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3" r:id="rId4"/>
    <p:sldId id="263" r:id="rId5"/>
    <p:sldId id="261" r:id="rId6"/>
    <p:sldId id="271" r:id="rId7"/>
    <p:sldId id="264" r:id="rId8"/>
    <p:sldId id="265" r:id="rId9"/>
    <p:sldId id="274" r:id="rId10"/>
    <p:sldId id="272" r:id="rId11"/>
    <p:sldId id="270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9715" autoAdjust="0"/>
  </p:normalViewPr>
  <p:slideViewPr>
    <p:cSldViewPr>
      <p:cViewPr varScale="1">
        <p:scale>
          <a:sx n="70" d="100"/>
          <a:sy n="70" d="100"/>
        </p:scale>
        <p:origin x="18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C7EB7E-E085-4CA4-9335-811686B157D4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C5372E-5633-4D36-97FB-DC31B48F23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45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28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67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יש כאן קישור ל </a:t>
            </a:r>
            <a:r>
              <a:rPr lang="en-US" dirty="0" err="1"/>
              <a:t>nearpod</a:t>
            </a:r>
            <a:r>
              <a:rPr lang="he-IL" dirty="0"/>
              <a:t> כדי להדגים את הפעילות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727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5622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1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פעילות = כולן ענו על השאלות ו/או לקחו חלק בשיעור</a:t>
            </a:r>
          </a:p>
          <a:p>
            <a:r>
              <a:rPr lang="he-IL" dirty="0"/>
              <a:t>שימוש בעתיד = למדנו שכדאי להשתמש בכלי זה ואנו מתכוונים ללמד כך בהמשך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55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מה הקשר בין עומק הצלחת למרחק התפשטות הצבעים?</a:t>
            </a:r>
          </a:p>
          <a:p>
            <a:r>
              <a:rPr lang="he-IL" dirty="0"/>
              <a:t>כיצד</a:t>
            </a:r>
            <a:r>
              <a:rPr lang="he-IL" baseline="0" dirty="0"/>
              <a:t> תשפיע טמפרטורת החלב על קצב התפשטות הצבעים?</a:t>
            </a:r>
          </a:p>
          <a:p>
            <a:r>
              <a:rPr lang="he-IL" baseline="0" dirty="0"/>
              <a:t>כיצד משפיעה כמות הסבון על קצב התפשטות הצבעים?</a:t>
            </a:r>
          </a:p>
          <a:p>
            <a:r>
              <a:rPr lang="he-IL" baseline="0" dirty="0"/>
              <a:t>כיצד משפיע סוג החלב על קצב התפשטות הצבעים?</a:t>
            </a:r>
          </a:p>
          <a:p>
            <a:r>
              <a:rPr lang="he-IL" baseline="0"/>
              <a:t>ועוד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5372E-5633-4D36-97FB-DC31B48F234A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556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29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453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82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41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63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277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72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053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810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49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57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FC99-E09F-43B9-AE35-6D8789C59A3C}" type="datetimeFigureOut">
              <a:rPr lang="he-IL" smtClean="0"/>
              <a:t>כ"ו/ניסן/תשע"ח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9A5F0-AC5C-41F2-92A1-A21BA682BE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652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yxCXHo3Z-M&amp;feature=youtu.be" TargetMode="External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app.nearpod.com/command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twmB-L90vBk&amp;feature=youtu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5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2030983"/>
            <a:ext cx="8064896" cy="1470025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שימוש בתוכנת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              </a:t>
            </a:r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להקניית מיומנויות חקר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768752" cy="1008112"/>
          </a:xfrm>
        </p:spPr>
        <p:txBody>
          <a:bodyPr>
            <a:normAutofit/>
          </a:bodyPr>
          <a:lstStyle/>
          <a:p>
            <a:r>
              <a:rPr lang="he-IL" sz="2800" dirty="0"/>
              <a:t>מגישים: ורד אדלר, חגית לוי ואיתמר יצחק</a:t>
            </a:r>
          </a:p>
          <a:p>
            <a:r>
              <a:rPr lang="he-IL" sz="2000" dirty="0"/>
              <a:t>יולי, 2017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866619" y="3903191"/>
            <a:ext cx="7772400" cy="110998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במסגרת הקורס</a:t>
            </a:r>
            <a:br>
              <a:rPr lang="he-IL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he-IL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שילוב כלים טכנולוגיים בהוראה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3" y="692696"/>
            <a:ext cx="7076760" cy="93610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2190" y1="32456" x2="12190" y2="32456"/>
                        <a14:foregroundMark x1="19413" y1="29825" x2="19413" y2="29825"/>
                        <a14:foregroundMark x1="15350" y1="21930" x2="15350" y2="21930"/>
                        <a14:foregroundMark x1="10384" y1="24561" x2="10384" y2="24561"/>
                        <a14:foregroundMark x1="8352" y1="35965" x2="8352" y2="35965"/>
                        <a14:foregroundMark x1="10835" y1="38596" x2="10835" y2="38596"/>
                        <a14:foregroundMark x1="6772" y1="50000" x2="6772" y2="50000"/>
                        <a14:foregroundMark x1="16704" y1="55263" x2="16704" y2="55263"/>
                        <a14:foregroundMark x1="17607" y1="44737" x2="17607" y2="44737"/>
                        <a14:foregroundMark x1="20316" y1="42982" x2="20316" y2="42982"/>
                        <a14:foregroundMark x1="18736" y1="60526" x2="18736" y2="60526"/>
                        <a14:foregroundMark x1="17607" y1="60526" x2="17607" y2="60526"/>
                        <a14:foregroundMark x1="16253" y1="72807" x2="16253" y2="72807"/>
                        <a14:foregroundMark x1="13093" y1="65789" x2="13093" y2="65789"/>
                        <a14:foregroundMark x1="10384" y1="68421" x2="10384" y2="68421"/>
                        <a14:foregroundMark x1="32731" y1="41228" x2="32731" y2="41228"/>
                        <a14:foregroundMark x1="43567" y1="44737" x2="43567" y2="44737"/>
                        <a14:foregroundMark x1="60271" y1="45614" x2="60271" y2="45614"/>
                        <a14:foregroundMark x1="64786" y1="42982" x2="64786" y2="42982"/>
                        <a14:foregroundMark x1="72686" y1="37719" x2="72686" y2="37719"/>
                        <a14:foregroundMark x1="86230" y1="40351" x2="86230" y2="40351"/>
                        <a14:foregroundMark x1="91196" y1="42982" x2="91196" y2="42982"/>
                        <a14:foregroundMark x1="9481" y1="48246" x2="9481" y2="48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13838"/>
            <a:ext cx="2592288" cy="66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1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554">
            <a:off x="407207" y="463645"/>
            <a:ext cx="4183412" cy="3137559"/>
          </a:xfrm>
          <a:prstGeom prst="rect">
            <a:avLst/>
          </a:prstGeom>
          <a:ln w="1143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404">
            <a:off x="4513130" y="3186107"/>
            <a:ext cx="4452120" cy="3339090"/>
          </a:xfrm>
          <a:prstGeom prst="rect">
            <a:avLst/>
          </a:prstGeom>
          <a:ln w="1143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355">
            <a:off x="310447" y="3232078"/>
            <a:ext cx="4246252" cy="3186681"/>
          </a:xfrm>
          <a:prstGeom prst="rect">
            <a:avLst/>
          </a:prstGeom>
          <a:ln w="1143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b="6190"/>
          <a:stretch/>
        </p:blipFill>
        <p:spPr>
          <a:xfrm rot="416570">
            <a:off x="4520905" y="407622"/>
            <a:ext cx="4160622" cy="3474872"/>
          </a:xfrm>
          <a:prstGeom prst="rect">
            <a:avLst/>
          </a:prstGeom>
          <a:ln w="1143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תמונה 6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17432"/>
            <a:ext cx="1450593" cy="14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1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he-IL" sz="5400" dirty="0">
                <a:solidFill>
                  <a:srgbClr val="C00000"/>
                </a:solidFill>
                <a:cs typeface="Cafe" pitchFamily="2" charset="-79"/>
              </a:rPr>
              <a:t>תודה על ההקשבה!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32856"/>
            <a:ext cx="5237775" cy="4250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749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רציונל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בהקניית מיומנות חקר ראשונית נתקלנו בבעיות הבאות:</a:t>
            </a:r>
          </a:p>
          <a:p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שליטה בהתקדמות השיעור (לו"ז).</a:t>
            </a:r>
          </a:p>
          <a:p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מהתלמידים לא עונים על השאלות.</a:t>
            </a:r>
          </a:p>
          <a:p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קושי באיסוף מקבוצות שונות.</a:t>
            </a:r>
          </a:p>
          <a:p>
            <a:pPr marL="0" indent="0">
              <a:buNone/>
            </a:pPr>
            <a:endParaRPr lang="he-IL" sz="2800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" name="מציין מיקום תוכן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6667" l="6875" r="99688">
                        <a14:foregroundMark x1="75313" y1="26111" x2="75313" y2="26111"/>
                        <a14:foregroundMark x1="80313" y1="26667" x2="80313" y2="26667"/>
                        <a14:foregroundMark x1="18750" y1="33333" x2="18750" y2="33333"/>
                        <a14:foregroundMark x1="31875" y1="74444" x2="31875" y2="74444"/>
                        <a14:foregroundMark x1="35313" y1="91111" x2="35313" y2="91111"/>
                        <a14:foregroundMark x1="33438" y1="56111" x2="33438" y2="56111"/>
                        <a14:foregroundMark x1="34063" y1="70000" x2="34063" y2="70000"/>
                        <a14:foregroundMark x1="15625" y1="45556" x2="15625" y2="45556"/>
                        <a14:foregroundMark x1="27187" y1="77222" x2="27187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40" y="3881406"/>
            <a:ext cx="4572319" cy="25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מלבן 1"/>
          <p:cNvSpPr/>
          <p:nvPr/>
        </p:nvSpPr>
        <p:spPr>
          <a:xfrm>
            <a:off x="1542164" y="817548"/>
            <a:ext cx="6059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כדי לפתור אותן השתמשנו בטכנולוגיה הבאה:</a:t>
            </a:r>
          </a:p>
        </p:txBody>
      </p:sp>
      <p:pic>
        <p:nvPicPr>
          <p:cNvPr id="5" name="תמונה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1556792"/>
            <a:ext cx="2376264" cy="2376264"/>
          </a:xfrm>
          <a:prstGeom prst="rect">
            <a:avLst/>
          </a:prstGeom>
          <a:ln>
            <a:solidFill>
              <a:schemeClr val="accent1">
                <a:alpha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05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כיצד הפעילות עונה על הרציונל?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1043608" y="1458357"/>
            <a:ext cx="741682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קבוצה עובדת, התלמידים פעילים.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חיסכון בזמן – כל התשובות מופיעות על הלוח.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הכיתה עובדת באותו קצב, כולם מספיקים.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תלמיד בא לידי ביטוי בתוך הקבוצה.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קבוצה באה לידי ביטוי.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100000" l="0" r="100000">
                        <a14:foregroundMark x1="19636" y1="19126" x2="19636" y2="19126"/>
                        <a14:foregroundMark x1="36727" y1="19672" x2="36727" y2="19672"/>
                        <a14:foregroundMark x1="54545" y1="24590" x2="54545" y2="24590"/>
                        <a14:foregroundMark x1="76000" y1="26230" x2="76000" y2="26230"/>
                        <a14:foregroundMark x1="84000" y1="28415" x2="84000" y2="28415"/>
                        <a14:foregroundMark x1="84000" y1="19126" x2="84000" y2="19126"/>
                        <a14:foregroundMark x1="32000" y1="29508" x2="32000" y2="29508"/>
                        <a14:foregroundMark x1="13091" y1="21858" x2="13091" y2="21858"/>
                        <a14:foregroundMark x1="25091" y1="23497" x2="25091" y2="23497"/>
                        <a14:foregroundMark x1="13091" y1="52459" x2="13091" y2="52459"/>
                        <a14:foregroundMark x1="74182" y1="94536" x2="74182" y2="94536"/>
                        <a14:foregroundMark x1="93455" y1="31694" x2="93455" y2="31694"/>
                        <a14:foregroundMark x1="24364" y1="18579" x2="24364" y2="18579"/>
                        <a14:foregroundMark x1="6909" y1="24044" x2="6909" y2="24044"/>
                        <a14:foregroundMark x1="68364" y1="19126" x2="68364" y2="19126"/>
                        <a14:backgroundMark x1="98182" y1="89071" x2="98182" y2="89071"/>
                        <a14:backgroundMark x1="98182" y1="36612" x2="98182" y2="36612"/>
                        <a14:backgroundMark x1="1455" y1="92350" x2="1455" y2="92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3555479" cy="23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6" y="188640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שילוב הידע בפעילות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2792" y="4188582"/>
            <a:ext cx="8229600" cy="4525963"/>
          </a:xfrm>
        </p:spPr>
        <p:txBody>
          <a:bodyPr/>
          <a:lstStyle/>
          <a:p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ידע תוכני – הקניית מיומנויות בניסוי חקר.</a:t>
            </a:r>
          </a:p>
          <a:p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ידע פדגוגי – עבודה בקבוצות הכוללת ניסוי "רטוב" וניתוח התוצאות "על חם" במחשב.</a:t>
            </a:r>
          </a:p>
          <a:p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ידע טכנולוגי –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nearpod</a:t>
            </a: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youtube</a:t>
            </a: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Scrumblr</a:t>
            </a:r>
            <a:endParaRPr lang="he-IL" sz="3000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2" y="313796"/>
            <a:ext cx="1348411" cy="16750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AFBE74-CEEC-4340-8133-CBBAB2EA2B71}"/>
              </a:ext>
            </a:extLst>
          </p:cNvPr>
          <p:cNvSpPr txBox="1"/>
          <p:nvPr/>
        </p:nvSpPr>
        <p:spPr>
          <a:xfrm>
            <a:off x="1463486" y="1912303"/>
            <a:ext cx="748510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תוך שימוש במודל המשלב ידע התוכן הפדגוגי הטכנולוגי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TPCK</a:t>
            </a:r>
          </a:p>
          <a:p>
            <a:pPr algn="ctr">
              <a:lnSpc>
                <a:spcPct val="150000"/>
              </a:lnSpc>
            </a:pPr>
            <a:r>
              <a:rPr lang="he-IL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echnological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edagogical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ontent  </a:t>
            </a:r>
            <a:r>
              <a:rPr lang="en-US" sz="2800" b="1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nowledge</a:t>
            </a:r>
            <a:endParaRPr lang="he-IL" sz="2800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65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מלבן 1"/>
          <p:cNvSpPr/>
          <p:nvPr/>
        </p:nvSpPr>
        <p:spPr>
          <a:xfrm>
            <a:off x="756997" y="692696"/>
            <a:ext cx="79214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כדי ליישם למידה משמעותית נשתמש בתהליכי שילוב ידע </a:t>
            </a:r>
            <a:r>
              <a:rPr lang="en-US" sz="36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KI</a:t>
            </a:r>
            <a:endParaRPr lang="he-IL" sz="36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The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K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nowledge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ntegration perspective)</a:t>
            </a:r>
            <a:r>
              <a:rPr lang="he-IL" sz="36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נחשוף את הרעיונות הקיימים אצל התלמידות בעקבות לימודיהם בחטיבת הביניים.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נוסיף ידע חדש ע"י המורה.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נבדוק את הידע החדש  ונעדכן אותו.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800" dirty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כדי ליישם זאת ניצור סביבת למידה מתאימה.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581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מסגרת ההפעלה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הפעילות נערכה במגמת כימיה כיתה י' באולפנת מודיעין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24 בנות המחולקות ל- 6 קבוצות</a:t>
            </a:r>
          </a:p>
          <a:p>
            <a:pPr>
              <a:lnSpc>
                <a:spcPct val="150000"/>
              </a:lnSpc>
            </a:pPr>
            <a:r>
              <a:rPr lang="he-IL" sz="3000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משך הפעילות: 2 שיעורים, סה"כ 90 דקות.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49080"/>
            <a:ext cx="2448272" cy="22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ממצאים ומסקנות עיקריות מההפעלה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נראה שיש שיפור במיומנויות החקר.</a:t>
            </a:r>
          </a:p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היה מאוד אינטראקטיבי.</a:t>
            </a:r>
          </a:p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התלמידות היו מרוכזות לאורך כל השיעור.</a:t>
            </a:r>
          </a:p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התלמידות היו פעילות .</a:t>
            </a:r>
          </a:p>
          <a:p>
            <a:r>
              <a:rPr lang="he-IL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השיעור היה קצר בהשוואה לשיעור פרונטלי דומה, ועם הבנה עמוקה יותר.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>
                <a:solidFill>
                  <a:srgbClr val="C00000"/>
                </a:solidFill>
              </a:rPr>
              <a:t>קשיים שעלו במהלך ההפעלה: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he-IL" dirty="0">
                <a:solidFill>
                  <a:srgbClr val="C00000"/>
                </a:solidFill>
              </a:rPr>
              <a:t>התוכנה לא תומכת בעברית- ממצאים לא נשמרו.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he-IL" dirty="0">
                <a:solidFill>
                  <a:srgbClr val="C00000"/>
                </a:solidFill>
              </a:rPr>
              <a:t>קבוצה איטית מעכבת את העברת השקופיות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he-IL" dirty="0">
                <a:solidFill>
                  <a:srgbClr val="C00000"/>
                </a:solidFill>
              </a:rPr>
              <a:t>"השתובבות" בתכנת הפתקים</a:t>
            </a:r>
            <a:endParaRPr lang="he-IL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6000" l="21667" r="77000">
                        <a14:foregroundMark x1="51000" y1="11333" x2="51000" y2="1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4" y="3519923"/>
            <a:ext cx="2016224" cy="2016224"/>
          </a:xfrm>
          <a:prstGeom prst="rect">
            <a:avLst/>
          </a:prstGeom>
        </p:spPr>
      </p:pic>
      <p:pic>
        <p:nvPicPr>
          <p:cNvPr id="7" name="תמונה 6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73216"/>
            <a:ext cx="977382" cy="97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44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3716"/>
            <a:ext cx="8784976" cy="6465644"/>
          </a:xfrm>
          <a:prstGeom prst="rect">
            <a:avLst/>
          </a:prstGeom>
          <a:ln w="190500" cmpd="tri"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>
                <a:solidFill>
                  <a:schemeClr val="accent2">
                    <a:lumMod val="50000"/>
                  </a:schemeClr>
                </a:solidFill>
              </a:rPr>
              <a:t>דוגמאות לשאלות חקר של התלמידות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1" y="1460416"/>
            <a:ext cx="6784998" cy="5088748"/>
          </a:xfrm>
        </p:spPr>
      </p:pic>
    </p:spTree>
    <p:extLst>
      <p:ext uri="{BB962C8B-B14F-4D97-AF65-F5344CB8AC3E}">
        <p14:creationId xmlns:p14="http://schemas.microsoft.com/office/powerpoint/2010/main" val="42282249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</TotalTime>
  <Words>374</Words>
  <Application>Microsoft Office PowerPoint</Application>
  <PresentationFormat>On-screen Show (4:3)</PresentationFormat>
  <Paragraphs>63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Cafe</vt:lpstr>
      <vt:lpstr>Calibri</vt:lpstr>
      <vt:lpstr>David</vt:lpstr>
      <vt:lpstr>Times New Roman</vt:lpstr>
      <vt:lpstr>Wingdings</vt:lpstr>
      <vt:lpstr>ערכת נושא Office</vt:lpstr>
      <vt:lpstr>שימוש בתוכנת                להקניית מיומנויות חקר</vt:lpstr>
      <vt:lpstr>רציונל</vt:lpstr>
      <vt:lpstr>PowerPoint Presentation</vt:lpstr>
      <vt:lpstr>כיצד הפעילות עונה על הרציונל?</vt:lpstr>
      <vt:lpstr>שילוב הידע בפעילות</vt:lpstr>
      <vt:lpstr>PowerPoint Presentation</vt:lpstr>
      <vt:lpstr>מסגרת ההפעלה</vt:lpstr>
      <vt:lpstr>ממצאים ומסקנות עיקריות מההפעלה</vt:lpstr>
      <vt:lpstr>דוגמאות לשאלות חקר של התלמידות</vt:lpstr>
      <vt:lpstr>PowerPoint Presentation</vt:lpstr>
      <vt:lpstr>תודה על ההקשבה!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Itamar Yitshak</dc:creator>
  <cp:lastModifiedBy>Windows User</cp:lastModifiedBy>
  <cp:revision>36</cp:revision>
  <dcterms:created xsi:type="dcterms:W3CDTF">2017-06-22T12:37:03Z</dcterms:created>
  <dcterms:modified xsi:type="dcterms:W3CDTF">2018-04-11T11:24:00Z</dcterms:modified>
</cp:coreProperties>
</file>