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3" r:id="rId1"/>
  </p:sldMasterIdLst>
  <p:sldIdLst>
    <p:sldId id="256" r:id="rId2"/>
    <p:sldId id="272" r:id="rId3"/>
    <p:sldId id="271" r:id="rId4"/>
    <p:sldId id="263" r:id="rId5"/>
    <p:sldId id="264" r:id="rId6"/>
    <p:sldId id="261" r:id="rId7"/>
    <p:sldId id="265" r:id="rId8"/>
    <p:sldId id="270" r:id="rId9"/>
    <p:sldId id="262" r:id="rId10"/>
    <p:sldId id="258" r:id="rId11"/>
    <p:sldId id="275" r:id="rId12"/>
    <p:sldId id="269" r:id="rId13"/>
    <p:sldId id="266" r:id="rId14"/>
    <p:sldId id="274" r:id="rId15"/>
    <p:sldId id="267" r:id="rId16"/>
    <p:sldId id="25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29" autoAdjust="0"/>
    <p:restoredTop sz="94660"/>
  </p:normalViewPr>
  <p:slideViewPr>
    <p:cSldViewPr snapToGrid="0">
      <p:cViewPr varScale="1">
        <p:scale>
          <a:sx n="88" d="100"/>
          <a:sy n="88" d="100"/>
        </p:scale>
        <p:origin x="56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pc\Desktop\&#1514;&#1493;&#1488;&#1512;%20&#1513;&#1504;&#1497;\&#1513;&#1497;&#1500;&#1493;&#1489;%20&#1496;&#1499;&#1504;&#1493;&#1500;&#1493;&#1490;&#1497;&#1492;%20&#1489;&#1492;&#1493;&#1512;&#1488;&#1514;%20&#1492;&#1502;&#1491;&#1506;&#1497;&#1501;\&#1514;&#1493;&#1510;&#1488;&#1493;&#15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dm-pc\Desktop\&#1514;&#1493;&#1488;&#1512;%20&#1513;&#1504;&#1497;\&#1513;&#1497;&#1500;&#1493;&#1489;%20&#1496;&#1499;&#1504;&#1493;&#1500;&#1493;&#1490;&#1497;&#1492;%20&#1489;&#1492;&#1493;&#1512;&#1488;&#1514;%20&#1492;&#1502;&#1491;&#1506;&#1497;&#1501;\&#1514;&#1493;&#1510;&#1488;&#1493;&#151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title>
      <c:tx>
        <c:rich>
          <a:bodyPr/>
          <a:lstStyle/>
          <a:p>
            <a:pPr>
              <a:defRPr/>
            </a:pPr>
            <a:r>
              <a:rPr lang="he-IL"/>
              <a:t>מספר התלמידים בקבוצה ב שענו על השאלות בדף העבודה</a:t>
            </a:r>
          </a:p>
        </c:rich>
      </c:tx>
      <c:layout/>
      <c:overlay val="0"/>
    </c:title>
    <c:autoTitleDeleted val="0"/>
    <c:plotArea>
      <c:layout/>
      <c:barChart>
        <c:barDir val="col"/>
        <c:grouping val="clustered"/>
        <c:varyColors val="0"/>
        <c:ser>
          <c:idx val="0"/>
          <c:order val="0"/>
          <c:tx>
            <c:strRef>
              <c:f>גיליון1!$N$3</c:f>
              <c:strCache>
                <c:ptCount val="1"/>
                <c:pt idx="0">
                  <c:v> תשובה מלאה</c:v>
                </c:pt>
              </c:strCache>
            </c:strRef>
          </c:tx>
          <c:invertIfNegative val="0"/>
          <c:val>
            <c:numRef>
              <c:f>גיליון1!$N$4:$N$11</c:f>
              <c:numCache>
                <c:formatCode>General</c:formatCode>
                <c:ptCount val="8"/>
                <c:pt idx="0">
                  <c:v>6</c:v>
                </c:pt>
                <c:pt idx="1">
                  <c:v>3</c:v>
                </c:pt>
                <c:pt idx="2">
                  <c:v>5</c:v>
                </c:pt>
                <c:pt idx="3">
                  <c:v>7</c:v>
                </c:pt>
                <c:pt idx="4">
                  <c:v>5</c:v>
                </c:pt>
                <c:pt idx="5">
                  <c:v>4</c:v>
                </c:pt>
                <c:pt idx="6">
                  <c:v>5</c:v>
                </c:pt>
                <c:pt idx="7">
                  <c:v>5</c:v>
                </c:pt>
              </c:numCache>
            </c:numRef>
          </c:val>
          <c:extLst>
            <c:ext xmlns:c16="http://schemas.microsoft.com/office/drawing/2014/chart" uri="{C3380CC4-5D6E-409C-BE32-E72D297353CC}">
              <c16:uniqueId val="{00000000-E47E-4129-A128-2DA78C7214FD}"/>
            </c:ext>
          </c:extLst>
        </c:ser>
        <c:ser>
          <c:idx val="1"/>
          <c:order val="1"/>
          <c:tx>
            <c:strRef>
              <c:f>גיליון1!$O$3</c:f>
              <c:strCache>
                <c:ptCount val="1"/>
                <c:pt idx="0">
                  <c:v>תשובה חלקית</c:v>
                </c:pt>
              </c:strCache>
            </c:strRef>
          </c:tx>
          <c:invertIfNegative val="0"/>
          <c:val>
            <c:numRef>
              <c:f>גיליון1!$O$4:$O$11</c:f>
              <c:numCache>
                <c:formatCode>General</c:formatCode>
                <c:ptCount val="8"/>
                <c:pt idx="0">
                  <c:v>1</c:v>
                </c:pt>
                <c:pt idx="1">
                  <c:v>4</c:v>
                </c:pt>
                <c:pt idx="2">
                  <c:v>1</c:v>
                </c:pt>
                <c:pt idx="3">
                  <c:v>0</c:v>
                </c:pt>
                <c:pt idx="4">
                  <c:v>1</c:v>
                </c:pt>
                <c:pt idx="5">
                  <c:v>2</c:v>
                </c:pt>
                <c:pt idx="6">
                  <c:v>1</c:v>
                </c:pt>
                <c:pt idx="7">
                  <c:v>1</c:v>
                </c:pt>
              </c:numCache>
            </c:numRef>
          </c:val>
          <c:extLst>
            <c:ext xmlns:c16="http://schemas.microsoft.com/office/drawing/2014/chart" uri="{C3380CC4-5D6E-409C-BE32-E72D297353CC}">
              <c16:uniqueId val="{00000001-E47E-4129-A128-2DA78C7214FD}"/>
            </c:ext>
          </c:extLst>
        </c:ser>
        <c:ser>
          <c:idx val="2"/>
          <c:order val="2"/>
          <c:tx>
            <c:strRef>
              <c:f>גיליון1!$P$3</c:f>
              <c:strCache>
                <c:ptCount val="1"/>
                <c:pt idx="0">
                  <c:v>תשובה לא נכונה</c:v>
                </c:pt>
              </c:strCache>
            </c:strRef>
          </c:tx>
          <c:invertIfNegative val="0"/>
          <c:val>
            <c:numRef>
              <c:f>גיליון1!$P$4:$P$11</c:f>
              <c:numCache>
                <c:formatCode>General</c:formatCode>
                <c:ptCount val="8"/>
                <c:pt idx="0">
                  <c:v>0</c:v>
                </c:pt>
                <c:pt idx="2">
                  <c:v>0</c:v>
                </c:pt>
                <c:pt idx="3">
                  <c:v>0</c:v>
                </c:pt>
                <c:pt idx="4">
                  <c:v>1</c:v>
                </c:pt>
                <c:pt idx="5">
                  <c:v>1</c:v>
                </c:pt>
                <c:pt idx="6">
                  <c:v>1</c:v>
                </c:pt>
                <c:pt idx="7">
                  <c:v>1</c:v>
                </c:pt>
              </c:numCache>
            </c:numRef>
          </c:val>
          <c:extLst>
            <c:ext xmlns:c16="http://schemas.microsoft.com/office/drawing/2014/chart" uri="{C3380CC4-5D6E-409C-BE32-E72D297353CC}">
              <c16:uniqueId val="{00000002-E47E-4129-A128-2DA78C7214FD}"/>
            </c:ext>
          </c:extLst>
        </c:ser>
        <c:dLbls>
          <c:showLegendKey val="0"/>
          <c:showVal val="0"/>
          <c:showCatName val="0"/>
          <c:showSerName val="0"/>
          <c:showPercent val="0"/>
          <c:showBubbleSize val="0"/>
        </c:dLbls>
        <c:gapWidth val="150"/>
        <c:axId val="32941568"/>
        <c:axId val="32943488"/>
      </c:barChart>
      <c:catAx>
        <c:axId val="32941568"/>
        <c:scaling>
          <c:orientation val="minMax"/>
        </c:scaling>
        <c:delete val="0"/>
        <c:axPos val="b"/>
        <c:title>
          <c:tx>
            <c:rich>
              <a:bodyPr/>
              <a:lstStyle/>
              <a:p>
                <a:pPr>
                  <a:defRPr/>
                </a:pPr>
                <a:r>
                  <a:rPr lang="he-IL"/>
                  <a:t>מספר השאלה </a:t>
                </a:r>
              </a:p>
            </c:rich>
          </c:tx>
          <c:layout/>
          <c:overlay val="0"/>
        </c:title>
        <c:majorTickMark val="out"/>
        <c:minorTickMark val="none"/>
        <c:tickLblPos val="nextTo"/>
        <c:crossAx val="32943488"/>
        <c:crosses val="autoZero"/>
        <c:auto val="1"/>
        <c:lblAlgn val="ctr"/>
        <c:lblOffset val="100"/>
        <c:noMultiLvlLbl val="0"/>
      </c:catAx>
      <c:valAx>
        <c:axId val="32943488"/>
        <c:scaling>
          <c:orientation val="minMax"/>
        </c:scaling>
        <c:delete val="0"/>
        <c:axPos val="l"/>
        <c:majorGridlines/>
        <c:title>
          <c:tx>
            <c:rich>
              <a:bodyPr/>
              <a:lstStyle/>
              <a:p>
                <a:pPr>
                  <a:defRPr/>
                </a:pPr>
                <a:r>
                  <a:rPr lang="he-IL"/>
                  <a:t>מספר התלמידים </a:t>
                </a:r>
              </a:p>
            </c:rich>
          </c:tx>
          <c:layout/>
          <c:overlay val="0"/>
        </c:title>
        <c:numFmt formatCode="General" sourceLinked="1"/>
        <c:majorTickMark val="out"/>
        <c:minorTickMark val="none"/>
        <c:tickLblPos val="nextTo"/>
        <c:crossAx val="3294156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title>
      <c:tx>
        <c:rich>
          <a:bodyPr/>
          <a:lstStyle/>
          <a:p>
            <a:pPr>
              <a:defRPr/>
            </a:pPr>
            <a:r>
              <a:rPr lang="he-IL"/>
              <a:t>מספר התלמידים בקבוצה א שענו על השאלות בדף העבודה</a:t>
            </a:r>
          </a:p>
        </c:rich>
      </c:tx>
      <c:layout/>
      <c:overlay val="0"/>
    </c:title>
    <c:autoTitleDeleted val="0"/>
    <c:plotArea>
      <c:layout/>
      <c:barChart>
        <c:barDir val="col"/>
        <c:grouping val="clustered"/>
        <c:varyColors val="0"/>
        <c:ser>
          <c:idx val="0"/>
          <c:order val="0"/>
          <c:tx>
            <c:strRef>
              <c:f>גיליון1!$B$2</c:f>
              <c:strCache>
                <c:ptCount val="1"/>
                <c:pt idx="0">
                  <c:v> תשובה מלאה</c:v>
                </c:pt>
              </c:strCache>
            </c:strRef>
          </c:tx>
          <c:invertIfNegative val="0"/>
          <c:val>
            <c:numRef>
              <c:f>גיליון1!$B$3:$B$10</c:f>
              <c:numCache>
                <c:formatCode>General</c:formatCode>
                <c:ptCount val="8"/>
                <c:pt idx="0">
                  <c:v>6</c:v>
                </c:pt>
                <c:pt idx="1">
                  <c:v>0</c:v>
                </c:pt>
                <c:pt idx="2">
                  <c:v>5</c:v>
                </c:pt>
                <c:pt idx="3">
                  <c:v>5</c:v>
                </c:pt>
                <c:pt idx="4">
                  <c:v>1</c:v>
                </c:pt>
                <c:pt idx="5">
                  <c:v>1</c:v>
                </c:pt>
                <c:pt idx="6">
                  <c:v>4</c:v>
                </c:pt>
                <c:pt idx="7">
                  <c:v>4</c:v>
                </c:pt>
              </c:numCache>
            </c:numRef>
          </c:val>
          <c:extLst>
            <c:ext xmlns:c16="http://schemas.microsoft.com/office/drawing/2014/chart" uri="{C3380CC4-5D6E-409C-BE32-E72D297353CC}">
              <c16:uniqueId val="{00000000-2F84-4B56-BB84-B115573A1E60}"/>
            </c:ext>
          </c:extLst>
        </c:ser>
        <c:ser>
          <c:idx val="1"/>
          <c:order val="1"/>
          <c:tx>
            <c:strRef>
              <c:f>גיליון1!$C$2</c:f>
              <c:strCache>
                <c:ptCount val="1"/>
                <c:pt idx="0">
                  <c:v>תשובה חלקית</c:v>
                </c:pt>
              </c:strCache>
            </c:strRef>
          </c:tx>
          <c:invertIfNegative val="0"/>
          <c:val>
            <c:numRef>
              <c:f>גיליון1!$C$3:$C$10</c:f>
              <c:numCache>
                <c:formatCode>General</c:formatCode>
                <c:ptCount val="8"/>
                <c:pt idx="0">
                  <c:v>1</c:v>
                </c:pt>
                <c:pt idx="1">
                  <c:v>5</c:v>
                </c:pt>
                <c:pt idx="2">
                  <c:v>1</c:v>
                </c:pt>
                <c:pt idx="3">
                  <c:v>0</c:v>
                </c:pt>
                <c:pt idx="4">
                  <c:v>4</c:v>
                </c:pt>
                <c:pt idx="5">
                  <c:v>6</c:v>
                </c:pt>
                <c:pt idx="6">
                  <c:v>2</c:v>
                </c:pt>
                <c:pt idx="7">
                  <c:v>2</c:v>
                </c:pt>
              </c:numCache>
            </c:numRef>
          </c:val>
          <c:extLst>
            <c:ext xmlns:c16="http://schemas.microsoft.com/office/drawing/2014/chart" uri="{C3380CC4-5D6E-409C-BE32-E72D297353CC}">
              <c16:uniqueId val="{00000001-2F84-4B56-BB84-B115573A1E60}"/>
            </c:ext>
          </c:extLst>
        </c:ser>
        <c:ser>
          <c:idx val="2"/>
          <c:order val="2"/>
          <c:tx>
            <c:strRef>
              <c:f>גיליון1!$D$2</c:f>
              <c:strCache>
                <c:ptCount val="1"/>
                <c:pt idx="0">
                  <c:v>תשובה לא נכונה</c:v>
                </c:pt>
              </c:strCache>
            </c:strRef>
          </c:tx>
          <c:invertIfNegative val="0"/>
          <c:val>
            <c:numRef>
              <c:f>גיליון1!$D$3:$D$10</c:f>
              <c:numCache>
                <c:formatCode>General</c:formatCode>
                <c:ptCount val="8"/>
                <c:pt idx="0">
                  <c:v>0</c:v>
                </c:pt>
                <c:pt idx="1">
                  <c:v>2</c:v>
                </c:pt>
                <c:pt idx="2">
                  <c:v>0</c:v>
                </c:pt>
                <c:pt idx="3">
                  <c:v>2</c:v>
                </c:pt>
                <c:pt idx="4">
                  <c:v>1</c:v>
                </c:pt>
                <c:pt idx="5">
                  <c:v>0</c:v>
                </c:pt>
                <c:pt idx="6">
                  <c:v>1</c:v>
                </c:pt>
                <c:pt idx="7">
                  <c:v>1</c:v>
                </c:pt>
              </c:numCache>
            </c:numRef>
          </c:val>
          <c:extLst>
            <c:ext xmlns:c16="http://schemas.microsoft.com/office/drawing/2014/chart" uri="{C3380CC4-5D6E-409C-BE32-E72D297353CC}">
              <c16:uniqueId val="{00000002-2F84-4B56-BB84-B115573A1E60}"/>
            </c:ext>
          </c:extLst>
        </c:ser>
        <c:dLbls>
          <c:showLegendKey val="0"/>
          <c:showVal val="0"/>
          <c:showCatName val="0"/>
          <c:showSerName val="0"/>
          <c:showPercent val="0"/>
          <c:showBubbleSize val="0"/>
        </c:dLbls>
        <c:gapWidth val="150"/>
        <c:axId val="39716352"/>
        <c:axId val="39718272"/>
      </c:barChart>
      <c:catAx>
        <c:axId val="39716352"/>
        <c:scaling>
          <c:orientation val="minMax"/>
        </c:scaling>
        <c:delete val="0"/>
        <c:axPos val="b"/>
        <c:title>
          <c:tx>
            <c:rich>
              <a:bodyPr/>
              <a:lstStyle/>
              <a:p>
                <a:pPr>
                  <a:defRPr/>
                </a:pPr>
                <a:r>
                  <a:rPr lang="he-IL"/>
                  <a:t>מספר השאלה </a:t>
                </a:r>
              </a:p>
            </c:rich>
          </c:tx>
          <c:layout/>
          <c:overlay val="0"/>
        </c:title>
        <c:majorTickMark val="none"/>
        <c:minorTickMark val="none"/>
        <c:tickLblPos val="nextTo"/>
        <c:crossAx val="39718272"/>
        <c:crosses val="autoZero"/>
        <c:auto val="1"/>
        <c:lblAlgn val="ctr"/>
        <c:lblOffset val="100"/>
        <c:noMultiLvlLbl val="0"/>
      </c:catAx>
      <c:valAx>
        <c:axId val="39718272"/>
        <c:scaling>
          <c:orientation val="minMax"/>
        </c:scaling>
        <c:delete val="0"/>
        <c:axPos val="l"/>
        <c:majorGridlines/>
        <c:title>
          <c:tx>
            <c:rich>
              <a:bodyPr/>
              <a:lstStyle/>
              <a:p>
                <a:pPr>
                  <a:defRPr/>
                </a:pPr>
                <a:r>
                  <a:rPr lang="he-IL"/>
                  <a:t>מספר התלמידים </a:t>
                </a:r>
              </a:p>
            </c:rich>
          </c:tx>
          <c:layout/>
          <c:overlay val="0"/>
        </c:title>
        <c:numFmt formatCode="General" sourceLinked="1"/>
        <c:majorTickMark val="out"/>
        <c:minorTickMark val="none"/>
        <c:tickLblPos val="nextTo"/>
        <c:crossAx val="39716352"/>
        <c:crosses val="autoZero"/>
        <c:crossBetween val="between"/>
      </c:valAx>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92876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2357669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EDA56C-B37A-43AF-BB78-DC187B3427F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71262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582088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EDA56C-B37A-43AF-BB78-DC187B3427F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93913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he-IL" smtClean="0"/>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2551324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008498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38551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40035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95A38791-6BEF-4ADE-97F9-7FAF53945354}"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54578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2478299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95A38791-6BEF-4ADE-97F9-7FAF53945354}" type="datetimeFigureOut">
              <a:rPr lang="en-US" smtClean="0"/>
              <a:t>4/11/2018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238491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95A38791-6BEF-4ADE-97F9-7FAF53945354}" type="datetimeFigureOut">
              <a:rPr lang="en-US" smtClean="0"/>
              <a:t>4/11/2018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1742370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38791-6BEF-4ADE-97F9-7FAF53945354}" type="datetimeFigureOut">
              <a:rPr lang="en-US" smtClean="0"/>
              <a:t>4/11/2018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37131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4194226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5A38791-6BEF-4ADE-97F9-7FAF53945354}"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EDA56C-B37A-43AF-BB78-DC187B3427F7}" type="slidenum">
              <a:rPr lang="en-US" smtClean="0"/>
              <a:t>‹#›</a:t>
            </a:fld>
            <a:endParaRPr lang="en-US"/>
          </a:p>
        </p:txBody>
      </p:sp>
    </p:spTree>
    <p:extLst>
      <p:ext uri="{BB962C8B-B14F-4D97-AF65-F5344CB8AC3E}">
        <p14:creationId xmlns:p14="http://schemas.microsoft.com/office/powerpoint/2010/main" val="3671851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5A38791-6BEF-4ADE-97F9-7FAF53945354}" type="datetimeFigureOut">
              <a:rPr lang="en-US" smtClean="0"/>
              <a:t>4/11/2018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0EDA56C-B37A-43AF-BB78-DC187B3427F7}" type="slidenum">
              <a:rPr lang="en-US" smtClean="0"/>
              <a:t>‹#›</a:t>
            </a:fld>
            <a:endParaRPr lang="en-US"/>
          </a:p>
        </p:txBody>
      </p:sp>
    </p:spTree>
    <p:extLst>
      <p:ext uri="{BB962C8B-B14F-4D97-AF65-F5344CB8AC3E}">
        <p14:creationId xmlns:p14="http://schemas.microsoft.com/office/powerpoint/2010/main" val="2954067695"/>
      </p:ext>
    </p:extLst>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 id="2147484026" r:id="rId13"/>
    <p:sldLayoutId id="2147484027" r:id="rId14"/>
    <p:sldLayoutId id="2147484028" r:id="rId15"/>
    <p:sldLayoutId id="214748402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935163"/>
            <a:ext cx="9144000" cy="935037"/>
          </a:xfrm>
        </p:spPr>
        <p:txBody>
          <a:bodyPr>
            <a:normAutofit fontScale="90000"/>
          </a:bodyPr>
          <a:lstStyle/>
          <a:p>
            <a:pPr algn="ctr"/>
            <a:r>
              <a:rPr lang="he-IL" sz="3600" b="1" dirty="0">
                <a:latin typeface="Times New Roman" panose="02020603050405020304" pitchFamily="18" charset="0"/>
                <a:cs typeface="Times New Roman" panose="02020603050405020304" pitchFamily="18" charset="0"/>
              </a:rPr>
              <a:t/>
            </a:r>
            <a:br>
              <a:rPr lang="he-IL" sz="3600" b="1" dirty="0">
                <a:latin typeface="Times New Roman" panose="02020603050405020304" pitchFamily="18" charset="0"/>
                <a:cs typeface="Times New Roman" panose="02020603050405020304" pitchFamily="18" charset="0"/>
              </a:rPr>
            </a:br>
            <a:r>
              <a:rPr lang="he-IL" sz="3600" dirty="0" smtClean="0">
                <a:latin typeface="Times New Roman" panose="02020603050405020304" pitchFamily="18" charset="0"/>
                <a:cs typeface="Times New Roman" panose="02020603050405020304" pitchFamily="18" charset="0"/>
              </a:rPr>
              <a:t>שילוב טכנולוגיות בהוראה</a:t>
            </a:r>
            <a:br>
              <a:rPr lang="he-IL" sz="3600" dirty="0" smtClean="0">
                <a:latin typeface="Times New Roman" panose="02020603050405020304" pitchFamily="18" charset="0"/>
                <a:cs typeface="Times New Roman" panose="02020603050405020304" pitchFamily="18" charset="0"/>
              </a:rPr>
            </a:br>
            <a:r>
              <a:rPr lang="he-IL" sz="3600" dirty="0" smtClean="0">
                <a:latin typeface="Times New Roman" panose="02020603050405020304" pitchFamily="18" charset="0"/>
                <a:cs typeface="Times New Roman" panose="02020603050405020304" pitchFamily="18" charset="0"/>
              </a:rPr>
              <a:t/>
            </a:r>
            <a:br>
              <a:rPr lang="he-IL" sz="3600" dirty="0" smtClean="0">
                <a:latin typeface="Times New Roman" panose="02020603050405020304" pitchFamily="18" charset="0"/>
                <a:cs typeface="Times New Roman" panose="02020603050405020304" pitchFamily="18" charset="0"/>
              </a:rPr>
            </a:br>
            <a:r>
              <a:rPr lang="he-IL" sz="3600" dirty="0" smtClean="0">
                <a:latin typeface="Times New Roman" panose="02020603050405020304" pitchFamily="18" charset="0"/>
                <a:cs typeface="Times New Roman" panose="02020603050405020304" pitchFamily="18" charset="0"/>
              </a:rPr>
              <a:t>שילוב אנימציות בהוראת הביולוגיה </a:t>
            </a:r>
            <a:endParaRPr lang="en-US" sz="3600" dirty="0">
              <a:latin typeface="Times New Roman" panose="02020603050405020304" pitchFamily="18" charset="0"/>
              <a:cs typeface="Times New Roman" panose="02020603050405020304" pitchFamily="18" charset="0"/>
            </a:endParaRPr>
          </a:p>
        </p:txBody>
      </p:sp>
      <p:sp>
        <p:nvSpPr>
          <p:cNvPr id="3" name="כותרת משנה 2"/>
          <p:cNvSpPr>
            <a:spLocks noGrp="1"/>
          </p:cNvSpPr>
          <p:nvPr>
            <p:ph type="subTitle" idx="1"/>
          </p:nvPr>
        </p:nvSpPr>
        <p:spPr>
          <a:xfrm>
            <a:off x="1524000" y="3429000"/>
            <a:ext cx="9144000" cy="1828800"/>
          </a:xfrm>
        </p:spPr>
        <p:txBody>
          <a:bodyPr>
            <a:normAutofit fontScale="25000" lnSpcReduction="20000"/>
          </a:bodyPr>
          <a:lstStyle/>
          <a:p>
            <a:pPr algn="ctr"/>
            <a:r>
              <a:rPr lang="he-IL" sz="7200" b="1" dirty="0" smtClean="0">
                <a:cs typeface="+mj-cs"/>
              </a:rPr>
              <a:t>מציגות: </a:t>
            </a:r>
          </a:p>
          <a:p>
            <a:pPr algn="ctr"/>
            <a:r>
              <a:rPr lang="he-IL" sz="7200" b="1" dirty="0" smtClean="0">
                <a:cs typeface="+mj-cs"/>
              </a:rPr>
              <a:t>סבא </a:t>
            </a:r>
            <a:r>
              <a:rPr lang="he-IL" sz="7200" b="1" dirty="0" err="1" smtClean="0">
                <a:cs typeface="+mj-cs"/>
              </a:rPr>
              <a:t>עאמר</a:t>
            </a:r>
            <a:r>
              <a:rPr lang="he-IL" sz="7200" b="1" dirty="0" smtClean="0">
                <a:cs typeface="+mj-cs"/>
              </a:rPr>
              <a:t> , </a:t>
            </a:r>
            <a:r>
              <a:rPr lang="he-IL" sz="7200" b="1" dirty="0" err="1" smtClean="0">
                <a:cs typeface="+mj-cs"/>
              </a:rPr>
              <a:t>סברין</a:t>
            </a:r>
            <a:r>
              <a:rPr lang="he-IL" sz="7200" b="1" dirty="0" smtClean="0">
                <a:cs typeface="+mj-cs"/>
              </a:rPr>
              <a:t> יאסין </a:t>
            </a:r>
          </a:p>
          <a:p>
            <a:pPr algn="r"/>
            <a:r>
              <a:rPr lang="he-IL" sz="7200" b="1" dirty="0" smtClean="0">
                <a:cs typeface="+mj-cs"/>
              </a:rPr>
              <a:t>מנחים:</a:t>
            </a:r>
          </a:p>
          <a:p>
            <a:pPr algn="r"/>
            <a:r>
              <a:rPr lang="he-IL" sz="7200" b="1" dirty="0" smtClean="0">
                <a:cs typeface="+mj-cs"/>
              </a:rPr>
              <a:t>מיטל הנס</a:t>
            </a:r>
          </a:p>
          <a:p>
            <a:pPr algn="r"/>
            <a:r>
              <a:rPr lang="he-IL" sz="7200" b="1" dirty="0" smtClean="0">
                <a:cs typeface="+mj-cs"/>
              </a:rPr>
              <a:t>יאשה </a:t>
            </a:r>
            <a:r>
              <a:rPr lang="he-IL" sz="7200" b="1" dirty="0" err="1" smtClean="0">
                <a:cs typeface="+mj-cs"/>
              </a:rPr>
              <a:t>זורינסקי</a:t>
            </a:r>
            <a:endParaRPr lang="he-IL" sz="7200" b="1" dirty="0" smtClean="0">
              <a:cs typeface="+mj-cs"/>
            </a:endParaRPr>
          </a:p>
          <a:p>
            <a:pPr algn="r"/>
            <a:r>
              <a:rPr lang="he-IL" sz="7200" b="1" dirty="0" err="1" smtClean="0">
                <a:cs typeface="+mj-cs"/>
              </a:rPr>
              <a:t>סטלה</a:t>
            </a:r>
            <a:r>
              <a:rPr lang="he-IL" sz="7200" b="1" dirty="0" smtClean="0">
                <a:cs typeface="+mj-cs"/>
              </a:rPr>
              <a:t> חזינה</a:t>
            </a:r>
          </a:p>
          <a:p>
            <a:pPr algn="ctr"/>
            <a:r>
              <a:rPr lang="he-IL" sz="7200" dirty="0" smtClean="0">
                <a:cs typeface="+mj-cs"/>
              </a:rPr>
              <a:t>2017</a:t>
            </a:r>
            <a:endParaRPr lang="en-US" dirty="0">
              <a:cs typeface="+mj-cs"/>
            </a:endParaRPr>
          </a:p>
        </p:txBody>
      </p:sp>
    </p:spTree>
    <p:extLst>
      <p:ext uri="{BB962C8B-B14F-4D97-AF65-F5344CB8AC3E}">
        <p14:creationId xmlns:p14="http://schemas.microsoft.com/office/powerpoint/2010/main" val="3501300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592925" y="247650"/>
            <a:ext cx="8911687" cy="1280890"/>
          </a:xfrm>
        </p:spPr>
        <p:txBody>
          <a:bodyPr>
            <a:normAutofit fontScale="90000"/>
          </a:bodyPr>
          <a:lstStyle/>
          <a:p>
            <a:pPr algn="r"/>
            <a:r>
              <a:rPr lang="he-IL" sz="2400" u="sng" dirty="0">
                <a:latin typeface="Times New Roman" panose="02020603050405020304" pitchFamily="18" charset="0"/>
                <a:cs typeface="Times New Roman" panose="02020603050405020304" pitchFamily="18" charset="0"/>
              </a:rPr>
              <a:t>תיאור הפעילות</a:t>
            </a:r>
            <a:r>
              <a:rPr lang="he-IL" sz="2400" u="sng" dirty="0" smtClean="0">
                <a:latin typeface="Times New Roman" panose="02020603050405020304" pitchFamily="18" charset="0"/>
                <a:cs typeface="Times New Roman" panose="02020603050405020304" pitchFamily="18" charset="0"/>
              </a:rPr>
              <a:t>:</a:t>
            </a:r>
            <a:br>
              <a:rPr lang="he-IL" sz="2400" u="sng" dirty="0" smtClean="0">
                <a:latin typeface="Times New Roman" panose="02020603050405020304" pitchFamily="18" charset="0"/>
                <a:cs typeface="Times New Roman" panose="02020603050405020304" pitchFamily="18" charset="0"/>
              </a:rPr>
            </a:br>
            <a:r>
              <a:rPr lang="he-IL" sz="2400" dirty="0" smtClean="0">
                <a:latin typeface="Times New Roman" panose="02020603050405020304" pitchFamily="18" charset="0"/>
                <a:cs typeface="Times New Roman" panose="02020603050405020304" pitchFamily="18" charset="0"/>
              </a:rPr>
              <a:t/>
            </a:r>
            <a:br>
              <a:rPr lang="he-IL" sz="2400" dirty="0" smtClean="0">
                <a:latin typeface="Times New Roman" panose="02020603050405020304" pitchFamily="18" charset="0"/>
                <a:cs typeface="Times New Roman" panose="02020603050405020304" pitchFamily="18" charset="0"/>
              </a:rPr>
            </a:br>
            <a:r>
              <a:rPr lang="he-IL" sz="2000" dirty="0"/>
              <a:t>פעילות כיתתית המורכבת משלושה שלבים:</a:t>
            </a:r>
            <a:r>
              <a:rPr lang="he-IL" sz="2400" dirty="0"/>
              <a:t/>
            </a:r>
            <a:br>
              <a:rPr lang="he-IL" sz="2400" dirty="0"/>
            </a:br>
            <a:r>
              <a:rPr lang="he-IL" sz="2400" dirty="0">
                <a:latin typeface="Times New Roman" panose="02020603050405020304" pitchFamily="18" charset="0"/>
                <a:cs typeface="Times New Roman" panose="02020603050405020304" pitchFamily="18" charset="0"/>
              </a:rPr>
              <a:t/>
            </a:r>
            <a:br>
              <a:rPr lang="he-IL"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cxnSp>
        <p:nvCxnSpPr>
          <p:cNvPr id="5" name="מחבר חץ ישר 4"/>
          <p:cNvCxnSpPr/>
          <p:nvPr/>
        </p:nvCxnSpPr>
        <p:spPr>
          <a:xfrm>
            <a:off x="5227637" y="3333416"/>
            <a:ext cx="782638" cy="57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מחבר חץ ישר 5"/>
          <p:cNvCxnSpPr/>
          <p:nvPr/>
        </p:nvCxnSpPr>
        <p:spPr>
          <a:xfrm flipH="1">
            <a:off x="4792662" y="1958882"/>
            <a:ext cx="12700" cy="406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מלבן 7"/>
          <p:cNvSpPr/>
          <p:nvPr/>
        </p:nvSpPr>
        <p:spPr>
          <a:xfrm>
            <a:off x="3961606" y="901206"/>
            <a:ext cx="1657350" cy="95790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he-IL" sz="1400" dirty="0" smtClean="0"/>
              <a:t>למידה פרונטלית בנושא מעבר חומרים דרך קרום התא </a:t>
            </a:r>
          </a:p>
        </p:txBody>
      </p:sp>
      <p:sp>
        <p:nvSpPr>
          <p:cNvPr id="9" name="מלבן 8"/>
          <p:cNvSpPr/>
          <p:nvPr/>
        </p:nvSpPr>
        <p:spPr>
          <a:xfrm>
            <a:off x="4066381" y="2459635"/>
            <a:ext cx="1447800" cy="79661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he-IL" sz="1400" dirty="0" smtClean="0"/>
              <a:t>חלוקת הכיתה לשתי קבוצות </a:t>
            </a:r>
          </a:p>
          <a:p>
            <a:pPr algn="ctr"/>
            <a:r>
              <a:rPr lang="he-IL" sz="1400" dirty="0" smtClean="0"/>
              <a:t>(חלוקה אקראית)</a:t>
            </a:r>
          </a:p>
        </p:txBody>
      </p:sp>
      <p:sp>
        <p:nvSpPr>
          <p:cNvPr id="10" name="מלבן 9"/>
          <p:cNvSpPr/>
          <p:nvPr/>
        </p:nvSpPr>
        <p:spPr>
          <a:xfrm>
            <a:off x="5510992" y="3971424"/>
            <a:ext cx="4534708" cy="209284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lgn="r" rtl="1">
              <a:buFont typeface="Arial" panose="020B0604020202020204" pitchFamily="34" charset="0"/>
              <a:buChar char="•"/>
            </a:pPr>
            <a:r>
              <a:rPr lang="he-IL" sz="1400" b="1" dirty="0" smtClean="0"/>
              <a:t>קבוצה א:</a:t>
            </a:r>
          </a:p>
          <a:p>
            <a:pPr marL="285750" indent="-285750" algn="r" rtl="1">
              <a:buFont typeface="Arial" panose="020B0604020202020204" pitchFamily="34" charset="0"/>
              <a:buChar char="•"/>
            </a:pPr>
            <a:r>
              <a:rPr lang="he-IL" sz="1400" dirty="0" smtClean="0"/>
              <a:t>התלמידים יצפו באנימציה הממחישה את הנושא , מעבר חומרים דרך קרום התא </a:t>
            </a:r>
          </a:p>
          <a:p>
            <a:pPr marL="285750" indent="-285750" algn="r" rtl="1">
              <a:buFont typeface="Arial" panose="020B0604020202020204" pitchFamily="34" charset="0"/>
              <a:buChar char="•"/>
            </a:pPr>
            <a:r>
              <a:rPr lang="he-IL" sz="1400" dirty="0" smtClean="0"/>
              <a:t>התלמידים מתבקשים לענות על דף עבודה בנושא הנלמד.</a:t>
            </a:r>
          </a:p>
          <a:p>
            <a:pPr marL="285750" indent="-285750" algn="r" rtl="1">
              <a:buFont typeface="Arial" panose="020B0604020202020204" pitchFamily="34" charset="0"/>
              <a:buChar char="•"/>
            </a:pPr>
            <a:r>
              <a:rPr lang="he-IL" sz="1400" dirty="0" smtClean="0"/>
              <a:t>התלמיד התבקש לתת משוב אודות הפעילות .</a:t>
            </a:r>
          </a:p>
          <a:p>
            <a:pPr marL="285750" indent="-285750" algn="r" rtl="1">
              <a:buFont typeface="Arial" panose="020B0604020202020204" pitchFamily="34" charset="0"/>
              <a:buChar char="•"/>
            </a:pPr>
            <a:r>
              <a:rPr lang="he-IL" sz="1400" dirty="0" smtClean="0"/>
              <a:t>התלמידים ציינו קריטריונים חשובים לאנימציה טובה - במליאה</a:t>
            </a:r>
          </a:p>
          <a:p>
            <a:pPr marL="285750" indent="-285750" algn="r" rtl="1">
              <a:buFont typeface="Arial" panose="020B0604020202020204" pitchFamily="34" charset="0"/>
              <a:buChar char="•"/>
            </a:pPr>
            <a:endParaRPr lang="he-IL" sz="1400" dirty="0" smtClean="0"/>
          </a:p>
        </p:txBody>
      </p:sp>
      <p:sp>
        <p:nvSpPr>
          <p:cNvPr id="14" name="מציין מיקום תוכן 13"/>
          <p:cNvSpPr>
            <a:spLocks noGrp="1"/>
          </p:cNvSpPr>
          <p:nvPr>
            <p:ph idx="1"/>
          </p:nvPr>
        </p:nvSpPr>
        <p:spPr>
          <a:xfrm>
            <a:off x="2387203" y="4021590"/>
            <a:ext cx="2451099" cy="2042677"/>
          </a:xfrm>
          <a:prstGeom prst="rect">
            <a:avLst/>
          </a:prstGeom>
        </p:spPr>
        <p:style>
          <a:lnRef idx="2">
            <a:schemeClr val="accent6"/>
          </a:lnRef>
          <a:fillRef idx="1">
            <a:schemeClr val="lt1"/>
          </a:fillRef>
          <a:effectRef idx="0">
            <a:schemeClr val="accent6"/>
          </a:effectRef>
          <a:fontRef idx="minor">
            <a:schemeClr val="dk1"/>
          </a:fontRef>
        </p:style>
        <p:txBody>
          <a:bodyPr rtlCol="0" anchor="ctr">
            <a:normAutofit/>
          </a:bodyPr>
          <a:lstStyle/>
          <a:p>
            <a:pPr marL="285750" indent="-285750" algn="r" rtl="1">
              <a:buFont typeface="Arial" panose="020B0604020202020204" pitchFamily="34" charset="0"/>
              <a:buChar char="•"/>
            </a:pPr>
            <a:r>
              <a:rPr lang="he-IL" sz="1400" b="1" dirty="0" smtClean="0"/>
              <a:t>קבוצה ב:</a:t>
            </a:r>
          </a:p>
          <a:p>
            <a:pPr marL="285750" indent="-285750" algn="r" rtl="1">
              <a:buFont typeface="Arial" panose="020B0604020202020204" pitchFamily="34" charset="0"/>
              <a:buChar char="•"/>
            </a:pPr>
            <a:r>
              <a:rPr lang="he-IL" sz="1400" dirty="0" smtClean="0"/>
              <a:t>התלמידים מתבקשים לענות על דף עבודה בנושא הנלמד.</a:t>
            </a:r>
          </a:p>
          <a:p>
            <a:pPr marL="285750" indent="-285750" algn="r" rtl="1">
              <a:buFont typeface="Arial" panose="020B0604020202020204" pitchFamily="34" charset="0"/>
              <a:buChar char="•"/>
            </a:pPr>
            <a:endParaRPr lang="he-IL" sz="1400" dirty="0" smtClean="0"/>
          </a:p>
        </p:txBody>
      </p:sp>
      <p:cxnSp>
        <p:nvCxnSpPr>
          <p:cNvPr id="16" name="מחבר חץ ישר 15"/>
          <p:cNvCxnSpPr/>
          <p:nvPr/>
        </p:nvCxnSpPr>
        <p:spPr>
          <a:xfrm flipH="1">
            <a:off x="3794918" y="3350143"/>
            <a:ext cx="542925" cy="57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מחבר חץ ישר 19"/>
          <p:cNvCxnSpPr/>
          <p:nvPr/>
        </p:nvCxnSpPr>
        <p:spPr>
          <a:xfrm flipV="1">
            <a:off x="2387203" y="1380157"/>
            <a:ext cx="1320800" cy="12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מלבן 20"/>
          <p:cNvSpPr/>
          <p:nvPr/>
        </p:nvSpPr>
        <p:spPr>
          <a:xfrm>
            <a:off x="800100" y="1109377"/>
            <a:ext cx="1333500" cy="5415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t>חשיפה + הוספה</a:t>
            </a:r>
            <a:endParaRPr lang="en-US" dirty="0"/>
          </a:p>
        </p:txBody>
      </p:sp>
      <p:cxnSp>
        <p:nvCxnSpPr>
          <p:cNvPr id="25" name="מחבר חץ ישר 24"/>
          <p:cNvCxnSpPr/>
          <p:nvPr/>
        </p:nvCxnSpPr>
        <p:spPr>
          <a:xfrm>
            <a:off x="1338403" y="4878111"/>
            <a:ext cx="1048800" cy="7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מלבן 26"/>
          <p:cNvSpPr/>
          <p:nvPr/>
        </p:nvSpPr>
        <p:spPr>
          <a:xfrm>
            <a:off x="381013" y="4607331"/>
            <a:ext cx="1333500" cy="5415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t>אפיון + עדכון</a:t>
            </a:r>
            <a:endParaRPr lang="en-US" dirty="0"/>
          </a:p>
        </p:txBody>
      </p:sp>
    </p:spTree>
    <p:extLst>
      <p:ext uri="{BB962C8B-B14F-4D97-AF65-F5344CB8AC3E}">
        <p14:creationId xmlns:p14="http://schemas.microsoft.com/office/powerpoint/2010/main" val="2467909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he-IL" sz="3200" dirty="0">
                <a:solidFill>
                  <a:schemeClr val="accent1"/>
                </a:solidFill>
              </a:rPr>
              <a:t>כיצד הפעילות עונה על הרציונל</a:t>
            </a:r>
          </a:p>
        </p:txBody>
      </p:sp>
      <p:sp>
        <p:nvSpPr>
          <p:cNvPr id="4" name="מציין מיקום תוכן 2"/>
          <p:cNvSpPr>
            <a:spLocks noGrp="1"/>
          </p:cNvSpPr>
          <p:nvPr>
            <p:ph idx="1"/>
          </p:nvPr>
        </p:nvSpPr>
        <p:spPr>
          <a:xfrm>
            <a:off x="2589212" y="2133600"/>
            <a:ext cx="8915400" cy="3777622"/>
          </a:xfrm>
        </p:spPr>
        <p:txBody>
          <a:bodyPr/>
          <a:lstStyle/>
          <a:p>
            <a:pPr marL="0" indent="0" algn="r">
              <a:buNone/>
            </a:pPr>
            <a:r>
              <a:rPr lang="he-IL" dirty="0"/>
              <a:t>התופעות המודגמות באנימציות הן למעשה הדמיה של המציאות. לפיכך, על מנת ליצור מודל מנטאלי נכון של התופעה בקרב הלומדים, על המורה ליצור חיבורים בין התופעה הנצפית בסרטון לבין ביטויה המורכב במציאות </a:t>
            </a:r>
            <a:r>
              <a:rPr lang="he-IL" b="1" dirty="0"/>
              <a:t>באמצעות שאלות מכוונות ומעוררות חשיבה</a:t>
            </a:r>
            <a:r>
              <a:rPr lang="he-IL" dirty="0"/>
              <a:t>. זאת ועוד, סרטוני האנימציה עשירים באלמנטים חזותיים ולכן חשוב לוודא שהאלמנטים החזותיים המופיעים באנימציה ברורים ומובנים לתלמידים ומסייעים להם ללמידה משמעותית של תכנים ומיומנויות. התיווך של המורה יכול להיעשות בדרכים מגוונות כמו, למשל, </a:t>
            </a:r>
            <a:r>
              <a:rPr lang="he-IL" b="1" dirty="0"/>
              <a:t>צפייה מונחית בסרטוני אנימציה באמצעות דף מנחה עם שאלות, וכן בשילוב חידון אינטראקטיבי מסכם בתום הצפייה </a:t>
            </a:r>
            <a:r>
              <a:rPr lang="en-US" b="1" dirty="0" smtClean="0"/>
              <a:t>   </a:t>
            </a:r>
            <a:r>
              <a:rPr lang="he-IL" b="1" dirty="0" smtClean="0"/>
              <a:t>בסרטון</a:t>
            </a:r>
            <a:r>
              <a:rPr lang="he-IL" dirty="0"/>
              <a:t>. </a:t>
            </a:r>
            <a:endParaRPr lang="he-IL" dirty="0" smtClean="0"/>
          </a:p>
        </p:txBody>
      </p:sp>
    </p:spTree>
    <p:extLst>
      <p:ext uri="{BB962C8B-B14F-4D97-AF65-F5344CB8AC3E}">
        <p14:creationId xmlns:p14="http://schemas.microsoft.com/office/powerpoint/2010/main" val="2751394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gn="r" rtl="1"/>
            <a:endParaRPr lang="he-IL" dirty="0" smtClean="0"/>
          </a:p>
          <a:p>
            <a:pPr algn="r" rtl="1"/>
            <a:r>
              <a:rPr lang="he-IL" dirty="0" smtClean="0"/>
              <a:t>שיקולים </a:t>
            </a:r>
            <a:r>
              <a:rPr lang="he-IL" dirty="0"/>
              <a:t>בבניית דף העבודה </a:t>
            </a:r>
            <a:r>
              <a:rPr lang="he-IL" dirty="0" smtClean="0"/>
              <a:t>:</a:t>
            </a:r>
          </a:p>
          <a:p>
            <a:pPr marL="0" indent="0" algn="r" rtl="1">
              <a:buNone/>
            </a:pPr>
            <a:endParaRPr lang="he-IL" dirty="0"/>
          </a:p>
          <a:p>
            <a:pPr algn="r" rtl="1">
              <a:buFont typeface="Arial" panose="020B0604020202020204" pitchFamily="34" charset="0"/>
              <a:buChar char="•"/>
            </a:pPr>
            <a:endParaRPr lang="he-IL" dirty="0"/>
          </a:p>
          <a:p>
            <a:pPr algn="r" rtl="1">
              <a:buFont typeface="Arial" panose="020B0604020202020204" pitchFamily="34" charset="0"/>
              <a:buChar char="•"/>
            </a:pPr>
            <a:r>
              <a:rPr lang="he-IL" dirty="0"/>
              <a:t>סוגי השאלות: שאלות ידע בסיסי, שאלות מורכבות , שאלות הבנה ושאלות יישום .</a:t>
            </a:r>
          </a:p>
          <a:p>
            <a:pPr algn="r" rtl="1">
              <a:buFont typeface="Arial" panose="020B0604020202020204" pitchFamily="34" charset="0"/>
              <a:buChar char="•"/>
            </a:pPr>
            <a:endParaRPr lang="he-IL" dirty="0"/>
          </a:p>
          <a:p>
            <a:pPr marL="0" indent="0" algn="r">
              <a:buNone/>
            </a:pPr>
            <a:endParaRPr lang="he-IL" dirty="0" smtClean="0"/>
          </a:p>
        </p:txBody>
      </p:sp>
      <p:sp>
        <p:nvSpPr>
          <p:cNvPr id="4" name="מלבן מעוגל 3"/>
          <p:cNvSpPr/>
          <p:nvPr/>
        </p:nvSpPr>
        <p:spPr>
          <a:xfrm rot="18586417">
            <a:off x="1401761" y="2822068"/>
            <a:ext cx="2374900" cy="1244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t>בחינה ועדכון </a:t>
            </a:r>
            <a:endParaRPr lang="en-US" dirty="0"/>
          </a:p>
        </p:txBody>
      </p:sp>
    </p:spTree>
    <p:extLst>
      <p:ext uri="{BB962C8B-B14F-4D97-AF65-F5344CB8AC3E}">
        <p14:creationId xmlns:p14="http://schemas.microsoft.com/office/powerpoint/2010/main" val="906368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r" rtl="1"/>
            <a:r>
              <a:rPr lang="he-IL" b="1" dirty="0" smtClean="0">
                <a:solidFill>
                  <a:schemeClr val="accent1"/>
                </a:solidFill>
                <a:latin typeface="David" pitchFamily="34" charset="-79"/>
                <a:cs typeface="David" pitchFamily="34" charset="-79"/>
              </a:rPr>
              <a:t>ממצאים</a:t>
            </a:r>
            <a:r>
              <a:rPr lang="he-IL" sz="2400" dirty="0" smtClean="0">
                <a:latin typeface="David" pitchFamily="34" charset="-79"/>
                <a:cs typeface="David" pitchFamily="34" charset="-79"/>
              </a:rPr>
              <a:t>:</a:t>
            </a:r>
            <a:br>
              <a:rPr lang="he-IL" sz="2400" dirty="0" smtClean="0">
                <a:latin typeface="David" pitchFamily="34" charset="-79"/>
                <a:cs typeface="David" pitchFamily="34" charset="-79"/>
              </a:rPr>
            </a:br>
            <a:r>
              <a:rPr lang="he-IL" sz="2400" dirty="0" smtClean="0">
                <a:latin typeface="David" pitchFamily="34" charset="-79"/>
                <a:cs typeface="David" pitchFamily="34" charset="-79"/>
              </a:rPr>
              <a:t>השוואה בין ההישגים של שתי קבוצות התלמידים לדף העבודה שחולק.</a:t>
            </a:r>
            <a:r>
              <a:rPr lang="he-IL" sz="2400" dirty="0">
                <a:latin typeface="David" pitchFamily="34" charset="-79"/>
                <a:cs typeface="David" pitchFamily="34" charset="-79"/>
              </a:rPr>
              <a:t/>
            </a:r>
            <a:br>
              <a:rPr lang="he-IL" sz="2400" dirty="0">
                <a:latin typeface="David" pitchFamily="34" charset="-79"/>
                <a:cs typeface="David" pitchFamily="34" charset="-79"/>
              </a:rPr>
            </a:br>
            <a:r>
              <a:rPr lang="he-IL" sz="2400" dirty="0">
                <a:latin typeface="David" pitchFamily="34" charset="-79"/>
                <a:cs typeface="David" pitchFamily="34" charset="-79"/>
              </a:rPr>
              <a:t>(קבוצה א</a:t>
            </a:r>
            <a:r>
              <a:rPr lang="he-IL" sz="2400" dirty="0" smtClean="0">
                <a:latin typeface="David" pitchFamily="34" charset="-79"/>
                <a:cs typeface="David" pitchFamily="34" charset="-79"/>
              </a:rPr>
              <a:t>)- ללא צפייה באנימציה / (קבוצה ב) שילוב צפייה באנימציה.</a:t>
            </a:r>
            <a:br>
              <a:rPr lang="he-IL" sz="2400" dirty="0" smtClean="0">
                <a:latin typeface="David" pitchFamily="34" charset="-79"/>
                <a:cs typeface="David" pitchFamily="34" charset="-79"/>
              </a:rPr>
            </a:br>
            <a:endParaRPr lang="en-US" sz="2400" dirty="0">
              <a:latin typeface="David" pitchFamily="34" charset="-79"/>
              <a:cs typeface="David" pitchFamily="34" charset="-79"/>
            </a:endParaRPr>
          </a:p>
        </p:txBody>
      </p:sp>
      <p:graphicFrame>
        <p:nvGraphicFramePr>
          <p:cNvPr id="5" name="מציין מיקום תוכן 4"/>
          <p:cNvGraphicFramePr>
            <a:graphicFrameLocks noGrp="1"/>
          </p:cNvGraphicFramePr>
          <p:nvPr>
            <p:ph idx="1"/>
            <p:extLst>
              <p:ext uri="{D42A27DB-BD31-4B8C-83A1-F6EECF244321}">
                <p14:modId xmlns:p14="http://schemas.microsoft.com/office/powerpoint/2010/main" val="3479884929"/>
              </p:ext>
            </p:extLst>
          </p:nvPr>
        </p:nvGraphicFramePr>
        <p:xfrm>
          <a:off x="701797" y="2309446"/>
          <a:ext cx="5124572" cy="30748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תרשים 5"/>
          <p:cNvGraphicFramePr>
            <a:graphicFrameLocks/>
          </p:cNvGraphicFramePr>
          <p:nvPr>
            <p:extLst>
              <p:ext uri="{D42A27DB-BD31-4B8C-83A1-F6EECF244321}">
                <p14:modId xmlns:p14="http://schemas.microsoft.com/office/powerpoint/2010/main" val="1347075154"/>
              </p:ext>
            </p:extLst>
          </p:nvPr>
        </p:nvGraphicFramePr>
        <p:xfrm>
          <a:off x="6224954" y="2332892"/>
          <a:ext cx="5134708" cy="30186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3848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smtClean="0">
                <a:solidFill>
                  <a:schemeClr val="accent1"/>
                </a:solidFill>
              </a:rPr>
              <a:t>שלב המשך....</a:t>
            </a:r>
            <a:endParaRPr lang="he-IL" dirty="0">
              <a:solidFill>
                <a:schemeClr val="accent1"/>
              </a:solidFill>
            </a:endParaRPr>
          </a:p>
        </p:txBody>
      </p:sp>
      <p:sp>
        <p:nvSpPr>
          <p:cNvPr id="3" name="מציין מיקום תוכן 2"/>
          <p:cNvSpPr>
            <a:spLocks noGrp="1"/>
          </p:cNvSpPr>
          <p:nvPr>
            <p:ph idx="1"/>
          </p:nvPr>
        </p:nvSpPr>
        <p:spPr/>
        <p:txBody>
          <a:bodyPr/>
          <a:lstStyle/>
          <a:p>
            <a:pPr marL="0" indent="0" algn="r" rtl="1">
              <a:buNone/>
            </a:pPr>
            <a:r>
              <a:rPr lang="he-IL" dirty="0" smtClean="0"/>
              <a:t>כשלב המשך בעקבות הפעילות שלנו, חשבנו על </a:t>
            </a:r>
            <a:r>
              <a:rPr lang="he-IL" dirty="0"/>
              <a:t>עוד רעיון שיכול להוביל את הפעילות שבחרנו ולייעל את מטרות ההוראה שלנו יותר</a:t>
            </a:r>
            <a:r>
              <a:rPr lang="he-IL" dirty="0" smtClean="0"/>
              <a:t>, ולקדם </a:t>
            </a:r>
            <a:r>
              <a:rPr lang="he-IL" dirty="0"/>
              <a:t>את תהליך הלמידה עוד צעד </a:t>
            </a:r>
            <a:r>
              <a:rPr lang="he-IL" dirty="0" smtClean="0"/>
              <a:t>קדימה </a:t>
            </a:r>
            <a:r>
              <a:rPr lang="he-IL" dirty="0"/>
              <a:t>והרציונל שלנו הוא להפוך את התלמידים שלנו לתלמידים פעילים ולא רק מחכים למורה לתת להם את </a:t>
            </a:r>
            <a:r>
              <a:rPr lang="he-IL" dirty="0" err="1"/>
              <a:t>הכל</a:t>
            </a:r>
            <a:r>
              <a:rPr lang="he-IL" dirty="0"/>
              <a:t> אלא הם גם יהיו שותפים לתהליך הלמידה והם יעשירו את הלמידה שלהם בהתבסס על מה שאנחנו עושות אתם </a:t>
            </a:r>
            <a:r>
              <a:rPr lang="he-IL" dirty="0" smtClean="0"/>
              <a:t>בכיתות.</a:t>
            </a:r>
          </a:p>
          <a:p>
            <a:pPr marL="0" indent="0" algn="r" rtl="1">
              <a:buNone/>
            </a:pPr>
            <a:r>
              <a:rPr lang="he-IL" dirty="0" smtClean="0"/>
              <a:t>ולכן חילקנו את התלמידים לזוגות והם התבקשו לציין על איזה קריטריונים האנימציה צריכה לענות על מנת להגדיר אותה כאנימציה יעילה לתהליך הלמידה.</a:t>
            </a:r>
          </a:p>
          <a:p>
            <a:pPr marL="0" indent="0" algn="r" rtl="1">
              <a:buNone/>
            </a:pPr>
            <a:r>
              <a:rPr lang="he-IL" dirty="0" smtClean="0"/>
              <a:t>הרי אחרי שכל זוג מציין את שלושת הקריטריונים שלו, הזוגות מתאחים ומכינים רשימה משותפת של קריטריונים.</a:t>
            </a:r>
            <a:endParaRPr lang="he-IL" dirty="0"/>
          </a:p>
        </p:txBody>
      </p:sp>
    </p:spTree>
    <p:extLst>
      <p:ext uri="{BB962C8B-B14F-4D97-AF65-F5344CB8AC3E}">
        <p14:creationId xmlns:p14="http://schemas.microsoft.com/office/powerpoint/2010/main" val="2807743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rtl="1"/>
            <a:r>
              <a:rPr lang="he-IL" sz="3200" dirty="0" smtClean="0">
                <a:solidFill>
                  <a:schemeClr val="accent1"/>
                </a:solidFill>
                <a:latin typeface="Times New Roman" panose="02020603050405020304" pitchFamily="18" charset="0"/>
                <a:cs typeface="Times New Roman" panose="02020603050405020304" pitchFamily="18" charset="0"/>
              </a:rPr>
              <a:t>דיון ומסקנות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מציין מיקום תוכן 2"/>
          <p:cNvSpPr>
            <a:spLocks noGrp="1"/>
          </p:cNvSpPr>
          <p:nvPr>
            <p:ph idx="1"/>
          </p:nvPr>
        </p:nvSpPr>
        <p:spPr>
          <a:xfrm>
            <a:off x="1817077" y="2133600"/>
            <a:ext cx="9687535" cy="3777622"/>
          </a:xfrm>
        </p:spPr>
        <p:txBody>
          <a:bodyPr/>
          <a:lstStyle/>
          <a:p>
            <a:pPr marL="0" indent="0" algn="r" rtl="1">
              <a:buNone/>
            </a:pPr>
            <a:r>
              <a:rPr lang="he-IL" dirty="0" smtClean="0"/>
              <a:t>השימוש באנימציה כן תרם לקדם את תהליך הלמידה במיוחד בהוראת הנושא של קרום התא, אבל גם חשוב לציין שאנימציה לא מסייעת באופן אחיד לכל התלמידים, הרי היא תרמה לזה שיהיה שיפור בתשובות שהתלמידים נתנו לחלק מהשאלות ולא בכולם.</a:t>
            </a:r>
          </a:p>
          <a:p>
            <a:pPr marL="0" indent="0" algn="r" rtl="1">
              <a:buNone/>
            </a:pPr>
            <a:r>
              <a:rPr lang="he-IL" dirty="0" smtClean="0"/>
              <a:t>התרומה העיקרית הייתה בשאלות שדורשות הבנה מבנית וגם הבנה של מנגנון, שזה מומחש באנימציה באופן יעיל.</a:t>
            </a:r>
          </a:p>
          <a:p>
            <a:pPr marL="0" indent="0" algn="r" rtl="1">
              <a:buNone/>
            </a:pPr>
            <a:r>
              <a:rPr lang="he-IL" dirty="0" smtClean="0"/>
              <a:t>וגם מכיוון שרוב הכיתות שאנו מלמדים הם הטרוגניות אז נובע הצורך לגוון בכלים, בשיטות ובגישות שנעזרים בהם על מנת ליעל את תהליך הלמידה.</a:t>
            </a:r>
          </a:p>
          <a:p>
            <a:pPr marL="0" indent="0" algn="r" rtl="1">
              <a:buNone/>
            </a:pPr>
            <a:endParaRPr lang="en-US" dirty="0"/>
          </a:p>
        </p:txBody>
      </p:sp>
    </p:spTree>
    <p:extLst>
      <p:ext uri="{BB962C8B-B14F-4D97-AF65-F5344CB8AC3E}">
        <p14:creationId xmlns:p14="http://schemas.microsoft.com/office/powerpoint/2010/main" val="9625173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he-IL" sz="2800" dirty="0" smtClean="0">
                <a:solidFill>
                  <a:schemeClr val="accent1"/>
                </a:solidFill>
              </a:rPr>
              <a:t>תובנות </a:t>
            </a:r>
            <a:r>
              <a:rPr lang="he-IL" sz="2800" dirty="0">
                <a:solidFill>
                  <a:schemeClr val="accent1"/>
                </a:solidFill>
              </a:rPr>
              <a:t>עיקריות מתהליך העבודה ומההפעלה</a:t>
            </a:r>
            <a:endParaRPr lang="en-US" sz="2800" dirty="0">
              <a:solidFill>
                <a:schemeClr val="accent1"/>
              </a:solidFill>
            </a:endParaRPr>
          </a:p>
        </p:txBody>
      </p:sp>
      <p:sp>
        <p:nvSpPr>
          <p:cNvPr id="3" name="מציין מיקום תוכן 2"/>
          <p:cNvSpPr>
            <a:spLocks noGrp="1"/>
          </p:cNvSpPr>
          <p:nvPr>
            <p:ph idx="1"/>
          </p:nvPr>
        </p:nvSpPr>
        <p:spPr/>
        <p:txBody>
          <a:bodyPr/>
          <a:lstStyle/>
          <a:p>
            <a:pPr algn="r" rtl="1"/>
            <a:r>
              <a:rPr lang="he-IL" dirty="0" smtClean="0"/>
              <a:t>הפעילות הצליחה לשקף במידה מסוימת את התרומה של שילוב אנימציות בתהליך ההוראה.</a:t>
            </a:r>
          </a:p>
          <a:p>
            <a:pPr algn="r" rtl="1"/>
            <a:r>
              <a:rPr lang="he-IL" dirty="0" smtClean="0"/>
              <a:t>על מנת לקבל מדד יותר אמין, צריך לבצע מבחן לפני האנימציה ואחרי האנימציה.</a:t>
            </a:r>
          </a:p>
          <a:p>
            <a:pPr algn="r" rtl="1"/>
            <a:r>
              <a:rPr lang="he-IL" dirty="0"/>
              <a:t>בעת שבוחרים לשלב כלי טכנולוגי חייבים לבחור את הכלי המתאים והתזמון המתאים לשלב הפדגוגי התוכני שבו נמצאים התלמידים, בכדי להפיק באופן מרבי את התועלת של שילוב הכלי הזה.</a:t>
            </a:r>
          </a:p>
          <a:p>
            <a:pPr algn="r" rtl="1"/>
            <a:endParaRPr lang="he-IL" dirty="0" smtClean="0"/>
          </a:p>
          <a:p>
            <a:pPr marL="0" indent="0" algn="r" rtl="1">
              <a:buNone/>
            </a:pPr>
            <a:endParaRPr lang="he-IL" dirty="0" smtClean="0"/>
          </a:p>
          <a:p>
            <a:pPr algn="r" rtl="1"/>
            <a:endParaRPr lang="he-IL" dirty="0" smtClean="0"/>
          </a:p>
          <a:p>
            <a:pPr marL="0" indent="0" algn="r" rtl="1">
              <a:buNone/>
            </a:pPr>
            <a:endParaRPr lang="en-US" dirty="0"/>
          </a:p>
        </p:txBody>
      </p:sp>
    </p:spTree>
    <p:extLst>
      <p:ext uri="{BB962C8B-B14F-4D97-AF65-F5344CB8AC3E}">
        <p14:creationId xmlns:p14="http://schemas.microsoft.com/office/powerpoint/2010/main" val="22468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normAutofit/>
          </a:bodyPr>
          <a:lstStyle/>
          <a:p>
            <a:pPr marL="0" indent="0" algn="ctr">
              <a:buNone/>
            </a:pPr>
            <a:r>
              <a:rPr lang="he-IL" sz="2000" dirty="0">
                <a:solidFill>
                  <a:schemeClr val="accent1"/>
                </a:solidFill>
              </a:rPr>
              <a:t>אומרים שתמונה אחת שווה אלף מילים... אז דמיינו לעצמכם מהי עוצמתו של סרטון אנימציה דינמי, מתחלף, החושף בפנינו תופעות, מושגים ותהליכים מופשטים</a:t>
            </a:r>
            <a:r>
              <a:rPr lang="he-IL" sz="2000" dirty="0" smtClean="0">
                <a:solidFill>
                  <a:schemeClr val="accent1"/>
                </a:solidFill>
              </a:rPr>
              <a:t>.</a:t>
            </a:r>
            <a:endParaRPr lang="en-US" sz="2000" dirty="0" smtClean="0">
              <a:solidFill>
                <a:schemeClr val="accent1"/>
              </a:solidFill>
            </a:endParaRPr>
          </a:p>
          <a:p>
            <a:pPr marL="0" indent="0">
              <a:buNone/>
            </a:pPr>
            <a:r>
              <a:rPr lang="he-IL" sz="2000" dirty="0" smtClean="0">
                <a:solidFill>
                  <a:schemeClr val="accent1"/>
                </a:solidFill>
              </a:rPr>
              <a:t>(חגית ירדן)</a:t>
            </a:r>
            <a:endParaRPr lang="he-IL" sz="2000" dirty="0">
              <a:solidFill>
                <a:schemeClr val="accent1"/>
              </a:solidFill>
            </a:endParaRPr>
          </a:p>
        </p:txBody>
      </p:sp>
    </p:spTree>
    <p:extLst>
      <p:ext uri="{BB962C8B-B14F-4D97-AF65-F5344CB8AC3E}">
        <p14:creationId xmlns:p14="http://schemas.microsoft.com/office/powerpoint/2010/main" val="2011290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he-IL" sz="3200" dirty="0" smtClean="0">
                <a:solidFill>
                  <a:schemeClr val="accent1"/>
                </a:solidFill>
              </a:rPr>
              <a:t>רקע תיאורטי</a:t>
            </a:r>
            <a:endParaRPr lang="he-IL" sz="3200" dirty="0">
              <a:solidFill>
                <a:schemeClr val="accent1"/>
              </a:solidFill>
            </a:endParaRPr>
          </a:p>
        </p:txBody>
      </p:sp>
      <p:sp>
        <p:nvSpPr>
          <p:cNvPr id="3" name="מציין מיקום תוכן 2"/>
          <p:cNvSpPr>
            <a:spLocks noGrp="1"/>
          </p:cNvSpPr>
          <p:nvPr>
            <p:ph idx="1"/>
          </p:nvPr>
        </p:nvSpPr>
        <p:spPr>
          <a:xfrm>
            <a:off x="2659550" y="1676400"/>
            <a:ext cx="8915400" cy="3777622"/>
          </a:xfrm>
        </p:spPr>
        <p:txBody>
          <a:bodyPr/>
          <a:lstStyle/>
          <a:p>
            <a:pPr marL="0" indent="0" algn="r">
              <a:buNone/>
            </a:pPr>
            <a:endParaRPr lang="he-IL" dirty="0">
              <a:latin typeface="David" panose="020E0502060401010101" pitchFamily="34" charset="-79"/>
              <a:cs typeface="David" panose="020E0502060401010101" pitchFamily="34" charset="-79"/>
            </a:endParaRPr>
          </a:p>
          <a:p>
            <a:pPr algn="r" rtl="1"/>
            <a:r>
              <a:rPr lang="he-IL" dirty="0" smtClean="0">
                <a:latin typeface="David" panose="020E0502060401010101" pitchFamily="34" charset="-79"/>
                <a:cs typeface="David" panose="020E0502060401010101" pitchFamily="34" charset="-79"/>
              </a:rPr>
              <a:t>סרטוני </a:t>
            </a:r>
            <a:r>
              <a:rPr lang="he-IL" dirty="0">
                <a:latin typeface="David" panose="020E0502060401010101" pitchFamily="34" charset="-79"/>
                <a:cs typeface="David" panose="020E0502060401010101" pitchFamily="34" charset="-79"/>
              </a:rPr>
              <a:t>אנימציה יכולים </a:t>
            </a:r>
            <a:r>
              <a:rPr lang="he-IL" dirty="0" err="1">
                <a:latin typeface="David" panose="020E0502060401010101" pitchFamily="34" charset="-79"/>
                <a:cs typeface="David" panose="020E0502060401010101" pitchFamily="34" charset="-79"/>
              </a:rPr>
              <a:t>להנגיש</a:t>
            </a:r>
            <a:r>
              <a:rPr lang="he-IL" dirty="0">
                <a:latin typeface="David" panose="020E0502060401010101" pitchFamily="34" charset="-79"/>
                <a:cs typeface="David" panose="020E0502060401010101" pitchFamily="34" charset="-79"/>
              </a:rPr>
              <a:t> לנו תופעות טבעיות וטכנולוגיות מרתקות, ולהקל עלינו בהתמודדות עם עומסים ואתגרים קוגניטיביים המאפיינים תהליכי למידה אודות אובייקטים מופשטים </a:t>
            </a:r>
            <a:r>
              <a:rPr lang="he-IL" dirty="0" smtClean="0">
                <a:latin typeface="David" panose="020E0502060401010101" pitchFamily="34" charset="-79"/>
                <a:cs typeface="David" panose="020E0502060401010101" pitchFamily="34" charset="-79"/>
              </a:rPr>
              <a:t>ומורכבים .</a:t>
            </a:r>
            <a:r>
              <a:rPr lang="en-US" dirty="0" smtClean="0">
                <a:latin typeface="David" panose="020E0502060401010101" pitchFamily="34" charset="-79"/>
                <a:cs typeface="David" panose="020E0502060401010101" pitchFamily="34" charset="-79"/>
              </a:rPr>
              <a:t>Mayer and</a:t>
            </a:r>
            <a:r>
              <a:rPr lang="en-US" dirty="0">
                <a:latin typeface="David" panose="020E0502060401010101" pitchFamily="34" charset="-79"/>
                <a:cs typeface="David" panose="020E0502060401010101" pitchFamily="34" charset="-79"/>
              </a:rPr>
              <a:t> </a:t>
            </a:r>
            <a:r>
              <a:rPr lang="en-US" dirty="0" smtClean="0">
                <a:latin typeface="David" panose="020E0502060401010101" pitchFamily="34" charset="-79"/>
                <a:cs typeface="David" panose="020E0502060401010101" pitchFamily="34" charset="-79"/>
              </a:rPr>
              <a:t>Moreno,2002)</a:t>
            </a:r>
            <a:r>
              <a:rPr lang="he-IL" dirty="0" smtClean="0">
                <a:latin typeface="David" panose="020E0502060401010101" pitchFamily="34" charset="-79"/>
                <a:cs typeface="David" panose="020E0502060401010101" pitchFamily="34" charset="-79"/>
              </a:rPr>
              <a:t>)</a:t>
            </a:r>
            <a:endParaRPr lang="he-IL" dirty="0">
              <a:latin typeface="David" panose="020E0502060401010101" pitchFamily="34" charset="-79"/>
              <a:cs typeface="David" panose="020E0502060401010101" pitchFamily="34" charset="-79"/>
            </a:endParaRPr>
          </a:p>
        </p:txBody>
      </p:sp>
      <p:sp>
        <p:nvSpPr>
          <p:cNvPr id="4" name="מציין מיקום תוכן 2"/>
          <p:cNvSpPr txBox="1">
            <a:spLocks/>
          </p:cNvSpPr>
          <p:nvPr/>
        </p:nvSpPr>
        <p:spPr>
          <a:xfrm>
            <a:off x="1992923" y="3176954"/>
            <a:ext cx="9734427" cy="121920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r" rtl="1"/>
            <a:r>
              <a:rPr lang="he-IL" dirty="0" smtClean="0">
                <a:latin typeface="David" panose="020E0502060401010101" pitchFamily="34" charset="-79"/>
                <a:cs typeface="David" panose="020E0502060401010101" pitchFamily="34" charset="-79"/>
              </a:rPr>
              <a:t>אנימציות </a:t>
            </a:r>
            <a:r>
              <a:rPr lang="he-IL" dirty="0">
                <a:latin typeface="David" panose="020E0502060401010101" pitchFamily="34" charset="-79"/>
                <a:cs typeface="David" panose="020E0502060401010101" pitchFamily="34" charset="-79"/>
              </a:rPr>
              <a:t>מאפשרות ללומדים חוויית למידה המפחיתה עומסים קוגניטיביים פנימיים וחיצוניים המאפיינים תהליך למידה </a:t>
            </a:r>
            <a:r>
              <a:rPr lang="he-IL" dirty="0" smtClean="0">
                <a:latin typeface="David" panose="020E0502060401010101" pitchFamily="34" charset="-79"/>
                <a:cs typeface="David" panose="020E0502060401010101" pitchFamily="34" charset="-79"/>
              </a:rPr>
              <a:t> </a:t>
            </a:r>
            <a:r>
              <a:rPr lang="en-US" dirty="0" smtClean="0">
                <a:latin typeface="David" panose="020E0502060401010101" pitchFamily="34" charset="-79"/>
                <a:cs typeface="David" panose="020E0502060401010101" pitchFamily="34" charset="-79"/>
              </a:rPr>
              <a:t>(</a:t>
            </a:r>
            <a:r>
              <a:rPr lang="en-US" dirty="0" err="1" smtClean="0">
                <a:latin typeface="David" panose="020E0502060401010101" pitchFamily="34" charset="-79"/>
                <a:cs typeface="David" panose="020E0502060401010101" pitchFamily="34" charset="-79"/>
              </a:rPr>
              <a:t>Sweller</a:t>
            </a:r>
            <a:r>
              <a:rPr lang="en-US" dirty="0" smtClean="0">
                <a:latin typeface="David" panose="020E0502060401010101" pitchFamily="34" charset="-79"/>
                <a:cs typeface="David" panose="020E0502060401010101" pitchFamily="34" charset="-79"/>
              </a:rPr>
              <a:t> 1994)</a:t>
            </a:r>
            <a:r>
              <a:rPr lang="he-IL" dirty="0" smtClean="0">
                <a:latin typeface="David" panose="020E0502060401010101" pitchFamily="34" charset="-79"/>
                <a:cs typeface="David" panose="020E0502060401010101" pitchFamily="34" charset="-79"/>
              </a:rPr>
              <a:t>.</a:t>
            </a:r>
          </a:p>
          <a:p>
            <a:pPr algn="r" rtl="1"/>
            <a:r>
              <a:rPr lang="he-IL" dirty="0" smtClean="0">
                <a:latin typeface="David" panose="020E0502060401010101" pitchFamily="34" charset="-79"/>
                <a:cs typeface="David" panose="020E0502060401010101" pitchFamily="34" charset="-79"/>
              </a:rPr>
              <a:t>מידת </a:t>
            </a:r>
            <a:r>
              <a:rPr lang="he-IL" dirty="0">
                <a:latin typeface="David" panose="020E0502060401010101" pitchFamily="34" charset="-79"/>
                <a:cs typeface="David" panose="020E0502060401010101" pitchFamily="34" charset="-79"/>
              </a:rPr>
              <a:t>העומס הקוגניטיבי הפנימי מושפעת ממידת מורכבותו ומידת ההיכרות של הלומדים </a:t>
            </a:r>
            <a:r>
              <a:rPr lang="he-IL" dirty="0" smtClean="0">
                <a:latin typeface="David" panose="020E0502060401010101" pitchFamily="34" charset="-79"/>
                <a:cs typeface="David" panose="020E0502060401010101" pitchFamily="34" charset="-79"/>
              </a:rPr>
              <a:t>אתו</a:t>
            </a:r>
            <a:r>
              <a:rPr lang="he-IL" dirty="0">
                <a:latin typeface="David" panose="020E0502060401010101" pitchFamily="34" charset="-79"/>
                <a:cs typeface="David" panose="020E0502060401010101" pitchFamily="34" charset="-79"/>
              </a:rPr>
              <a:t>. מידת העומס הקוגניטיבי החיצוני מושפעת מגורמים שאינם תלויים בלומד/ת, כמו, למשל, אופיים של תהליכי הלמידה וסביבת הלמידה. סרטוני אנימציה, המפשטים תכנים מורכבים ופונים לתלמידים בשפה מדעית ידידותית ובאמצעים חזותיים ממחישים, עתידים לסייע למורה ולתלמידים להתמודד עם עומסים קוגניטיביים אלה. שימוש מושכל בסרטוני אנימציה בכיתה מקדם תהליכים של הבניית ידע ולמידה </a:t>
            </a:r>
            <a:r>
              <a:rPr lang="he-IL" b="1" dirty="0">
                <a:latin typeface="David" panose="020E0502060401010101" pitchFamily="34" charset="-79"/>
                <a:cs typeface="David" panose="020E0502060401010101" pitchFamily="34" charset="-79"/>
              </a:rPr>
              <a:t>משמעותית ופעילה</a:t>
            </a:r>
            <a:r>
              <a:rPr lang="he-IL" dirty="0" smtClean="0">
                <a:latin typeface="David" panose="020E0502060401010101" pitchFamily="34" charset="-79"/>
                <a:cs typeface="David" panose="020E0502060401010101" pitchFamily="34" charset="-79"/>
              </a:rPr>
              <a:t>.</a:t>
            </a:r>
          </a:p>
          <a:p>
            <a:pPr marL="0" indent="0" algn="r" rtl="1">
              <a:buNone/>
            </a:pPr>
            <a:r>
              <a:rPr lang="he-IL" dirty="0" smtClean="0">
                <a:latin typeface="David" panose="020E0502060401010101" pitchFamily="34" charset="-79"/>
                <a:cs typeface="David" panose="020E0502060401010101" pitchFamily="34" charset="-79"/>
              </a:rPr>
              <a:t> </a:t>
            </a:r>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2153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smtClean="0"/>
              <a:t>רציונל</a:t>
            </a:r>
            <a:endParaRPr lang="en-US" dirty="0"/>
          </a:p>
        </p:txBody>
      </p:sp>
      <p:sp>
        <p:nvSpPr>
          <p:cNvPr id="3" name="מציין מיקום תוכן 2"/>
          <p:cNvSpPr>
            <a:spLocks noGrp="1"/>
          </p:cNvSpPr>
          <p:nvPr>
            <p:ph idx="1"/>
          </p:nvPr>
        </p:nvSpPr>
        <p:spPr/>
        <p:txBody>
          <a:bodyPr/>
          <a:lstStyle/>
          <a:p>
            <a:pPr algn="r" rtl="1"/>
            <a:r>
              <a:rPr lang="he-IL" dirty="0"/>
              <a:t>אנו כמורות שמלמדות בכיתות הטרוגניות מודעות לקשיים המתעוררים בתהליכי ההוראה </a:t>
            </a:r>
            <a:r>
              <a:rPr lang="he-IL" dirty="0" smtClean="0"/>
              <a:t>והלמידה.</a:t>
            </a:r>
          </a:p>
          <a:p>
            <a:pPr algn="r" rtl="1"/>
            <a:r>
              <a:rPr lang="he-IL" dirty="0" smtClean="0"/>
              <a:t>בכיתות אלו קיימים פערים בין התלמידים, המשתקפים בעת יישום החומר הנלמד בכיתה, במיוחד בשאלות של אנליזה ויישום המתבססות על הבנה משמעותית של החומר הנלמד.</a:t>
            </a:r>
          </a:p>
          <a:p>
            <a:pPr algn="r" rtl="1"/>
            <a:r>
              <a:rPr lang="he-IL" dirty="0" smtClean="0"/>
              <a:t>אסטרטגיות הוראה שונות מאפשרות למורה לפגוש את הצרכים של חלק גדול מהתלמידים .</a:t>
            </a:r>
          </a:p>
          <a:p>
            <a:pPr algn="r" rtl="1"/>
            <a:r>
              <a:rPr lang="he-IL" dirty="0"/>
              <a:t>במטרה להתגבר על הקושי , בחנו לשלב אסטרטגיית הוראה אחרת המשלבת אנימציות .</a:t>
            </a:r>
          </a:p>
          <a:p>
            <a:pPr marL="0" indent="0" algn="r" rtl="1">
              <a:buNone/>
            </a:pPr>
            <a:endParaRPr lang="he-IL" dirty="0" smtClean="0"/>
          </a:p>
          <a:p>
            <a:pPr algn="r" rtl="1"/>
            <a:endParaRPr lang="he-IL" dirty="0" smtClean="0"/>
          </a:p>
          <a:p>
            <a:pPr algn="r" rtl="1"/>
            <a:endParaRPr lang="he-IL" dirty="0" smtClean="0"/>
          </a:p>
          <a:p>
            <a:pPr marL="0" indent="0" algn="r" rtl="1">
              <a:buNone/>
            </a:pPr>
            <a:endParaRPr lang="en-US" dirty="0"/>
          </a:p>
        </p:txBody>
      </p:sp>
    </p:spTree>
    <p:extLst>
      <p:ext uri="{BB962C8B-B14F-4D97-AF65-F5344CB8AC3E}">
        <p14:creationId xmlns:p14="http://schemas.microsoft.com/office/powerpoint/2010/main" val="3649611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smtClean="0"/>
              <a:t>רציונל</a:t>
            </a:r>
            <a:endParaRPr lang="en-US" dirty="0"/>
          </a:p>
        </p:txBody>
      </p:sp>
      <p:sp>
        <p:nvSpPr>
          <p:cNvPr id="3" name="מציין מיקום תוכן 2"/>
          <p:cNvSpPr>
            <a:spLocks noGrp="1"/>
          </p:cNvSpPr>
          <p:nvPr>
            <p:ph idx="1"/>
          </p:nvPr>
        </p:nvSpPr>
        <p:spPr>
          <a:xfrm>
            <a:off x="2589212" y="1664677"/>
            <a:ext cx="8915400" cy="4246545"/>
          </a:xfrm>
        </p:spPr>
        <p:txBody>
          <a:bodyPr/>
          <a:lstStyle/>
          <a:p>
            <a:pPr algn="r" rtl="1"/>
            <a:endParaRPr lang="he-IL" dirty="0"/>
          </a:p>
          <a:p>
            <a:pPr algn="r" rtl="1"/>
            <a:r>
              <a:rPr lang="he-IL" dirty="0"/>
              <a:t>סרטוני אנימציה יכולים לפשט את התכנים המדעיים המורכבים, כמוכן הם פונים לתלמיד באמצעים חזותיים ממחישים שיכולים לסייע לתלמיד להתמודד עם תהליך הבניית הידע אצלו </a:t>
            </a:r>
            <a:r>
              <a:rPr lang="he-IL" dirty="0" smtClean="0"/>
              <a:t>.</a:t>
            </a:r>
            <a:endParaRPr lang="he-IL" dirty="0"/>
          </a:p>
          <a:p>
            <a:pPr algn="r" rtl="1"/>
            <a:r>
              <a:rPr lang="he-IL" dirty="0" smtClean="0"/>
              <a:t>האינטגרציה של אנימציה ככלי טכנולוגי , התבצעה בנושא מעבר חומרים דרך קרום התא .</a:t>
            </a:r>
          </a:p>
          <a:p>
            <a:pPr algn="r" rtl="1"/>
            <a:r>
              <a:rPr lang="he-IL" dirty="0" smtClean="0"/>
              <a:t>נושא זה הינו אחד מנושאי הליבה של תוכנית הלימודים בביולוגיה, שבו התלמידים מאוד מתקשים.</a:t>
            </a:r>
          </a:p>
          <a:p>
            <a:pPr algn="r" rtl="1"/>
            <a:endParaRPr lang="he-IL" dirty="0" smtClean="0"/>
          </a:p>
        </p:txBody>
      </p:sp>
      <p:pic>
        <p:nvPicPr>
          <p:cNvPr id="4" name="תמונה 3"/>
          <p:cNvPicPr>
            <a:picLocks noChangeAspect="1"/>
          </p:cNvPicPr>
          <p:nvPr/>
        </p:nvPicPr>
        <p:blipFill>
          <a:blip r:embed="rId2"/>
          <a:stretch>
            <a:fillRect/>
          </a:stretch>
        </p:blipFill>
        <p:spPr>
          <a:xfrm>
            <a:off x="1662113" y="3680069"/>
            <a:ext cx="4903788" cy="2922954"/>
          </a:xfrm>
          <a:prstGeom prst="rect">
            <a:avLst/>
          </a:prstGeom>
        </p:spPr>
      </p:pic>
    </p:spTree>
    <p:extLst>
      <p:ext uri="{BB962C8B-B14F-4D97-AF65-F5344CB8AC3E}">
        <p14:creationId xmlns:p14="http://schemas.microsoft.com/office/powerpoint/2010/main" val="2743016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endParaRPr lang="en-US" dirty="0"/>
          </a:p>
        </p:txBody>
      </p:sp>
      <p:sp>
        <p:nvSpPr>
          <p:cNvPr id="3" name="מציין מיקום תוכן 2"/>
          <p:cNvSpPr>
            <a:spLocks noGrp="1"/>
          </p:cNvSpPr>
          <p:nvPr>
            <p:ph idx="1"/>
          </p:nvPr>
        </p:nvSpPr>
        <p:spPr/>
        <p:txBody>
          <a:bodyPr/>
          <a:lstStyle/>
          <a:p>
            <a:pPr marL="0" indent="0" algn="r" rtl="1">
              <a:buNone/>
            </a:pPr>
            <a:endParaRPr lang="he-IL" dirty="0" smtClean="0"/>
          </a:p>
          <a:p>
            <a:pPr marL="0" indent="0" algn="r" rtl="1">
              <a:buNone/>
            </a:pPr>
            <a:r>
              <a:rPr lang="he-IL" dirty="0" smtClean="0"/>
              <a:t>הוא הידע </a:t>
            </a:r>
            <a:r>
              <a:rPr lang="he-IL" dirty="0"/>
              <a:t>הנדרש מהמורה בשילוב הטכנולוגיה בהוראה, תוך התייחסות למורכבות יחסי הגומלין של שלושת המרכיבים: התוכן, הידע והטכנולוגיה. הבנה של מושגים באמצעות הטכנולוגיה והשימוש בה להבניית הידע התוכני. לדוגמה, כיצד להבנות את הידע על הידע הקיים ולפתח אסטרטגיות ללמידתו.</a:t>
            </a:r>
            <a:endParaRPr lang="en-US" dirty="0"/>
          </a:p>
          <a:p>
            <a:pPr marL="0" indent="0" algn="r" rtl="1">
              <a:buNone/>
            </a:pPr>
            <a:r>
              <a:rPr lang="he-IL" dirty="0"/>
              <a:t> </a:t>
            </a:r>
            <a:endParaRPr lang="en-US" dirty="0"/>
          </a:p>
          <a:p>
            <a:pPr marL="0" indent="0" algn="r" rtl="1">
              <a:buNone/>
            </a:pPr>
            <a:r>
              <a:rPr lang="he-IL" dirty="0"/>
              <a:t>הבנה של כל המרכיבים האלו מאפשרת למורה ליצר את ההוראה </a:t>
            </a:r>
            <a:r>
              <a:rPr lang="he-IL" dirty="0" err="1"/>
              <a:t>המיטיבית</a:t>
            </a:r>
            <a:r>
              <a:rPr lang="he-IL" dirty="0"/>
              <a:t> שבה הטכנולוגיה מתאימה לתוכן ולפדגוגיה באופן </a:t>
            </a:r>
            <a:r>
              <a:rPr lang="he-IL" dirty="0" err="1"/>
              <a:t>המיטיבי</a:t>
            </a:r>
            <a:r>
              <a:rPr lang="he-IL" dirty="0"/>
              <a:t>. </a:t>
            </a:r>
            <a:r>
              <a:rPr lang="he-IL" dirty="0" smtClean="0"/>
              <a:t>שילוב ואינטגרציה של הידע הטכנולוגי , יחד עם הידע התוכני פדגוגי תוביל להבנה מעמיקה אצל התלמידים .</a:t>
            </a:r>
          </a:p>
          <a:p>
            <a:pPr marL="0" indent="0" algn="r" rtl="1">
              <a:buNone/>
            </a:pPr>
            <a:endParaRPr lang="he-IL" dirty="0"/>
          </a:p>
          <a:p>
            <a:pPr marL="0" indent="0" algn="r" rtl="1">
              <a:buNone/>
            </a:pPr>
            <a:endParaRPr lang="en-US" dirty="0"/>
          </a:p>
        </p:txBody>
      </p:sp>
      <p:sp>
        <p:nvSpPr>
          <p:cNvPr id="4" name="Rectangle 20"/>
          <p:cNvSpPr/>
          <p:nvPr/>
        </p:nvSpPr>
        <p:spPr>
          <a:xfrm>
            <a:off x="3411414" y="1201616"/>
            <a:ext cx="6869723" cy="523220"/>
          </a:xfrm>
          <a:prstGeom prst="rect">
            <a:avLst/>
          </a:prstGeom>
        </p:spPr>
        <p:txBody>
          <a:bodyPr wrap="square">
            <a:spAutoFit/>
          </a:bodyPr>
          <a:lstStyle/>
          <a:p>
            <a:pPr algn="ctr" rtl="1"/>
            <a:r>
              <a:rPr lang="he-IL" sz="2800" b="1" dirty="0" smtClean="0">
                <a:ln>
                  <a:solidFill>
                    <a:srgbClr val="0070C0"/>
                  </a:solidFill>
                </a:ln>
                <a:solidFill>
                  <a:srgbClr val="C00000"/>
                </a:solidFill>
                <a:effectLst>
                  <a:outerShdw blurRad="38100" dist="38100" dir="2700000" algn="tl">
                    <a:srgbClr val="000000">
                      <a:alpha val="43137"/>
                    </a:srgbClr>
                  </a:outerShdw>
                </a:effectLst>
              </a:rPr>
              <a:t>מודל ה  </a:t>
            </a:r>
            <a:r>
              <a:rPr lang="en-US" sz="2800" b="1" dirty="0" smtClean="0">
                <a:ln>
                  <a:solidFill>
                    <a:srgbClr val="0070C0"/>
                  </a:solidFill>
                </a:ln>
                <a:solidFill>
                  <a:srgbClr val="C00000"/>
                </a:solidFill>
                <a:effectLst>
                  <a:outerShdw blurRad="38100" dist="38100" dir="2700000" algn="tl">
                    <a:srgbClr val="000000">
                      <a:alpha val="43137"/>
                    </a:srgbClr>
                  </a:outerShdw>
                </a:effectLst>
              </a:rPr>
              <a:t>TPACK</a:t>
            </a:r>
            <a:endParaRPr lang="he-IL" sz="2800" b="1" dirty="0" smtClean="0">
              <a:ln>
                <a:solidFill>
                  <a:srgbClr val="0070C0"/>
                </a:solidFill>
              </a:ln>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6671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solidFill>
                  <a:schemeClr val="accent1"/>
                </a:solidFill>
                <a:latin typeface="David" pitchFamily="34" charset="-79"/>
                <a:cs typeface="David" pitchFamily="34" charset="-79"/>
              </a:rPr>
              <a:t>שיקולים בבחירת הפעילות</a:t>
            </a:r>
            <a:br>
              <a:rPr lang="he-IL" dirty="0">
                <a:solidFill>
                  <a:schemeClr val="accent1"/>
                </a:solidFill>
                <a:latin typeface="David" pitchFamily="34" charset="-79"/>
                <a:cs typeface="David" pitchFamily="34" charset="-79"/>
              </a:rPr>
            </a:br>
            <a:endParaRPr lang="en-US" dirty="0">
              <a:solidFill>
                <a:schemeClr val="accent1"/>
              </a:solidFill>
              <a:latin typeface="David" pitchFamily="34" charset="-79"/>
              <a:cs typeface="David" pitchFamily="34" charset="-79"/>
            </a:endParaRPr>
          </a:p>
        </p:txBody>
      </p:sp>
      <p:sp>
        <p:nvSpPr>
          <p:cNvPr id="3" name="מציין מיקום תוכן 2"/>
          <p:cNvSpPr>
            <a:spLocks noGrp="1"/>
          </p:cNvSpPr>
          <p:nvPr>
            <p:ph idx="1"/>
          </p:nvPr>
        </p:nvSpPr>
        <p:spPr>
          <a:xfrm>
            <a:off x="1041400" y="2133600"/>
            <a:ext cx="10463212" cy="3777622"/>
          </a:xfrm>
        </p:spPr>
        <p:txBody>
          <a:bodyPr>
            <a:normAutofit/>
          </a:bodyPr>
          <a:lstStyle/>
          <a:p>
            <a:pPr algn="r" rtl="1"/>
            <a:r>
              <a:rPr lang="en-US" b="1" u="sng" dirty="0" smtClean="0">
                <a:latin typeface="Times New Roman" panose="02020603050405020304" pitchFamily="18" charset="0"/>
                <a:cs typeface="Times New Roman" panose="02020603050405020304" pitchFamily="18" charset="0"/>
              </a:rPr>
              <a:t>TPACK</a:t>
            </a:r>
            <a:endParaRPr lang="en-US" u="sng" dirty="0">
              <a:latin typeface="Times New Roman" panose="02020603050405020304" pitchFamily="18" charset="0"/>
              <a:cs typeface="Times New Roman" panose="02020603050405020304" pitchFamily="18" charset="0"/>
            </a:endParaRPr>
          </a:p>
          <a:p>
            <a:pPr marL="0" indent="0" algn="r">
              <a:buNone/>
            </a:pPr>
            <a:r>
              <a:rPr lang="he-IL" dirty="0" smtClean="0">
                <a:latin typeface="Times New Roman" panose="02020603050405020304" pitchFamily="18" charset="0"/>
                <a:cs typeface="Times New Roman" panose="02020603050405020304" pitchFamily="18" charset="0"/>
              </a:rPr>
              <a:t>"</a:t>
            </a:r>
            <a:r>
              <a:rPr lang="he-IL" dirty="0">
                <a:latin typeface="Times New Roman" panose="02020603050405020304" pitchFamily="18" charset="0"/>
                <a:cs typeface="Times New Roman" panose="02020603050405020304" pitchFamily="18" charset="0"/>
              </a:rPr>
              <a:t>תפקידו של המבוגר, להקנות ללומד את ההיכרות עם כלי הלמידה שפותחו על ידי התרבות שבה אנו חיים, עם יכולת השימוש בהם. במהלך האינטראקציה ביניהם אלה הופכים לאובייקטים שניתן לחשוב באמצעותם" </a:t>
            </a:r>
          </a:p>
          <a:p>
            <a:pPr marL="0" indent="0">
              <a:buNone/>
            </a:pPr>
            <a:r>
              <a:rPr lang="he-IL" dirty="0" smtClean="0">
                <a:latin typeface="Times New Roman" panose="02020603050405020304" pitchFamily="18" charset="0"/>
                <a:cs typeface="Times New Roman" panose="02020603050405020304" pitchFamily="18" charset="0"/>
              </a:rPr>
              <a:t>(</a:t>
            </a:r>
            <a:r>
              <a:rPr lang="he-IL" dirty="0" err="1">
                <a:latin typeface="Times New Roman" panose="02020603050405020304" pitchFamily="18" charset="0"/>
                <a:cs typeface="Times New Roman" panose="02020603050405020304" pitchFamily="18" charset="0"/>
              </a:rPr>
              <a:t>ויגוצקי</a:t>
            </a:r>
            <a:r>
              <a:rPr lang="he-IL" dirty="0">
                <a:latin typeface="Times New Roman" panose="02020603050405020304" pitchFamily="18" charset="0"/>
                <a:cs typeface="Times New Roman" panose="02020603050405020304" pitchFamily="18" charset="0"/>
              </a:rPr>
              <a:t>, 2004</a:t>
            </a:r>
            <a:r>
              <a:rPr lang="he-IL" dirty="0" smtClean="0">
                <a:latin typeface="Times New Roman" panose="02020603050405020304" pitchFamily="18" charset="0"/>
                <a:cs typeface="Times New Roman" panose="02020603050405020304" pitchFamily="18" charset="0"/>
              </a:rPr>
              <a:t>)</a:t>
            </a:r>
          </a:p>
          <a:p>
            <a:pPr algn="r" rtl="1"/>
            <a:r>
              <a:rPr lang="he-IL" dirty="0">
                <a:latin typeface="Times New Roman" panose="02020603050405020304" pitchFamily="18" charset="0"/>
                <a:ea typeface="Calibri" panose="020F0502020204030204" pitchFamily="34" charset="0"/>
                <a:cs typeface="Times New Roman" panose="02020603050405020304" pitchFamily="18" charset="0"/>
              </a:rPr>
              <a:t>ההגדרה </a:t>
            </a:r>
            <a:r>
              <a:rPr lang="he-IL" dirty="0" smtClean="0">
                <a:latin typeface="Times New Roman" panose="02020603050405020304" pitchFamily="18" charset="0"/>
                <a:ea typeface="Calibri" panose="020F0502020204030204" pitchFamily="34" charset="0"/>
                <a:cs typeface="Times New Roman" panose="02020603050405020304" pitchFamily="18" charset="0"/>
              </a:rPr>
              <a:t>שאנו מאמצות </a:t>
            </a:r>
            <a:r>
              <a:rPr lang="he-IL"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לידע </a:t>
            </a:r>
            <a:r>
              <a:rPr lang="he-IL"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טכנולוגי-פדגוגי-תכני</a:t>
            </a:r>
            <a:r>
              <a:rPr lang="en-US"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he-IL" dirty="0">
                <a:latin typeface="Times New Roman" panose="02020603050405020304" pitchFamily="18" charset="0"/>
                <a:ea typeface="Calibri" panose="020F0502020204030204" pitchFamily="34" charset="0"/>
                <a:cs typeface="Times New Roman" panose="02020603050405020304" pitchFamily="18" charset="0"/>
              </a:rPr>
              <a:t>של מורים היא : הידע הדרוש לאינטגרציה מוצלחת של טכנולוגיה בהוראה, באופן שמביא ללמידה משמעותית, </a:t>
            </a:r>
            <a:r>
              <a:rPr lang="he-IL" dirty="0" smtClean="0">
                <a:latin typeface="Times New Roman" panose="02020603050405020304" pitchFamily="18" charset="0"/>
                <a:ea typeface="Calibri" panose="020F0502020204030204" pitchFamily="34" charset="0"/>
                <a:cs typeface="Times New Roman" panose="02020603050405020304" pitchFamily="18" charset="0"/>
              </a:rPr>
              <a:t>ולשימוש עתידי </a:t>
            </a:r>
            <a:r>
              <a:rPr lang="he-IL" dirty="0">
                <a:latin typeface="Times New Roman" panose="02020603050405020304" pitchFamily="18" charset="0"/>
                <a:ea typeface="Calibri" panose="020F0502020204030204" pitchFamily="34" charset="0"/>
                <a:cs typeface="Times New Roman" panose="02020603050405020304" pitchFamily="18" charset="0"/>
              </a:rPr>
              <a:t>מושכל ומיטבי ביתרונות הספציפיים שנושאת בחובה טכנולוגיה </a:t>
            </a:r>
            <a:r>
              <a:rPr lang="he-IL" dirty="0" smtClean="0">
                <a:latin typeface="Times New Roman" panose="02020603050405020304" pitchFamily="18" charset="0"/>
                <a:ea typeface="Calibri" panose="020F0502020204030204" pitchFamily="34" charset="0"/>
                <a:cs typeface="Times New Roman" panose="02020603050405020304" pitchFamily="18" charset="0"/>
              </a:rPr>
              <a:t>ספציפית, הן על ידי התלמידים והן על ידי המורים.</a:t>
            </a:r>
            <a:endParaRPr lang="he-IL" b="1" dirty="0">
              <a:latin typeface="Times New Roman" panose="02020603050405020304" pitchFamily="18" charset="0"/>
              <a:ea typeface="Calibri" panose="020F0502020204030204" pitchFamily="34" charset="0"/>
              <a:cs typeface="Times New Roman" panose="02020603050405020304" pitchFamily="18" charset="0"/>
            </a:endParaRPr>
          </a:p>
          <a:p>
            <a:pPr algn="r" rtl="1"/>
            <a:r>
              <a:rPr lang="he-IL" dirty="0" smtClean="0">
                <a:latin typeface="Times New Roman" panose="02020603050405020304" pitchFamily="18" charset="0"/>
                <a:cs typeface="Times New Roman" panose="02020603050405020304" pitchFamily="18" charset="0"/>
              </a:rPr>
              <a:t>היה חשוב לנו לחשוף את התלמידים לאנימציות , להתנסות בהן ולשים קריטריונים לבחירת אנימציה טובה לשימוש עתידי מושכל</a:t>
            </a:r>
            <a:endParaRPr lang="en-US" dirty="0" smtClean="0">
              <a:latin typeface="Times New Roman" panose="02020603050405020304" pitchFamily="18" charset="0"/>
              <a:cs typeface="Times New Roman" panose="02020603050405020304" pitchFamily="18" charset="0"/>
            </a:endParaRPr>
          </a:p>
          <a:p>
            <a:pPr marL="0" indent="0" algn="r" rtl="1">
              <a:buNone/>
            </a:pPr>
            <a:endParaRPr lang="he-IL" dirty="0" smtClean="0">
              <a:latin typeface="Times New Roman" panose="02020603050405020304" pitchFamily="18" charset="0"/>
              <a:cs typeface="Times New Roman" panose="02020603050405020304" pitchFamily="18" charset="0"/>
            </a:endParaRPr>
          </a:p>
          <a:p>
            <a:pPr algn="r" rtl="1">
              <a:buFont typeface="Arial" panose="020B0604020202020204" pitchFamily="34" charset="0"/>
              <a:buChar char="•"/>
            </a:pPr>
            <a:endParaRPr lang="he-IL" dirty="0" smtClean="0">
              <a:latin typeface="Times New Roman" panose="02020603050405020304" pitchFamily="18" charset="0"/>
              <a:cs typeface="Times New Roman" panose="02020603050405020304" pitchFamily="18" charset="0"/>
            </a:endParaRPr>
          </a:p>
          <a:p>
            <a:pPr algn="r" rtl="1"/>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458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rtl="1"/>
            <a:r>
              <a:rPr lang="he-IL" sz="2400" dirty="0" smtClean="0"/>
              <a:t>שיקולים בבניית שלבי הפעילות </a:t>
            </a:r>
            <a:r>
              <a:rPr lang="en-US" sz="2400" dirty="0" smtClean="0"/>
              <a:t/>
            </a:r>
            <a:br>
              <a:rPr lang="en-US" sz="2400" dirty="0" smtClean="0"/>
            </a:br>
            <a:r>
              <a:rPr lang="he-IL" sz="2400" dirty="0" smtClean="0"/>
              <a:t>תהליכי שילוב ידע- </a:t>
            </a:r>
            <a:r>
              <a:rPr lang="en-US" sz="2400" dirty="0" smtClean="0"/>
              <a:t>Knowledge </a:t>
            </a:r>
            <a:r>
              <a:rPr lang="en-US" sz="2400" dirty="0" smtClean="0">
                <a:latin typeface="Times New Roman" panose="02020603050405020304" pitchFamily="18" charset="0"/>
                <a:cs typeface="Times New Roman" panose="02020603050405020304" pitchFamily="18" charset="0"/>
              </a:rPr>
              <a:t>Integration</a:t>
            </a:r>
            <a:endParaRPr lang="en-US" sz="2400" dirty="0">
              <a:latin typeface="Times New Roman" panose="02020603050405020304" pitchFamily="18" charset="0"/>
              <a:cs typeface="Times New Roman" panose="02020603050405020304" pitchFamily="18" charset="0"/>
            </a:endParaRPr>
          </a:p>
        </p:txBody>
      </p:sp>
      <p:sp>
        <p:nvSpPr>
          <p:cNvPr id="3" name="מציין מיקום תוכן 2"/>
          <p:cNvSpPr>
            <a:spLocks noGrp="1"/>
          </p:cNvSpPr>
          <p:nvPr>
            <p:ph idx="1"/>
          </p:nvPr>
        </p:nvSpPr>
        <p:spPr/>
        <p:txBody>
          <a:bodyPr/>
          <a:lstStyle/>
          <a:p>
            <a:pPr marL="0" indent="0" algn="r">
              <a:buNone/>
            </a:pPr>
            <a:r>
              <a:rPr lang="he-IL" dirty="0" smtClean="0"/>
              <a:t>תהליך שילוב הידע מתבסס על 4 שלבים עיקריים:</a:t>
            </a:r>
          </a:p>
          <a:p>
            <a:pPr marL="0" indent="0" algn="r">
              <a:buNone/>
            </a:pPr>
            <a:r>
              <a:rPr lang="he-IL" dirty="0" smtClean="0"/>
              <a:t>חשיפה: חשיפת הידע העכשווי אצל הלומד.</a:t>
            </a:r>
          </a:p>
          <a:p>
            <a:pPr marL="0" indent="0" algn="r">
              <a:buNone/>
            </a:pPr>
            <a:r>
              <a:rPr lang="he-IL" dirty="0" smtClean="0"/>
              <a:t>הוספה:  הוספה של ידע חדש.</a:t>
            </a:r>
          </a:p>
          <a:p>
            <a:pPr marL="0" indent="0" algn="r" rtl="1">
              <a:buNone/>
            </a:pPr>
            <a:r>
              <a:rPr lang="he-IL" dirty="0" smtClean="0"/>
              <a:t>אפיון : בחינה ושימוש בתבחינים על ידי הלומד, לבחינה וקישור של הידע.</a:t>
            </a:r>
          </a:p>
          <a:p>
            <a:pPr marL="0" indent="0" algn="r">
              <a:buNone/>
            </a:pPr>
            <a:r>
              <a:rPr lang="he-IL" dirty="0" smtClean="0"/>
              <a:t>עדכון: עדכון הידע העכשווי של הלומד, שינוי אניגמות של ידע הנמצאות במוח.</a:t>
            </a:r>
          </a:p>
          <a:p>
            <a:pPr algn="r" rtl="1"/>
            <a:endParaRPr lang="en-US" dirty="0"/>
          </a:p>
        </p:txBody>
      </p:sp>
    </p:spTree>
    <p:extLst>
      <p:ext uri="{BB962C8B-B14F-4D97-AF65-F5344CB8AC3E}">
        <p14:creationId xmlns:p14="http://schemas.microsoft.com/office/powerpoint/2010/main" val="1783158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smtClean="0"/>
              <a:t>מסגרת הפעילות</a:t>
            </a:r>
            <a:endParaRPr lang="en-US" dirty="0"/>
          </a:p>
        </p:txBody>
      </p:sp>
      <p:sp>
        <p:nvSpPr>
          <p:cNvPr id="3" name="מציין מיקום תוכן 2"/>
          <p:cNvSpPr>
            <a:spLocks noGrp="1"/>
          </p:cNvSpPr>
          <p:nvPr>
            <p:ph idx="1"/>
          </p:nvPr>
        </p:nvSpPr>
        <p:spPr/>
        <p:txBody>
          <a:bodyPr>
            <a:normAutofit fontScale="92500" lnSpcReduction="20000"/>
          </a:bodyPr>
          <a:lstStyle/>
          <a:p>
            <a:pPr marL="0" indent="0" algn="r" rtl="1">
              <a:buNone/>
            </a:pPr>
            <a:r>
              <a:rPr lang="he-IL" dirty="0" smtClean="0"/>
              <a:t>משתתפים: </a:t>
            </a:r>
          </a:p>
          <a:p>
            <a:pPr marL="0" indent="0" algn="r" rtl="1">
              <a:buNone/>
            </a:pPr>
            <a:r>
              <a:rPr lang="he-IL" dirty="0"/>
              <a:t> </a:t>
            </a:r>
            <a:r>
              <a:rPr lang="he-IL" dirty="0" smtClean="0"/>
              <a:t>                        תלמידי כיתה י' , מגמת ביולוגיה</a:t>
            </a:r>
          </a:p>
          <a:p>
            <a:pPr marL="0" indent="0" algn="r" rtl="1">
              <a:buNone/>
            </a:pPr>
            <a:endParaRPr lang="he-IL" dirty="0"/>
          </a:p>
          <a:p>
            <a:pPr marL="0" indent="0" algn="r" rtl="1">
              <a:buNone/>
            </a:pPr>
            <a:r>
              <a:rPr lang="he-IL" dirty="0" smtClean="0"/>
              <a:t>מיקום הפעילות: </a:t>
            </a:r>
          </a:p>
          <a:p>
            <a:pPr marL="0" indent="0" algn="r" rtl="1">
              <a:buNone/>
            </a:pPr>
            <a:r>
              <a:rPr lang="he-IL" dirty="0"/>
              <a:t> </a:t>
            </a:r>
            <a:r>
              <a:rPr lang="he-IL" dirty="0" smtClean="0"/>
              <a:t>                          כיתת מחשבים- בית ספר תיכון</a:t>
            </a:r>
          </a:p>
          <a:p>
            <a:pPr marL="0" indent="0" algn="r" rtl="1">
              <a:buNone/>
            </a:pPr>
            <a:endParaRPr lang="he-IL" dirty="0"/>
          </a:p>
          <a:p>
            <a:pPr marL="0" indent="0" algn="r" rtl="1">
              <a:buNone/>
            </a:pPr>
            <a:r>
              <a:rPr lang="he-IL" dirty="0" smtClean="0"/>
              <a:t>משך הפעילות:</a:t>
            </a:r>
          </a:p>
          <a:p>
            <a:pPr marL="0" indent="0" algn="r" rtl="1">
              <a:buNone/>
            </a:pPr>
            <a:r>
              <a:rPr lang="he-IL" dirty="0"/>
              <a:t> </a:t>
            </a:r>
            <a:r>
              <a:rPr lang="he-IL" dirty="0" smtClean="0"/>
              <a:t>                      4 שעות לימוד</a:t>
            </a:r>
          </a:p>
          <a:p>
            <a:pPr marL="0" indent="0" algn="r" rtl="1">
              <a:buNone/>
            </a:pPr>
            <a:endParaRPr lang="he-IL" dirty="0"/>
          </a:p>
          <a:p>
            <a:pPr marL="0" indent="0" algn="r" rtl="1">
              <a:buNone/>
            </a:pPr>
            <a:r>
              <a:rPr lang="he-IL" dirty="0" smtClean="0"/>
              <a:t>כלי עזר : </a:t>
            </a:r>
          </a:p>
          <a:p>
            <a:pPr marL="0" indent="0" algn="r" rtl="1">
              <a:buNone/>
            </a:pPr>
            <a:r>
              <a:rPr lang="he-IL" dirty="0"/>
              <a:t> </a:t>
            </a:r>
            <a:r>
              <a:rPr lang="he-IL" dirty="0" smtClean="0"/>
              <a:t>             אנימציה , דף עבודה</a:t>
            </a:r>
            <a:endParaRPr lang="he-IL" dirty="0"/>
          </a:p>
          <a:p>
            <a:pPr marL="0" indent="0" algn="r" rtl="1">
              <a:buNone/>
            </a:pPr>
            <a:endParaRPr lang="en-US" dirty="0"/>
          </a:p>
        </p:txBody>
      </p:sp>
      <p:pic>
        <p:nvPicPr>
          <p:cNvPr id="4" name="תמונה 3"/>
          <p:cNvPicPr>
            <a:picLocks noChangeAspect="1"/>
          </p:cNvPicPr>
          <p:nvPr/>
        </p:nvPicPr>
        <p:blipFill>
          <a:blip r:embed="rId2"/>
          <a:stretch>
            <a:fillRect/>
          </a:stretch>
        </p:blipFill>
        <p:spPr>
          <a:xfrm>
            <a:off x="2233612" y="3251200"/>
            <a:ext cx="4019923" cy="3267075"/>
          </a:xfrm>
          <a:prstGeom prst="rect">
            <a:avLst/>
          </a:prstGeom>
        </p:spPr>
      </p:pic>
    </p:spTree>
    <p:extLst>
      <p:ext uri="{BB962C8B-B14F-4D97-AF65-F5344CB8AC3E}">
        <p14:creationId xmlns:p14="http://schemas.microsoft.com/office/powerpoint/2010/main" val="1594201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שן מתפתל">
  <a:themeElements>
    <a:clrScheme name="עשן מתפתל">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עשן מתפתל">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עשן מתפתל">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Horizon</Template>
  <TotalTime>1091</TotalTime>
  <Words>1026</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Century Gothic</vt:lpstr>
      <vt:lpstr>David</vt:lpstr>
      <vt:lpstr>Gisha</vt:lpstr>
      <vt:lpstr>Times New Roman</vt:lpstr>
      <vt:lpstr>Wingdings 3</vt:lpstr>
      <vt:lpstr>עשן מתפתל</vt:lpstr>
      <vt:lpstr> שילוב טכנולוגיות בהוראה  שילוב אנימציות בהוראת הביולוגיה </vt:lpstr>
      <vt:lpstr>PowerPoint Presentation</vt:lpstr>
      <vt:lpstr>רקע תיאורטי</vt:lpstr>
      <vt:lpstr>רציונל</vt:lpstr>
      <vt:lpstr>רציונל</vt:lpstr>
      <vt:lpstr>PowerPoint Presentation</vt:lpstr>
      <vt:lpstr>שיקולים בבחירת הפעילות </vt:lpstr>
      <vt:lpstr>שיקולים בבניית שלבי הפעילות  תהליכי שילוב ידע- Knowledge Integration</vt:lpstr>
      <vt:lpstr>מסגרת הפעילות</vt:lpstr>
      <vt:lpstr>תיאור הפעילות:  פעילות כיתתית המורכבת משלושה שלבים:  </vt:lpstr>
      <vt:lpstr>כיצד הפעילות עונה על הרציונל</vt:lpstr>
      <vt:lpstr>PowerPoint Presentation</vt:lpstr>
      <vt:lpstr>ממצאים: השוואה בין ההישגים של שתי קבוצות התלמידים לדף העבודה שחולק. (קבוצה א)- ללא צפייה באנימציה / (קבוצה ב) שילוב צפייה באנימציה. </vt:lpstr>
      <vt:lpstr>שלב המשך....</vt:lpstr>
      <vt:lpstr>דיון ומסקנות </vt:lpstr>
      <vt:lpstr>תובנות עיקריות מתהליך העבודה ומההפעלה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שילוב טכנולוגיות בהוראה</dc:title>
  <dc:creator>b.s</dc:creator>
  <cp:lastModifiedBy>Windows User</cp:lastModifiedBy>
  <cp:revision>75</cp:revision>
  <dcterms:created xsi:type="dcterms:W3CDTF">2017-07-11T03:42:48Z</dcterms:created>
  <dcterms:modified xsi:type="dcterms:W3CDTF">2018-04-11T11:18:25Z</dcterms:modified>
</cp:coreProperties>
</file>