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24" autoAdjust="0"/>
    <p:restoredTop sz="94660"/>
  </p:normalViewPr>
  <p:slideViewPr>
    <p:cSldViewPr snapToGrid="0">
      <p:cViewPr>
        <p:scale>
          <a:sx n="45" d="100"/>
          <a:sy n="45" d="100"/>
        </p:scale>
        <p:origin x="-67" y="-2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FDBCB3-094F-4606-8EC0-F5D937292863}" type="doc">
      <dgm:prSet loTypeId="urn:microsoft.com/office/officeart/2005/8/layout/list1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pPr rtl="1"/>
          <a:endParaRPr lang="he-IL"/>
        </a:p>
      </dgm:t>
    </dgm:pt>
    <dgm:pt modelId="{5CB29EEE-EA34-4A5C-BDEA-0AFBB320C059}">
      <dgm:prSet phldrT="[טקסט]" custT="1"/>
      <dgm:spPr/>
      <dgm:t>
        <a:bodyPr/>
        <a:lstStyle/>
        <a:p>
          <a:pPr rtl="1"/>
          <a:r>
            <a:rPr lang="he-IL" sz="2800" dirty="0" smtClean="0"/>
            <a:t>1. שאלה מקדימה. בבית. יחידים.</a:t>
          </a:r>
          <a:endParaRPr lang="he-IL" sz="2800" dirty="0"/>
        </a:p>
      </dgm:t>
    </dgm:pt>
    <dgm:pt modelId="{C8E43A6F-1E0B-47B3-A0C2-52BD703668D1}" type="parTrans" cxnId="{17DACD45-7620-4452-BD15-C5BC1475DF39}">
      <dgm:prSet/>
      <dgm:spPr/>
      <dgm:t>
        <a:bodyPr/>
        <a:lstStyle/>
        <a:p>
          <a:pPr rtl="1"/>
          <a:endParaRPr lang="he-IL"/>
        </a:p>
      </dgm:t>
    </dgm:pt>
    <dgm:pt modelId="{3B4737F3-A79C-41A3-89BE-4CFD6033439D}" type="sibTrans" cxnId="{17DACD45-7620-4452-BD15-C5BC1475DF39}">
      <dgm:prSet/>
      <dgm:spPr/>
      <dgm:t>
        <a:bodyPr/>
        <a:lstStyle/>
        <a:p>
          <a:pPr rtl="1"/>
          <a:endParaRPr lang="he-IL"/>
        </a:p>
      </dgm:t>
    </dgm:pt>
    <dgm:pt modelId="{79CC030D-4BE8-4239-99DC-72B7F0ABCF62}">
      <dgm:prSet phldrT="[טקסט]" custT="1"/>
      <dgm:spPr/>
      <dgm:t>
        <a:bodyPr/>
        <a:lstStyle/>
        <a:p>
          <a:pPr rtl="1"/>
          <a:r>
            <a:rPr lang="he-IL" sz="2800" dirty="0" smtClean="0"/>
            <a:t>3. פעילות "כרטיסיות" בקבוצות. בכיתה. קבוצות.</a:t>
          </a:r>
          <a:endParaRPr lang="he-IL" sz="2800" dirty="0"/>
        </a:p>
      </dgm:t>
    </dgm:pt>
    <dgm:pt modelId="{43964DFC-F9EB-4DDA-BE91-01531698B428}" type="parTrans" cxnId="{E907B53A-AF62-405E-B1A9-D201674D22C0}">
      <dgm:prSet/>
      <dgm:spPr/>
      <dgm:t>
        <a:bodyPr/>
        <a:lstStyle/>
        <a:p>
          <a:pPr rtl="1"/>
          <a:endParaRPr lang="he-IL"/>
        </a:p>
      </dgm:t>
    </dgm:pt>
    <dgm:pt modelId="{A6754153-4F92-42DC-A264-5371E275582A}" type="sibTrans" cxnId="{E907B53A-AF62-405E-B1A9-D201674D22C0}">
      <dgm:prSet/>
      <dgm:spPr/>
      <dgm:t>
        <a:bodyPr/>
        <a:lstStyle/>
        <a:p>
          <a:pPr rtl="1"/>
          <a:endParaRPr lang="he-IL"/>
        </a:p>
      </dgm:t>
    </dgm:pt>
    <dgm:pt modelId="{72AAD232-85BB-4A23-AC81-F618165A0443}">
      <dgm:prSet phldrT="[טקסט]" custT="1"/>
      <dgm:spPr/>
      <dgm:t>
        <a:bodyPr/>
        <a:lstStyle/>
        <a:p>
          <a:pPr rtl="1"/>
          <a:r>
            <a:rPr lang="he-IL" sz="2800" dirty="0" smtClean="0"/>
            <a:t>4. תבנית </a:t>
          </a:r>
          <a:r>
            <a:rPr lang="he-IL" sz="2800" dirty="0" err="1" smtClean="0"/>
            <a:t>נמ"ק</a:t>
          </a:r>
          <a:r>
            <a:rPr lang="he-IL" sz="2800" dirty="0" smtClean="0"/>
            <a:t> בהנחיית מורה. בכיתה. מליאה.</a:t>
          </a:r>
          <a:endParaRPr lang="he-IL" sz="2800" dirty="0"/>
        </a:p>
      </dgm:t>
    </dgm:pt>
    <dgm:pt modelId="{702B1465-33A6-4F2D-93A9-B82E478009BD}" type="parTrans" cxnId="{CA81EC29-E2E6-4231-B5E2-ABF728D7F670}">
      <dgm:prSet/>
      <dgm:spPr/>
      <dgm:t>
        <a:bodyPr/>
        <a:lstStyle/>
        <a:p>
          <a:pPr rtl="1"/>
          <a:endParaRPr lang="he-IL"/>
        </a:p>
      </dgm:t>
    </dgm:pt>
    <dgm:pt modelId="{2C2F3AC3-63D8-4F8C-AE62-2BB00D0B1A7E}" type="sibTrans" cxnId="{CA81EC29-E2E6-4231-B5E2-ABF728D7F670}">
      <dgm:prSet/>
      <dgm:spPr/>
      <dgm:t>
        <a:bodyPr/>
        <a:lstStyle/>
        <a:p>
          <a:pPr rtl="1"/>
          <a:endParaRPr lang="he-IL"/>
        </a:p>
      </dgm:t>
    </dgm:pt>
    <dgm:pt modelId="{3B35B8D2-793C-44A2-AABC-C130096EB757}">
      <dgm:prSet custT="1"/>
      <dgm:spPr/>
      <dgm:t>
        <a:bodyPr/>
        <a:lstStyle/>
        <a:p>
          <a:pPr rtl="1"/>
          <a:r>
            <a:rPr lang="he-IL" sz="2800" dirty="0" smtClean="0"/>
            <a:t>2. וידוי הבנה של הפיזיקה. בכיתה. מליאה.</a:t>
          </a:r>
          <a:endParaRPr lang="he-IL" sz="2800" dirty="0"/>
        </a:p>
      </dgm:t>
    </dgm:pt>
    <dgm:pt modelId="{27AC4FB7-693B-45CC-BAD3-2216282104C8}" type="parTrans" cxnId="{A2F223B1-4E5A-4AFE-9A7E-1DCD55B2E4F4}">
      <dgm:prSet/>
      <dgm:spPr/>
      <dgm:t>
        <a:bodyPr/>
        <a:lstStyle/>
        <a:p>
          <a:pPr rtl="1"/>
          <a:endParaRPr lang="he-IL"/>
        </a:p>
      </dgm:t>
    </dgm:pt>
    <dgm:pt modelId="{F2ECA781-5D04-4420-9704-A30EDD75C28B}" type="sibTrans" cxnId="{A2F223B1-4E5A-4AFE-9A7E-1DCD55B2E4F4}">
      <dgm:prSet/>
      <dgm:spPr/>
      <dgm:t>
        <a:bodyPr/>
        <a:lstStyle/>
        <a:p>
          <a:pPr rtl="1"/>
          <a:endParaRPr lang="he-IL"/>
        </a:p>
      </dgm:t>
    </dgm:pt>
    <dgm:pt modelId="{87307F03-5D42-4E95-B089-73924E44286A}">
      <dgm:prSet phldrT="[טקסט]" custT="1"/>
      <dgm:spPr/>
      <dgm:t>
        <a:bodyPr/>
        <a:lstStyle/>
        <a:p>
          <a:pPr rtl="1"/>
          <a:r>
            <a:rPr lang="he-IL" sz="2000" dirty="0" smtClean="0"/>
            <a:t>מטרה: להכיר היטב את הפיזיקה של השאלה לפני שמתמקדים בתבנית </a:t>
          </a:r>
          <a:r>
            <a:rPr lang="he-IL" sz="2000" dirty="0" err="1" smtClean="0"/>
            <a:t>נמ"ק</a:t>
          </a:r>
          <a:r>
            <a:rPr lang="he-IL" sz="2000" dirty="0" smtClean="0"/>
            <a:t>.</a:t>
          </a:r>
          <a:endParaRPr lang="he-IL" sz="2000" dirty="0"/>
        </a:p>
      </dgm:t>
    </dgm:pt>
    <dgm:pt modelId="{2AD1D25C-AE94-4D5A-A05C-6FA57D87507E}" type="parTrans" cxnId="{7BB111CD-4370-41E4-A999-7DD272F7C438}">
      <dgm:prSet/>
      <dgm:spPr/>
      <dgm:t>
        <a:bodyPr/>
        <a:lstStyle/>
        <a:p>
          <a:pPr rtl="1"/>
          <a:endParaRPr lang="he-IL"/>
        </a:p>
      </dgm:t>
    </dgm:pt>
    <dgm:pt modelId="{6714BD0B-396E-4BF4-B04B-24978D1FD2BE}" type="sibTrans" cxnId="{7BB111CD-4370-41E4-A999-7DD272F7C438}">
      <dgm:prSet/>
      <dgm:spPr/>
      <dgm:t>
        <a:bodyPr/>
        <a:lstStyle/>
        <a:p>
          <a:pPr rtl="1"/>
          <a:endParaRPr lang="he-IL"/>
        </a:p>
      </dgm:t>
    </dgm:pt>
    <dgm:pt modelId="{25E2553C-A85F-41EE-8A1D-E671BDD3DB93}">
      <dgm:prSet custT="1"/>
      <dgm:spPr/>
      <dgm:t>
        <a:bodyPr/>
        <a:lstStyle/>
        <a:p>
          <a:pPr rtl="1"/>
          <a:r>
            <a:rPr lang="he-IL" sz="2000" dirty="0" smtClean="0"/>
            <a:t>מטרה: איסוף הכיתה וחידוד הפן הפיזיקלי לפני תחילת הפעילות על </a:t>
          </a:r>
          <a:r>
            <a:rPr lang="he-IL" sz="2000" dirty="0" err="1" smtClean="0"/>
            <a:t>נמ"ק</a:t>
          </a:r>
          <a:r>
            <a:rPr lang="he-IL" sz="2000" dirty="0" smtClean="0"/>
            <a:t>.</a:t>
          </a:r>
          <a:endParaRPr lang="he-IL" sz="2000" dirty="0"/>
        </a:p>
      </dgm:t>
    </dgm:pt>
    <dgm:pt modelId="{62F86872-DC3F-4691-AF42-EEFDD4B3471B}" type="parTrans" cxnId="{55F31466-4616-4B84-99BE-83A3A69781DB}">
      <dgm:prSet/>
      <dgm:spPr/>
      <dgm:t>
        <a:bodyPr/>
        <a:lstStyle/>
        <a:p>
          <a:pPr rtl="1"/>
          <a:endParaRPr lang="he-IL"/>
        </a:p>
      </dgm:t>
    </dgm:pt>
    <dgm:pt modelId="{F1B9CDF9-608D-498D-B237-745CC8AAFB9A}" type="sibTrans" cxnId="{55F31466-4616-4B84-99BE-83A3A69781DB}">
      <dgm:prSet/>
      <dgm:spPr/>
      <dgm:t>
        <a:bodyPr/>
        <a:lstStyle/>
        <a:p>
          <a:pPr rtl="1"/>
          <a:endParaRPr lang="he-IL"/>
        </a:p>
      </dgm:t>
    </dgm:pt>
    <dgm:pt modelId="{F54ED6F3-50E9-4BB0-8CE7-BE7DA37A78E9}">
      <dgm:prSet phldrT="[טקסט]" custT="1"/>
      <dgm:spPr/>
      <dgm:t>
        <a:bodyPr/>
        <a:lstStyle/>
        <a:p>
          <a:pPr rtl="1"/>
          <a:r>
            <a:rPr lang="he-IL" sz="2000" dirty="0" smtClean="0"/>
            <a:t>מטרה: הוצאת "נתונים" ו"ידע פיזיקלי" מתוך השאלה המוכרת.</a:t>
          </a:r>
          <a:endParaRPr lang="he-IL" sz="2000" dirty="0"/>
        </a:p>
      </dgm:t>
    </dgm:pt>
    <dgm:pt modelId="{6AA1F4F2-C614-4698-BFB4-FEE8EA42B1C9}" type="parTrans" cxnId="{A9176727-CC17-48AB-BEF6-47EFCF41E116}">
      <dgm:prSet/>
      <dgm:spPr/>
      <dgm:t>
        <a:bodyPr/>
        <a:lstStyle/>
        <a:p>
          <a:pPr rtl="1"/>
          <a:endParaRPr lang="he-IL"/>
        </a:p>
      </dgm:t>
    </dgm:pt>
    <dgm:pt modelId="{450D0A8A-403A-4945-B5F9-2B2896C5E911}" type="sibTrans" cxnId="{A9176727-CC17-48AB-BEF6-47EFCF41E116}">
      <dgm:prSet/>
      <dgm:spPr/>
      <dgm:t>
        <a:bodyPr/>
        <a:lstStyle/>
        <a:p>
          <a:pPr rtl="1"/>
          <a:endParaRPr lang="he-IL"/>
        </a:p>
      </dgm:t>
    </dgm:pt>
    <dgm:pt modelId="{386AD55B-FB09-4DB9-9C8D-60422483D2E8}">
      <dgm:prSet phldrT="[טקסט]" custT="1"/>
      <dgm:spPr/>
      <dgm:t>
        <a:bodyPr/>
        <a:lstStyle/>
        <a:p>
          <a:pPr rtl="1"/>
          <a:r>
            <a:rPr lang="he-IL" sz="2800" dirty="0" smtClean="0"/>
            <a:t>5. המשך פעילות כרטיסיות. בכיתה. קבוצות.</a:t>
          </a:r>
          <a:endParaRPr lang="he-IL" sz="2800" dirty="0"/>
        </a:p>
      </dgm:t>
    </dgm:pt>
    <dgm:pt modelId="{A8C15D6B-3179-4AE9-B78A-3D4480B6D438}" type="parTrans" cxnId="{8EA3F7B4-E8BA-4784-B228-6F347EC94EDA}">
      <dgm:prSet/>
      <dgm:spPr/>
      <dgm:t>
        <a:bodyPr/>
        <a:lstStyle/>
        <a:p>
          <a:pPr rtl="1"/>
          <a:endParaRPr lang="he-IL"/>
        </a:p>
      </dgm:t>
    </dgm:pt>
    <dgm:pt modelId="{9BF6C72D-2D96-484A-84AA-E736E69DDC87}" type="sibTrans" cxnId="{8EA3F7B4-E8BA-4784-B228-6F347EC94EDA}">
      <dgm:prSet/>
      <dgm:spPr/>
      <dgm:t>
        <a:bodyPr/>
        <a:lstStyle/>
        <a:p>
          <a:pPr rtl="1"/>
          <a:endParaRPr lang="he-IL"/>
        </a:p>
      </dgm:t>
    </dgm:pt>
    <dgm:pt modelId="{E208054F-0179-4FC5-A34B-9704AA9CCC1C}">
      <dgm:prSet phldrT="[טקסט]" custT="1"/>
      <dgm:spPr/>
      <dgm:t>
        <a:bodyPr/>
        <a:lstStyle/>
        <a:p>
          <a:pPr rtl="1"/>
          <a:r>
            <a:rPr lang="he-IL" sz="2800" dirty="0" smtClean="0"/>
            <a:t>6. כתיבת תשובה מלאה ורפלקציה. בבית. יחידים.</a:t>
          </a:r>
        </a:p>
      </dgm:t>
    </dgm:pt>
    <dgm:pt modelId="{F53D1B19-882A-4115-8FFA-05866C09DAF1}" type="parTrans" cxnId="{B5BCB550-28DB-40E8-A3CC-FE5F0C793457}">
      <dgm:prSet/>
      <dgm:spPr/>
      <dgm:t>
        <a:bodyPr/>
        <a:lstStyle/>
        <a:p>
          <a:pPr rtl="1"/>
          <a:endParaRPr lang="he-IL"/>
        </a:p>
      </dgm:t>
    </dgm:pt>
    <dgm:pt modelId="{A151C800-3E60-4279-A0B6-F0A9E9E8703C}" type="sibTrans" cxnId="{B5BCB550-28DB-40E8-A3CC-FE5F0C793457}">
      <dgm:prSet/>
      <dgm:spPr/>
      <dgm:t>
        <a:bodyPr/>
        <a:lstStyle/>
        <a:p>
          <a:pPr rtl="1"/>
          <a:endParaRPr lang="he-IL"/>
        </a:p>
      </dgm:t>
    </dgm:pt>
    <dgm:pt modelId="{43FC6C00-F91A-4704-8D9B-D7C0EA8458FB}">
      <dgm:prSet phldrT="[טקסט]" custT="1"/>
      <dgm:spPr/>
      <dgm:t>
        <a:bodyPr/>
        <a:lstStyle/>
        <a:p>
          <a:pPr rtl="1"/>
          <a:r>
            <a:rPr lang="he-IL" sz="2800" dirty="0" smtClean="0"/>
            <a:t>7. פעילות סיכום "מה חסר". בכיתה. קבוצות.</a:t>
          </a:r>
          <a:endParaRPr lang="he-IL" sz="2800" dirty="0"/>
        </a:p>
      </dgm:t>
    </dgm:pt>
    <dgm:pt modelId="{AE44D6C3-68A3-4054-96C8-7626869C4DA4}" type="parTrans" cxnId="{1450D258-8531-4C72-BDD7-4C9954062F15}">
      <dgm:prSet/>
      <dgm:spPr/>
      <dgm:t>
        <a:bodyPr/>
        <a:lstStyle/>
        <a:p>
          <a:pPr rtl="1"/>
          <a:endParaRPr lang="he-IL"/>
        </a:p>
      </dgm:t>
    </dgm:pt>
    <dgm:pt modelId="{CF8D747C-C174-4802-94F6-CCF8EE0F9C25}" type="sibTrans" cxnId="{1450D258-8531-4C72-BDD7-4C9954062F15}">
      <dgm:prSet/>
      <dgm:spPr/>
      <dgm:t>
        <a:bodyPr/>
        <a:lstStyle/>
        <a:p>
          <a:pPr rtl="1"/>
          <a:endParaRPr lang="he-IL"/>
        </a:p>
      </dgm:t>
    </dgm:pt>
    <dgm:pt modelId="{BCCDD2AF-19A7-4554-B651-6336462FBC1B}">
      <dgm:prSet phldrT="[טקסט]" custT="1"/>
      <dgm:spPr/>
      <dgm:t>
        <a:bodyPr/>
        <a:lstStyle/>
        <a:p>
          <a:pPr rtl="1"/>
          <a:r>
            <a:rPr lang="he-IL" sz="2000" dirty="0" smtClean="0"/>
            <a:t>מטרה: הקנייה </a:t>
          </a:r>
          <a:endParaRPr lang="he-IL" sz="2000" dirty="0"/>
        </a:p>
      </dgm:t>
    </dgm:pt>
    <dgm:pt modelId="{AC9B3B77-06EB-4F7B-8A61-DC949AF4E13F}" type="parTrans" cxnId="{20649866-5A76-44EF-97BD-F8EF04A64168}">
      <dgm:prSet/>
      <dgm:spPr/>
      <dgm:t>
        <a:bodyPr/>
        <a:lstStyle/>
        <a:p>
          <a:pPr rtl="1"/>
          <a:endParaRPr lang="he-IL"/>
        </a:p>
      </dgm:t>
    </dgm:pt>
    <dgm:pt modelId="{F5A244BD-FEF0-47BC-9467-259D1E75E9B4}" type="sibTrans" cxnId="{20649866-5A76-44EF-97BD-F8EF04A64168}">
      <dgm:prSet/>
      <dgm:spPr/>
      <dgm:t>
        <a:bodyPr/>
        <a:lstStyle/>
        <a:p>
          <a:pPr rtl="1"/>
          <a:endParaRPr lang="he-IL"/>
        </a:p>
      </dgm:t>
    </dgm:pt>
    <dgm:pt modelId="{43F28FD1-5B33-4D33-8E87-631967FF0A05}">
      <dgm:prSet phldrT="[טקסט]" custT="1"/>
      <dgm:spPr/>
      <dgm:t>
        <a:bodyPr/>
        <a:lstStyle/>
        <a:p>
          <a:pPr rtl="1"/>
          <a:r>
            <a:rPr lang="he-IL" sz="2000" dirty="0" smtClean="0"/>
            <a:t>מטרה: השלמה של ה"קישור"</a:t>
          </a:r>
          <a:endParaRPr lang="he-IL" sz="2000" dirty="0"/>
        </a:p>
      </dgm:t>
    </dgm:pt>
    <dgm:pt modelId="{98A3712B-8560-4202-A474-7606243CB2D4}" type="parTrans" cxnId="{7D297B94-4242-4F0F-B3E9-048101F9D701}">
      <dgm:prSet/>
      <dgm:spPr/>
      <dgm:t>
        <a:bodyPr/>
        <a:lstStyle/>
        <a:p>
          <a:pPr rtl="1"/>
          <a:endParaRPr lang="he-IL"/>
        </a:p>
      </dgm:t>
    </dgm:pt>
    <dgm:pt modelId="{6CE7B82E-73CB-4623-9F3B-84A1BF472ADF}" type="sibTrans" cxnId="{7D297B94-4242-4F0F-B3E9-048101F9D701}">
      <dgm:prSet/>
      <dgm:spPr/>
      <dgm:t>
        <a:bodyPr/>
        <a:lstStyle/>
        <a:p>
          <a:pPr rtl="1"/>
          <a:endParaRPr lang="he-IL"/>
        </a:p>
      </dgm:t>
    </dgm:pt>
    <dgm:pt modelId="{D0471EFC-E489-4BB3-93CF-8C2D281AB543}">
      <dgm:prSet phldrT="[טקסט]" custT="1"/>
      <dgm:spPr/>
      <dgm:t>
        <a:bodyPr/>
        <a:lstStyle/>
        <a:p>
          <a:pPr rtl="1"/>
          <a:r>
            <a:rPr lang="he-IL" sz="2000" dirty="0" smtClean="0"/>
            <a:t>מטרה: אינטגרציה של החלקים לכדי תשובה מלאה וחשיבה רפלקטיבית</a:t>
          </a:r>
        </a:p>
      </dgm:t>
    </dgm:pt>
    <dgm:pt modelId="{B0113E8B-F03C-4B42-B225-62E9CE345F81}" type="parTrans" cxnId="{9D7EA7F2-F923-42F6-B393-BF42B2F14538}">
      <dgm:prSet/>
      <dgm:spPr/>
      <dgm:t>
        <a:bodyPr/>
        <a:lstStyle/>
        <a:p>
          <a:pPr rtl="1"/>
          <a:endParaRPr lang="he-IL"/>
        </a:p>
      </dgm:t>
    </dgm:pt>
    <dgm:pt modelId="{9A939889-0792-4BD8-B6CE-0E39A7EFE7EA}" type="sibTrans" cxnId="{9D7EA7F2-F923-42F6-B393-BF42B2F14538}">
      <dgm:prSet/>
      <dgm:spPr/>
      <dgm:t>
        <a:bodyPr/>
        <a:lstStyle/>
        <a:p>
          <a:pPr rtl="1"/>
          <a:endParaRPr lang="he-IL"/>
        </a:p>
      </dgm:t>
    </dgm:pt>
    <dgm:pt modelId="{3DB1005A-D7B4-429D-97F1-A7DE0613FDD1}">
      <dgm:prSet phldrT="[טקסט]" custT="1"/>
      <dgm:spPr/>
      <dgm:t>
        <a:bodyPr/>
        <a:lstStyle/>
        <a:p>
          <a:pPr rtl="1"/>
          <a:r>
            <a:rPr lang="he-IL" sz="2000" dirty="0" smtClean="0"/>
            <a:t>מטרה: יישום </a:t>
          </a:r>
          <a:r>
            <a:rPr lang="he-IL" sz="2000" dirty="0" err="1" smtClean="0"/>
            <a:t>תבניק</a:t>
          </a:r>
          <a:r>
            <a:rPr lang="he-IL" sz="2000" dirty="0" smtClean="0"/>
            <a:t> </a:t>
          </a:r>
          <a:r>
            <a:rPr lang="he-IL" sz="2000" dirty="0" err="1" smtClean="0"/>
            <a:t>נמ"ק</a:t>
          </a:r>
          <a:r>
            <a:rPr lang="he-IL" sz="2000" dirty="0" smtClean="0"/>
            <a:t>, בחינת הידע החדש וסיכומו.</a:t>
          </a:r>
          <a:endParaRPr lang="he-IL" sz="2000" dirty="0"/>
        </a:p>
      </dgm:t>
    </dgm:pt>
    <dgm:pt modelId="{3712ADDA-CE03-41CD-A18E-7429E92C7811}" type="parTrans" cxnId="{2BAE55CF-DF2D-4C58-BFBE-3B6B60FE3193}">
      <dgm:prSet/>
      <dgm:spPr/>
      <dgm:t>
        <a:bodyPr/>
        <a:lstStyle/>
        <a:p>
          <a:pPr rtl="1"/>
          <a:endParaRPr lang="he-IL"/>
        </a:p>
      </dgm:t>
    </dgm:pt>
    <dgm:pt modelId="{C363996F-7848-4021-AF19-C8EE713D7EC4}" type="sibTrans" cxnId="{2BAE55CF-DF2D-4C58-BFBE-3B6B60FE3193}">
      <dgm:prSet/>
      <dgm:spPr/>
      <dgm:t>
        <a:bodyPr/>
        <a:lstStyle/>
        <a:p>
          <a:pPr rtl="1"/>
          <a:endParaRPr lang="he-IL"/>
        </a:p>
      </dgm:t>
    </dgm:pt>
    <dgm:pt modelId="{ECA7FDF3-49AC-493B-BA5F-2AC9826BAACA}" type="pres">
      <dgm:prSet presAssocID="{33FDBCB3-094F-4606-8EC0-F5D937292863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87BF5C55-D719-474B-8B58-A0F8CA20B436}" type="pres">
      <dgm:prSet presAssocID="{5CB29EEE-EA34-4A5C-BDEA-0AFBB320C059}" presName="parentLin" presStyleCnt="0"/>
      <dgm:spPr/>
      <dgm:t>
        <a:bodyPr/>
        <a:lstStyle/>
        <a:p>
          <a:pPr rtl="1"/>
          <a:endParaRPr lang="he-IL"/>
        </a:p>
      </dgm:t>
    </dgm:pt>
    <dgm:pt modelId="{54C868C5-725F-4361-9C57-5A0810504A30}" type="pres">
      <dgm:prSet presAssocID="{5CB29EEE-EA34-4A5C-BDEA-0AFBB320C059}" presName="parentLeftMargin" presStyleLbl="node1" presStyleIdx="0" presStyleCnt="7"/>
      <dgm:spPr/>
      <dgm:t>
        <a:bodyPr/>
        <a:lstStyle/>
        <a:p>
          <a:pPr rtl="1"/>
          <a:endParaRPr lang="he-IL"/>
        </a:p>
      </dgm:t>
    </dgm:pt>
    <dgm:pt modelId="{D81B1F89-EFF4-4C7C-AF35-5172F1D18A29}" type="pres">
      <dgm:prSet presAssocID="{5CB29EEE-EA34-4A5C-BDEA-0AFBB320C059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4B2A51E-4968-465A-9165-C259B92F6451}" type="pres">
      <dgm:prSet presAssocID="{5CB29EEE-EA34-4A5C-BDEA-0AFBB320C059}" presName="negativeSpace" presStyleCnt="0"/>
      <dgm:spPr/>
      <dgm:t>
        <a:bodyPr/>
        <a:lstStyle/>
        <a:p>
          <a:pPr rtl="1"/>
          <a:endParaRPr lang="he-IL"/>
        </a:p>
      </dgm:t>
    </dgm:pt>
    <dgm:pt modelId="{C861EF5B-892E-4FF7-B2D4-11F711DE428C}" type="pres">
      <dgm:prSet presAssocID="{5CB29EEE-EA34-4A5C-BDEA-0AFBB320C059}" presName="childText" presStyleLbl="conFgAcc1" presStyleIdx="0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04B2CAFE-E1B0-4E20-9FDF-9B9AD244F2B6}" type="pres">
      <dgm:prSet presAssocID="{3B4737F3-A79C-41A3-89BE-4CFD6033439D}" presName="spaceBetweenRectangles" presStyleCnt="0"/>
      <dgm:spPr/>
      <dgm:t>
        <a:bodyPr/>
        <a:lstStyle/>
        <a:p>
          <a:pPr rtl="1"/>
          <a:endParaRPr lang="he-IL"/>
        </a:p>
      </dgm:t>
    </dgm:pt>
    <dgm:pt modelId="{056811F7-C4BD-41AA-80B4-2910FB6A67FE}" type="pres">
      <dgm:prSet presAssocID="{3B35B8D2-793C-44A2-AABC-C130096EB757}" presName="parentLin" presStyleCnt="0"/>
      <dgm:spPr/>
      <dgm:t>
        <a:bodyPr/>
        <a:lstStyle/>
        <a:p>
          <a:pPr rtl="1"/>
          <a:endParaRPr lang="he-IL"/>
        </a:p>
      </dgm:t>
    </dgm:pt>
    <dgm:pt modelId="{19034E7A-4293-4B5C-B539-3AB431683DDD}" type="pres">
      <dgm:prSet presAssocID="{3B35B8D2-793C-44A2-AABC-C130096EB757}" presName="parentLeftMargin" presStyleLbl="node1" presStyleIdx="0" presStyleCnt="7"/>
      <dgm:spPr/>
      <dgm:t>
        <a:bodyPr/>
        <a:lstStyle/>
        <a:p>
          <a:pPr rtl="1"/>
          <a:endParaRPr lang="he-IL"/>
        </a:p>
      </dgm:t>
    </dgm:pt>
    <dgm:pt modelId="{A73F32AF-50B4-4C72-8FB4-D890F8922E16}" type="pres">
      <dgm:prSet presAssocID="{3B35B8D2-793C-44A2-AABC-C130096EB757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4F596A4C-0B88-427A-BE59-39F6FD357018}" type="pres">
      <dgm:prSet presAssocID="{3B35B8D2-793C-44A2-AABC-C130096EB757}" presName="negativeSpace" presStyleCnt="0"/>
      <dgm:spPr/>
      <dgm:t>
        <a:bodyPr/>
        <a:lstStyle/>
        <a:p>
          <a:pPr rtl="1"/>
          <a:endParaRPr lang="he-IL"/>
        </a:p>
      </dgm:t>
    </dgm:pt>
    <dgm:pt modelId="{4A8205F2-222E-476A-A2EC-EBE9E2533864}" type="pres">
      <dgm:prSet presAssocID="{3B35B8D2-793C-44A2-AABC-C130096EB757}" presName="childText" presStyleLbl="conFgAcc1" presStyleIdx="1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13DC8F2-CE6C-4AA0-8755-0C81664494C2}" type="pres">
      <dgm:prSet presAssocID="{F2ECA781-5D04-4420-9704-A30EDD75C28B}" presName="spaceBetweenRectangles" presStyleCnt="0"/>
      <dgm:spPr/>
      <dgm:t>
        <a:bodyPr/>
        <a:lstStyle/>
        <a:p>
          <a:pPr rtl="1"/>
          <a:endParaRPr lang="he-IL"/>
        </a:p>
      </dgm:t>
    </dgm:pt>
    <dgm:pt modelId="{90C589BE-C79F-47F8-A16C-5467F34C895F}" type="pres">
      <dgm:prSet presAssocID="{79CC030D-4BE8-4239-99DC-72B7F0ABCF62}" presName="parentLin" presStyleCnt="0"/>
      <dgm:spPr/>
      <dgm:t>
        <a:bodyPr/>
        <a:lstStyle/>
        <a:p>
          <a:pPr rtl="1"/>
          <a:endParaRPr lang="he-IL"/>
        </a:p>
      </dgm:t>
    </dgm:pt>
    <dgm:pt modelId="{7435C1D5-83BE-4A3E-A7F1-2A3461A02970}" type="pres">
      <dgm:prSet presAssocID="{79CC030D-4BE8-4239-99DC-72B7F0ABCF62}" presName="parentLeftMargin" presStyleLbl="node1" presStyleIdx="1" presStyleCnt="7"/>
      <dgm:spPr/>
      <dgm:t>
        <a:bodyPr/>
        <a:lstStyle/>
        <a:p>
          <a:pPr rtl="1"/>
          <a:endParaRPr lang="he-IL"/>
        </a:p>
      </dgm:t>
    </dgm:pt>
    <dgm:pt modelId="{EDB186B8-2886-4533-8122-52AFE49215BF}" type="pres">
      <dgm:prSet presAssocID="{79CC030D-4BE8-4239-99DC-72B7F0ABCF62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46D376D5-BAEE-4845-9951-DF79982E5250}" type="pres">
      <dgm:prSet presAssocID="{79CC030D-4BE8-4239-99DC-72B7F0ABCF62}" presName="negativeSpace" presStyleCnt="0"/>
      <dgm:spPr/>
      <dgm:t>
        <a:bodyPr/>
        <a:lstStyle/>
        <a:p>
          <a:pPr rtl="1"/>
          <a:endParaRPr lang="he-IL"/>
        </a:p>
      </dgm:t>
    </dgm:pt>
    <dgm:pt modelId="{4378A17D-E738-4C5F-9FA8-06CFC1194D17}" type="pres">
      <dgm:prSet presAssocID="{79CC030D-4BE8-4239-99DC-72B7F0ABCF62}" presName="childText" presStyleLbl="conFgAcc1" presStyleIdx="2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882D41C4-26A7-4F04-AD7D-348C8F8424B5}" type="pres">
      <dgm:prSet presAssocID="{A6754153-4F92-42DC-A264-5371E275582A}" presName="spaceBetweenRectangles" presStyleCnt="0"/>
      <dgm:spPr/>
      <dgm:t>
        <a:bodyPr/>
        <a:lstStyle/>
        <a:p>
          <a:pPr rtl="1"/>
          <a:endParaRPr lang="he-IL"/>
        </a:p>
      </dgm:t>
    </dgm:pt>
    <dgm:pt modelId="{AC8B364F-3232-4410-9595-D2836FE1B3A1}" type="pres">
      <dgm:prSet presAssocID="{72AAD232-85BB-4A23-AC81-F618165A0443}" presName="parentLin" presStyleCnt="0"/>
      <dgm:spPr/>
      <dgm:t>
        <a:bodyPr/>
        <a:lstStyle/>
        <a:p>
          <a:pPr rtl="1"/>
          <a:endParaRPr lang="he-IL"/>
        </a:p>
      </dgm:t>
    </dgm:pt>
    <dgm:pt modelId="{E673B3BE-1CCD-459F-B8C6-DDA98C97F5B8}" type="pres">
      <dgm:prSet presAssocID="{72AAD232-85BB-4A23-AC81-F618165A0443}" presName="parentLeftMargin" presStyleLbl="node1" presStyleIdx="2" presStyleCnt="7"/>
      <dgm:spPr/>
      <dgm:t>
        <a:bodyPr/>
        <a:lstStyle/>
        <a:p>
          <a:pPr rtl="1"/>
          <a:endParaRPr lang="he-IL"/>
        </a:p>
      </dgm:t>
    </dgm:pt>
    <dgm:pt modelId="{9925DC62-FF75-44F6-B214-9EC47C300B7B}" type="pres">
      <dgm:prSet presAssocID="{72AAD232-85BB-4A23-AC81-F618165A0443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8CAB592B-377F-4992-BD26-E673874FE0A6}" type="pres">
      <dgm:prSet presAssocID="{72AAD232-85BB-4A23-AC81-F618165A0443}" presName="negativeSpace" presStyleCnt="0"/>
      <dgm:spPr/>
      <dgm:t>
        <a:bodyPr/>
        <a:lstStyle/>
        <a:p>
          <a:pPr rtl="1"/>
          <a:endParaRPr lang="he-IL"/>
        </a:p>
      </dgm:t>
    </dgm:pt>
    <dgm:pt modelId="{F2FA628B-6A90-4E8D-A42B-88897CAA6F74}" type="pres">
      <dgm:prSet presAssocID="{72AAD232-85BB-4A23-AC81-F618165A0443}" presName="childText" presStyleLbl="conFgAcc1" presStyleIdx="3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3AD41AE-B282-4A3C-AD4B-0783C449C740}" type="pres">
      <dgm:prSet presAssocID="{2C2F3AC3-63D8-4F8C-AE62-2BB00D0B1A7E}" presName="spaceBetweenRectangles" presStyleCnt="0"/>
      <dgm:spPr/>
      <dgm:t>
        <a:bodyPr/>
        <a:lstStyle/>
        <a:p>
          <a:pPr rtl="1"/>
          <a:endParaRPr lang="he-IL"/>
        </a:p>
      </dgm:t>
    </dgm:pt>
    <dgm:pt modelId="{BB4BC83C-AC4E-44CC-9441-EAE1306B30F5}" type="pres">
      <dgm:prSet presAssocID="{386AD55B-FB09-4DB9-9C8D-60422483D2E8}" presName="parentLin" presStyleCnt="0"/>
      <dgm:spPr/>
      <dgm:t>
        <a:bodyPr/>
        <a:lstStyle/>
        <a:p>
          <a:pPr rtl="1"/>
          <a:endParaRPr lang="he-IL"/>
        </a:p>
      </dgm:t>
    </dgm:pt>
    <dgm:pt modelId="{D836B61D-5245-4AF6-89C2-1907DF16F2F1}" type="pres">
      <dgm:prSet presAssocID="{386AD55B-FB09-4DB9-9C8D-60422483D2E8}" presName="parentLeftMargin" presStyleLbl="node1" presStyleIdx="3" presStyleCnt="7"/>
      <dgm:spPr/>
      <dgm:t>
        <a:bodyPr/>
        <a:lstStyle/>
        <a:p>
          <a:pPr rtl="1"/>
          <a:endParaRPr lang="he-IL"/>
        </a:p>
      </dgm:t>
    </dgm:pt>
    <dgm:pt modelId="{E0A2E489-45F9-4C43-89A3-2560A053EFAA}" type="pres">
      <dgm:prSet presAssocID="{386AD55B-FB09-4DB9-9C8D-60422483D2E8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A3C4D0C-6354-404D-B572-EE74E08A5FA8}" type="pres">
      <dgm:prSet presAssocID="{386AD55B-FB09-4DB9-9C8D-60422483D2E8}" presName="negativeSpace" presStyleCnt="0"/>
      <dgm:spPr/>
      <dgm:t>
        <a:bodyPr/>
        <a:lstStyle/>
        <a:p>
          <a:pPr rtl="1"/>
          <a:endParaRPr lang="he-IL"/>
        </a:p>
      </dgm:t>
    </dgm:pt>
    <dgm:pt modelId="{A179C075-FDA6-4563-9760-7B90A3D646E7}" type="pres">
      <dgm:prSet presAssocID="{386AD55B-FB09-4DB9-9C8D-60422483D2E8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56B51A7-B76C-479D-8D16-72BFDC79E1FB}" type="pres">
      <dgm:prSet presAssocID="{9BF6C72D-2D96-484A-84AA-E736E69DDC87}" presName="spaceBetweenRectangles" presStyleCnt="0"/>
      <dgm:spPr/>
      <dgm:t>
        <a:bodyPr/>
        <a:lstStyle/>
        <a:p>
          <a:pPr rtl="1"/>
          <a:endParaRPr lang="he-IL"/>
        </a:p>
      </dgm:t>
    </dgm:pt>
    <dgm:pt modelId="{5147C033-75E1-4D2C-99F4-EC3BCCDEB91D}" type="pres">
      <dgm:prSet presAssocID="{E208054F-0179-4FC5-A34B-9704AA9CCC1C}" presName="parentLin" presStyleCnt="0"/>
      <dgm:spPr/>
      <dgm:t>
        <a:bodyPr/>
        <a:lstStyle/>
        <a:p>
          <a:pPr rtl="1"/>
          <a:endParaRPr lang="he-IL"/>
        </a:p>
      </dgm:t>
    </dgm:pt>
    <dgm:pt modelId="{D7EE728D-0340-463F-BF81-2EA0BDDC7E0C}" type="pres">
      <dgm:prSet presAssocID="{E208054F-0179-4FC5-A34B-9704AA9CCC1C}" presName="parentLeftMargin" presStyleLbl="node1" presStyleIdx="4" presStyleCnt="7"/>
      <dgm:spPr/>
      <dgm:t>
        <a:bodyPr/>
        <a:lstStyle/>
        <a:p>
          <a:pPr rtl="1"/>
          <a:endParaRPr lang="he-IL"/>
        </a:p>
      </dgm:t>
    </dgm:pt>
    <dgm:pt modelId="{9C23650C-CD6B-40B1-A6BB-3AD145AC6200}" type="pres">
      <dgm:prSet presAssocID="{E208054F-0179-4FC5-A34B-9704AA9CCC1C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D3236E1-44C0-420E-ACDD-2133CAFE80A4}" type="pres">
      <dgm:prSet presAssocID="{E208054F-0179-4FC5-A34B-9704AA9CCC1C}" presName="negativeSpace" presStyleCnt="0"/>
      <dgm:spPr/>
      <dgm:t>
        <a:bodyPr/>
        <a:lstStyle/>
        <a:p>
          <a:pPr rtl="1"/>
          <a:endParaRPr lang="he-IL"/>
        </a:p>
      </dgm:t>
    </dgm:pt>
    <dgm:pt modelId="{CE81A2CE-EABF-466D-88C5-CDD509877498}" type="pres">
      <dgm:prSet presAssocID="{E208054F-0179-4FC5-A34B-9704AA9CCC1C}" presName="childText" presStyleLbl="conFgAcc1" presStyleIdx="5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BE3447B0-3FBE-4C91-8776-AECD34A0AB42}" type="pres">
      <dgm:prSet presAssocID="{A151C800-3E60-4279-A0B6-F0A9E9E8703C}" presName="spaceBetweenRectangles" presStyleCnt="0"/>
      <dgm:spPr/>
      <dgm:t>
        <a:bodyPr/>
        <a:lstStyle/>
        <a:p>
          <a:pPr rtl="1"/>
          <a:endParaRPr lang="he-IL"/>
        </a:p>
      </dgm:t>
    </dgm:pt>
    <dgm:pt modelId="{7761B580-BA31-4269-B370-7FE6A9F375A5}" type="pres">
      <dgm:prSet presAssocID="{43FC6C00-F91A-4704-8D9B-D7C0EA8458FB}" presName="parentLin" presStyleCnt="0"/>
      <dgm:spPr/>
      <dgm:t>
        <a:bodyPr/>
        <a:lstStyle/>
        <a:p>
          <a:pPr rtl="1"/>
          <a:endParaRPr lang="he-IL"/>
        </a:p>
      </dgm:t>
    </dgm:pt>
    <dgm:pt modelId="{2E47A8BE-2990-45AB-B289-CCBD32626F6C}" type="pres">
      <dgm:prSet presAssocID="{43FC6C00-F91A-4704-8D9B-D7C0EA8458FB}" presName="parentLeftMargin" presStyleLbl="node1" presStyleIdx="5" presStyleCnt="7"/>
      <dgm:spPr/>
      <dgm:t>
        <a:bodyPr/>
        <a:lstStyle/>
        <a:p>
          <a:pPr rtl="1"/>
          <a:endParaRPr lang="he-IL"/>
        </a:p>
      </dgm:t>
    </dgm:pt>
    <dgm:pt modelId="{257D51B5-D55E-4003-9512-8298577A0F87}" type="pres">
      <dgm:prSet presAssocID="{43FC6C00-F91A-4704-8D9B-D7C0EA8458FB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FBA3C5F-6CD4-4260-BD11-0A9DFA3883CC}" type="pres">
      <dgm:prSet presAssocID="{43FC6C00-F91A-4704-8D9B-D7C0EA8458FB}" presName="negativeSpace" presStyleCnt="0"/>
      <dgm:spPr/>
      <dgm:t>
        <a:bodyPr/>
        <a:lstStyle/>
        <a:p>
          <a:pPr rtl="1"/>
          <a:endParaRPr lang="he-IL"/>
        </a:p>
      </dgm:t>
    </dgm:pt>
    <dgm:pt modelId="{6803FDD5-9740-4649-B7BF-BA7EFDD8F6F9}" type="pres">
      <dgm:prSet presAssocID="{43FC6C00-F91A-4704-8D9B-D7C0EA8458FB}" presName="childText" presStyleLbl="conFgAcc1" presStyleIdx="6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AA0B7989-65A0-407B-B2D1-94451CEF6126}" type="presOf" srcId="{43FC6C00-F91A-4704-8D9B-D7C0EA8458FB}" destId="{2E47A8BE-2990-45AB-B289-CCBD32626F6C}" srcOrd="0" destOrd="0" presId="urn:microsoft.com/office/officeart/2005/8/layout/list1"/>
    <dgm:cxn modelId="{05504ADD-37C0-46ED-8623-6CEF28840697}" type="presOf" srcId="{33FDBCB3-094F-4606-8EC0-F5D937292863}" destId="{ECA7FDF3-49AC-493B-BA5F-2AC9826BAACA}" srcOrd="0" destOrd="0" presId="urn:microsoft.com/office/officeart/2005/8/layout/list1"/>
    <dgm:cxn modelId="{32E3EA27-C600-494E-AAF3-26AF09A565B2}" type="presOf" srcId="{79CC030D-4BE8-4239-99DC-72B7F0ABCF62}" destId="{7435C1D5-83BE-4A3E-A7F1-2A3461A02970}" srcOrd="0" destOrd="0" presId="urn:microsoft.com/office/officeart/2005/8/layout/list1"/>
    <dgm:cxn modelId="{814CB288-FD51-4E92-B550-84F8D0FE2261}" type="presOf" srcId="{D0471EFC-E489-4BB3-93CF-8C2D281AB543}" destId="{CE81A2CE-EABF-466D-88C5-CDD509877498}" srcOrd="0" destOrd="0" presId="urn:microsoft.com/office/officeart/2005/8/layout/list1"/>
    <dgm:cxn modelId="{D0AF6E29-83EF-40C0-BE66-E5EFCD49E393}" type="presOf" srcId="{F54ED6F3-50E9-4BB0-8CE7-BE7DA37A78E9}" destId="{4378A17D-E738-4C5F-9FA8-06CFC1194D17}" srcOrd="0" destOrd="0" presId="urn:microsoft.com/office/officeart/2005/8/layout/list1"/>
    <dgm:cxn modelId="{131B76CA-E5D8-4846-93C9-76DF17D55E6A}" type="presOf" srcId="{BCCDD2AF-19A7-4554-B651-6336462FBC1B}" destId="{F2FA628B-6A90-4E8D-A42B-88897CAA6F74}" srcOrd="0" destOrd="0" presId="urn:microsoft.com/office/officeart/2005/8/layout/list1"/>
    <dgm:cxn modelId="{7BB111CD-4370-41E4-A999-7DD272F7C438}" srcId="{5CB29EEE-EA34-4A5C-BDEA-0AFBB320C059}" destId="{87307F03-5D42-4E95-B089-73924E44286A}" srcOrd="0" destOrd="0" parTransId="{2AD1D25C-AE94-4D5A-A05C-6FA57D87507E}" sibTransId="{6714BD0B-396E-4BF4-B04B-24978D1FD2BE}"/>
    <dgm:cxn modelId="{E5BC3777-8852-46A9-B2F1-6EDBE78371DD}" type="presOf" srcId="{386AD55B-FB09-4DB9-9C8D-60422483D2E8}" destId="{D836B61D-5245-4AF6-89C2-1907DF16F2F1}" srcOrd="0" destOrd="0" presId="urn:microsoft.com/office/officeart/2005/8/layout/list1"/>
    <dgm:cxn modelId="{8EA3F7B4-E8BA-4784-B228-6F347EC94EDA}" srcId="{33FDBCB3-094F-4606-8EC0-F5D937292863}" destId="{386AD55B-FB09-4DB9-9C8D-60422483D2E8}" srcOrd="4" destOrd="0" parTransId="{A8C15D6B-3179-4AE9-B78A-3D4480B6D438}" sibTransId="{9BF6C72D-2D96-484A-84AA-E736E69DDC87}"/>
    <dgm:cxn modelId="{1450D258-8531-4C72-BDD7-4C9954062F15}" srcId="{33FDBCB3-094F-4606-8EC0-F5D937292863}" destId="{43FC6C00-F91A-4704-8D9B-D7C0EA8458FB}" srcOrd="6" destOrd="0" parTransId="{AE44D6C3-68A3-4054-96C8-7626869C4DA4}" sibTransId="{CF8D747C-C174-4802-94F6-CCF8EE0F9C25}"/>
    <dgm:cxn modelId="{CB0055A4-97C7-4C60-81B1-B84E4567AB83}" type="presOf" srcId="{79CC030D-4BE8-4239-99DC-72B7F0ABCF62}" destId="{EDB186B8-2886-4533-8122-52AFE49215BF}" srcOrd="1" destOrd="0" presId="urn:microsoft.com/office/officeart/2005/8/layout/list1"/>
    <dgm:cxn modelId="{20649866-5A76-44EF-97BD-F8EF04A64168}" srcId="{72AAD232-85BB-4A23-AC81-F618165A0443}" destId="{BCCDD2AF-19A7-4554-B651-6336462FBC1B}" srcOrd="0" destOrd="0" parTransId="{AC9B3B77-06EB-4F7B-8A61-DC949AF4E13F}" sibTransId="{F5A244BD-FEF0-47BC-9467-259D1E75E9B4}"/>
    <dgm:cxn modelId="{F226F4AE-71C9-4A21-B691-80B698FAFA07}" type="presOf" srcId="{3B35B8D2-793C-44A2-AABC-C130096EB757}" destId="{19034E7A-4293-4B5C-B539-3AB431683DDD}" srcOrd="0" destOrd="0" presId="urn:microsoft.com/office/officeart/2005/8/layout/list1"/>
    <dgm:cxn modelId="{E3349660-B4A9-4EDD-8EE2-B939E60CF9F6}" type="presOf" srcId="{3DB1005A-D7B4-429D-97F1-A7DE0613FDD1}" destId="{6803FDD5-9740-4649-B7BF-BA7EFDD8F6F9}" srcOrd="0" destOrd="0" presId="urn:microsoft.com/office/officeart/2005/8/layout/list1"/>
    <dgm:cxn modelId="{CD9DD8D8-3673-410F-ADF6-853381DFD5D2}" type="presOf" srcId="{87307F03-5D42-4E95-B089-73924E44286A}" destId="{C861EF5B-892E-4FF7-B2D4-11F711DE428C}" srcOrd="0" destOrd="0" presId="urn:microsoft.com/office/officeart/2005/8/layout/list1"/>
    <dgm:cxn modelId="{AC0D3E03-EB76-4E9C-B30F-B2F348139CA9}" type="presOf" srcId="{5CB29EEE-EA34-4A5C-BDEA-0AFBB320C059}" destId="{D81B1F89-EFF4-4C7C-AF35-5172F1D18A29}" srcOrd="1" destOrd="0" presId="urn:microsoft.com/office/officeart/2005/8/layout/list1"/>
    <dgm:cxn modelId="{47F45F26-E050-42B5-9F72-098F849DB4D9}" type="presOf" srcId="{72AAD232-85BB-4A23-AC81-F618165A0443}" destId="{E673B3BE-1CCD-459F-B8C6-DDA98C97F5B8}" srcOrd="0" destOrd="0" presId="urn:microsoft.com/office/officeart/2005/8/layout/list1"/>
    <dgm:cxn modelId="{A9176727-CC17-48AB-BEF6-47EFCF41E116}" srcId="{79CC030D-4BE8-4239-99DC-72B7F0ABCF62}" destId="{F54ED6F3-50E9-4BB0-8CE7-BE7DA37A78E9}" srcOrd="0" destOrd="0" parTransId="{6AA1F4F2-C614-4698-BFB4-FEE8EA42B1C9}" sibTransId="{450D0A8A-403A-4945-B5F9-2B2896C5E911}"/>
    <dgm:cxn modelId="{17DACD45-7620-4452-BD15-C5BC1475DF39}" srcId="{33FDBCB3-094F-4606-8EC0-F5D937292863}" destId="{5CB29EEE-EA34-4A5C-BDEA-0AFBB320C059}" srcOrd="0" destOrd="0" parTransId="{C8E43A6F-1E0B-47B3-A0C2-52BD703668D1}" sibTransId="{3B4737F3-A79C-41A3-89BE-4CFD6033439D}"/>
    <dgm:cxn modelId="{2BAE55CF-DF2D-4C58-BFBE-3B6B60FE3193}" srcId="{43FC6C00-F91A-4704-8D9B-D7C0EA8458FB}" destId="{3DB1005A-D7B4-429D-97F1-A7DE0613FDD1}" srcOrd="0" destOrd="0" parTransId="{3712ADDA-CE03-41CD-A18E-7429E92C7811}" sibTransId="{C363996F-7848-4021-AF19-C8EE713D7EC4}"/>
    <dgm:cxn modelId="{B5BCB550-28DB-40E8-A3CC-FE5F0C793457}" srcId="{33FDBCB3-094F-4606-8EC0-F5D937292863}" destId="{E208054F-0179-4FC5-A34B-9704AA9CCC1C}" srcOrd="5" destOrd="0" parTransId="{F53D1B19-882A-4115-8FFA-05866C09DAF1}" sibTransId="{A151C800-3E60-4279-A0B6-F0A9E9E8703C}"/>
    <dgm:cxn modelId="{ACC8EE86-7094-497B-B75D-D152137B8D87}" type="presOf" srcId="{386AD55B-FB09-4DB9-9C8D-60422483D2E8}" destId="{E0A2E489-45F9-4C43-89A3-2560A053EFAA}" srcOrd="1" destOrd="0" presId="urn:microsoft.com/office/officeart/2005/8/layout/list1"/>
    <dgm:cxn modelId="{9D7EA7F2-F923-42F6-B393-BF42B2F14538}" srcId="{E208054F-0179-4FC5-A34B-9704AA9CCC1C}" destId="{D0471EFC-E489-4BB3-93CF-8C2D281AB543}" srcOrd="0" destOrd="0" parTransId="{B0113E8B-F03C-4B42-B225-62E9CE345F81}" sibTransId="{9A939889-0792-4BD8-B6CE-0E39A7EFE7EA}"/>
    <dgm:cxn modelId="{A2F223B1-4E5A-4AFE-9A7E-1DCD55B2E4F4}" srcId="{33FDBCB3-094F-4606-8EC0-F5D937292863}" destId="{3B35B8D2-793C-44A2-AABC-C130096EB757}" srcOrd="1" destOrd="0" parTransId="{27AC4FB7-693B-45CC-BAD3-2216282104C8}" sibTransId="{F2ECA781-5D04-4420-9704-A30EDD75C28B}"/>
    <dgm:cxn modelId="{B19CD02A-670A-4180-BE88-46320361494D}" type="presOf" srcId="{E208054F-0179-4FC5-A34B-9704AA9CCC1C}" destId="{D7EE728D-0340-463F-BF81-2EA0BDDC7E0C}" srcOrd="0" destOrd="0" presId="urn:microsoft.com/office/officeart/2005/8/layout/list1"/>
    <dgm:cxn modelId="{6380265A-A230-4FE3-8C7C-AA380C0C1C6E}" type="presOf" srcId="{72AAD232-85BB-4A23-AC81-F618165A0443}" destId="{9925DC62-FF75-44F6-B214-9EC47C300B7B}" srcOrd="1" destOrd="0" presId="urn:microsoft.com/office/officeart/2005/8/layout/list1"/>
    <dgm:cxn modelId="{A462BA49-F0A0-43F3-9C0D-FEE03FB91E25}" type="presOf" srcId="{25E2553C-A85F-41EE-8A1D-E671BDD3DB93}" destId="{4A8205F2-222E-476A-A2EC-EBE9E2533864}" srcOrd="0" destOrd="0" presId="urn:microsoft.com/office/officeart/2005/8/layout/list1"/>
    <dgm:cxn modelId="{CA81EC29-E2E6-4231-B5E2-ABF728D7F670}" srcId="{33FDBCB3-094F-4606-8EC0-F5D937292863}" destId="{72AAD232-85BB-4A23-AC81-F618165A0443}" srcOrd="3" destOrd="0" parTransId="{702B1465-33A6-4F2D-93A9-B82E478009BD}" sibTransId="{2C2F3AC3-63D8-4F8C-AE62-2BB00D0B1A7E}"/>
    <dgm:cxn modelId="{E907B53A-AF62-405E-B1A9-D201674D22C0}" srcId="{33FDBCB3-094F-4606-8EC0-F5D937292863}" destId="{79CC030D-4BE8-4239-99DC-72B7F0ABCF62}" srcOrd="2" destOrd="0" parTransId="{43964DFC-F9EB-4DDA-BE91-01531698B428}" sibTransId="{A6754153-4F92-42DC-A264-5371E275582A}"/>
    <dgm:cxn modelId="{55F31466-4616-4B84-99BE-83A3A69781DB}" srcId="{3B35B8D2-793C-44A2-AABC-C130096EB757}" destId="{25E2553C-A85F-41EE-8A1D-E671BDD3DB93}" srcOrd="0" destOrd="0" parTransId="{62F86872-DC3F-4691-AF42-EEFDD4B3471B}" sibTransId="{F1B9CDF9-608D-498D-B237-745CC8AAFB9A}"/>
    <dgm:cxn modelId="{08A9514B-1DA6-4493-9C35-E1C78046187B}" type="presOf" srcId="{E208054F-0179-4FC5-A34B-9704AA9CCC1C}" destId="{9C23650C-CD6B-40B1-A6BB-3AD145AC6200}" srcOrd="1" destOrd="0" presId="urn:microsoft.com/office/officeart/2005/8/layout/list1"/>
    <dgm:cxn modelId="{55D7B7B1-1C0D-4B8B-9D4E-C9C433666489}" type="presOf" srcId="{3B35B8D2-793C-44A2-AABC-C130096EB757}" destId="{A73F32AF-50B4-4C72-8FB4-D890F8922E16}" srcOrd="1" destOrd="0" presId="urn:microsoft.com/office/officeart/2005/8/layout/list1"/>
    <dgm:cxn modelId="{A6FBF24C-4258-4F31-9D30-9432D9104307}" type="presOf" srcId="{5CB29EEE-EA34-4A5C-BDEA-0AFBB320C059}" destId="{54C868C5-725F-4361-9C57-5A0810504A30}" srcOrd="0" destOrd="0" presId="urn:microsoft.com/office/officeart/2005/8/layout/list1"/>
    <dgm:cxn modelId="{EAC39C4F-9E2F-479E-A202-EEEA3D87E9CC}" type="presOf" srcId="{43FC6C00-F91A-4704-8D9B-D7C0EA8458FB}" destId="{257D51B5-D55E-4003-9512-8298577A0F87}" srcOrd="1" destOrd="0" presId="urn:microsoft.com/office/officeart/2005/8/layout/list1"/>
    <dgm:cxn modelId="{2BA68819-ED62-4789-BA38-51DFBA9AA1BA}" type="presOf" srcId="{43F28FD1-5B33-4D33-8E87-631967FF0A05}" destId="{A179C075-FDA6-4563-9760-7B90A3D646E7}" srcOrd="0" destOrd="0" presId="urn:microsoft.com/office/officeart/2005/8/layout/list1"/>
    <dgm:cxn modelId="{7D297B94-4242-4F0F-B3E9-048101F9D701}" srcId="{386AD55B-FB09-4DB9-9C8D-60422483D2E8}" destId="{43F28FD1-5B33-4D33-8E87-631967FF0A05}" srcOrd="0" destOrd="0" parTransId="{98A3712B-8560-4202-A474-7606243CB2D4}" sibTransId="{6CE7B82E-73CB-4623-9F3B-84A1BF472ADF}"/>
    <dgm:cxn modelId="{97A9E06F-C28E-4C05-AAEF-5EC75F2C2E0C}" type="presParOf" srcId="{ECA7FDF3-49AC-493B-BA5F-2AC9826BAACA}" destId="{87BF5C55-D719-474B-8B58-A0F8CA20B436}" srcOrd="0" destOrd="0" presId="urn:microsoft.com/office/officeart/2005/8/layout/list1"/>
    <dgm:cxn modelId="{FBE1058A-0257-4BD4-9426-85260B366E3B}" type="presParOf" srcId="{87BF5C55-D719-474B-8B58-A0F8CA20B436}" destId="{54C868C5-725F-4361-9C57-5A0810504A30}" srcOrd="0" destOrd="0" presId="urn:microsoft.com/office/officeart/2005/8/layout/list1"/>
    <dgm:cxn modelId="{30A7DA76-B078-4070-9D1C-EC4D4043A4C9}" type="presParOf" srcId="{87BF5C55-D719-474B-8B58-A0F8CA20B436}" destId="{D81B1F89-EFF4-4C7C-AF35-5172F1D18A29}" srcOrd="1" destOrd="0" presId="urn:microsoft.com/office/officeart/2005/8/layout/list1"/>
    <dgm:cxn modelId="{66C27B7A-BDBE-45A3-864A-162FDEB10914}" type="presParOf" srcId="{ECA7FDF3-49AC-493B-BA5F-2AC9826BAACA}" destId="{24B2A51E-4968-465A-9165-C259B92F6451}" srcOrd="1" destOrd="0" presId="urn:microsoft.com/office/officeart/2005/8/layout/list1"/>
    <dgm:cxn modelId="{85D42049-DE3B-4BC2-8D26-1EF723653106}" type="presParOf" srcId="{ECA7FDF3-49AC-493B-BA5F-2AC9826BAACA}" destId="{C861EF5B-892E-4FF7-B2D4-11F711DE428C}" srcOrd="2" destOrd="0" presId="urn:microsoft.com/office/officeart/2005/8/layout/list1"/>
    <dgm:cxn modelId="{DD38DE1B-5385-42A0-A79A-385B83BCC158}" type="presParOf" srcId="{ECA7FDF3-49AC-493B-BA5F-2AC9826BAACA}" destId="{04B2CAFE-E1B0-4E20-9FDF-9B9AD244F2B6}" srcOrd="3" destOrd="0" presId="urn:microsoft.com/office/officeart/2005/8/layout/list1"/>
    <dgm:cxn modelId="{1EBBB58E-0754-430C-A023-422FF5386182}" type="presParOf" srcId="{ECA7FDF3-49AC-493B-BA5F-2AC9826BAACA}" destId="{056811F7-C4BD-41AA-80B4-2910FB6A67FE}" srcOrd="4" destOrd="0" presId="urn:microsoft.com/office/officeart/2005/8/layout/list1"/>
    <dgm:cxn modelId="{F77C4E00-B0CF-41A9-873F-26C5601B2E01}" type="presParOf" srcId="{056811F7-C4BD-41AA-80B4-2910FB6A67FE}" destId="{19034E7A-4293-4B5C-B539-3AB431683DDD}" srcOrd="0" destOrd="0" presId="urn:microsoft.com/office/officeart/2005/8/layout/list1"/>
    <dgm:cxn modelId="{996AAC3F-8BB3-4FC3-AE2B-55E77E5FA6CC}" type="presParOf" srcId="{056811F7-C4BD-41AA-80B4-2910FB6A67FE}" destId="{A73F32AF-50B4-4C72-8FB4-D890F8922E16}" srcOrd="1" destOrd="0" presId="urn:microsoft.com/office/officeart/2005/8/layout/list1"/>
    <dgm:cxn modelId="{A9153FE8-CBC6-4B2A-898C-699BD996AE35}" type="presParOf" srcId="{ECA7FDF3-49AC-493B-BA5F-2AC9826BAACA}" destId="{4F596A4C-0B88-427A-BE59-39F6FD357018}" srcOrd="5" destOrd="0" presId="urn:microsoft.com/office/officeart/2005/8/layout/list1"/>
    <dgm:cxn modelId="{B4E0AA8D-1CA6-4CFE-8095-B10820F34180}" type="presParOf" srcId="{ECA7FDF3-49AC-493B-BA5F-2AC9826BAACA}" destId="{4A8205F2-222E-476A-A2EC-EBE9E2533864}" srcOrd="6" destOrd="0" presId="urn:microsoft.com/office/officeart/2005/8/layout/list1"/>
    <dgm:cxn modelId="{E58AF730-647F-455C-8E71-597510C8B283}" type="presParOf" srcId="{ECA7FDF3-49AC-493B-BA5F-2AC9826BAACA}" destId="{F13DC8F2-CE6C-4AA0-8755-0C81664494C2}" srcOrd="7" destOrd="0" presId="urn:microsoft.com/office/officeart/2005/8/layout/list1"/>
    <dgm:cxn modelId="{4489BD81-742A-48EF-911E-EBF912058802}" type="presParOf" srcId="{ECA7FDF3-49AC-493B-BA5F-2AC9826BAACA}" destId="{90C589BE-C79F-47F8-A16C-5467F34C895F}" srcOrd="8" destOrd="0" presId="urn:microsoft.com/office/officeart/2005/8/layout/list1"/>
    <dgm:cxn modelId="{06CD3046-6C2A-401C-B409-24F137067054}" type="presParOf" srcId="{90C589BE-C79F-47F8-A16C-5467F34C895F}" destId="{7435C1D5-83BE-4A3E-A7F1-2A3461A02970}" srcOrd="0" destOrd="0" presId="urn:microsoft.com/office/officeart/2005/8/layout/list1"/>
    <dgm:cxn modelId="{8296C9FC-28CB-47DC-B3D9-D23729BE1C0C}" type="presParOf" srcId="{90C589BE-C79F-47F8-A16C-5467F34C895F}" destId="{EDB186B8-2886-4533-8122-52AFE49215BF}" srcOrd="1" destOrd="0" presId="urn:microsoft.com/office/officeart/2005/8/layout/list1"/>
    <dgm:cxn modelId="{FAFD328D-CF59-42BA-A93C-67E282951D11}" type="presParOf" srcId="{ECA7FDF3-49AC-493B-BA5F-2AC9826BAACA}" destId="{46D376D5-BAEE-4845-9951-DF79982E5250}" srcOrd="9" destOrd="0" presId="urn:microsoft.com/office/officeart/2005/8/layout/list1"/>
    <dgm:cxn modelId="{2935FBCB-F410-41E2-B41C-099360DEE506}" type="presParOf" srcId="{ECA7FDF3-49AC-493B-BA5F-2AC9826BAACA}" destId="{4378A17D-E738-4C5F-9FA8-06CFC1194D17}" srcOrd="10" destOrd="0" presId="urn:microsoft.com/office/officeart/2005/8/layout/list1"/>
    <dgm:cxn modelId="{63A3F01C-F60E-438A-8F51-1BE10F4FD463}" type="presParOf" srcId="{ECA7FDF3-49AC-493B-BA5F-2AC9826BAACA}" destId="{882D41C4-26A7-4F04-AD7D-348C8F8424B5}" srcOrd="11" destOrd="0" presId="urn:microsoft.com/office/officeart/2005/8/layout/list1"/>
    <dgm:cxn modelId="{173CA6DF-8DED-49A2-913D-59E4781B1D2B}" type="presParOf" srcId="{ECA7FDF3-49AC-493B-BA5F-2AC9826BAACA}" destId="{AC8B364F-3232-4410-9595-D2836FE1B3A1}" srcOrd="12" destOrd="0" presId="urn:microsoft.com/office/officeart/2005/8/layout/list1"/>
    <dgm:cxn modelId="{584CB943-E163-4015-8F14-BB85BCABD079}" type="presParOf" srcId="{AC8B364F-3232-4410-9595-D2836FE1B3A1}" destId="{E673B3BE-1CCD-459F-B8C6-DDA98C97F5B8}" srcOrd="0" destOrd="0" presId="urn:microsoft.com/office/officeart/2005/8/layout/list1"/>
    <dgm:cxn modelId="{7B3AE4AC-4244-4FE3-BF7D-75D62AC16302}" type="presParOf" srcId="{AC8B364F-3232-4410-9595-D2836FE1B3A1}" destId="{9925DC62-FF75-44F6-B214-9EC47C300B7B}" srcOrd="1" destOrd="0" presId="urn:microsoft.com/office/officeart/2005/8/layout/list1"/>
    <dgm:cxn modelId="{B4E00B42-7ACB-4C04-8306-84C253BD9796}" type="presParOf" srcId="{ECA7FDF3-49AC-493B-BA5F-2AC9826BAACA}" destId="{8CAB592B-377F-4992-BD26-E673874FE0A6}" srcOrd="13" destOrd="0" presId="urn:microsoft.com/office/officeart/2005/8/layout/list1"/>
    <dgm:cxn modelId="{9C113568-B235-4D63-A0F0-3F69E853874F}" type="presParOf" srcId="{ECA7FDF3-49AC-493B-BA5F-2AC9826BAACA}" destId="{F2FA628B-6A90-4E8D-A42B-88897CAA6F74}" srcOrd="14" destOrd="0" presId="urn:microsoft.com/office/officeart/2005/8/layout/list1"/>
    <dgm:cxn modelId="{4C4629B6-5F30-44FE-B438-D4068C23857B}" type="presParOf" srcId="{ECA7FDF3-49AC-493B-BA5F-2AC9826BAACA}" destId="{C3AD41AE-B282-4A3C-AD4B-0783C449C740}" srcOrd="15" destOrd="0" presId="urn:microsoft.com/office/officeart/2005/8/layout/list1"/>
    <dgm:cxn modelId="{612BCC8F-23E9-4B8A-9D8A-C287A79B1D23}" type="presParOf" srcId="{ECA7FDF3-49AC-493B-BA5F-2AC9826BAACA}" destId="{BB4BC83C-AC4E-44CC-9441-EAE1306B30F5}" srcOrd="16" destOrd="0" presId="urn:microsoft.com/office/officeart/2005/8/layout/list1"/>
    <dgm:cxn modelId="{7CC835DC-951D-46F3-AF0D-3AA107103E0E}" type="presParOf" srcId="{BB4BC83C-AC4E-44CC-9441-EAE1306B30F5}" destId="{D836B61D-5245-4AF6-89C2-1907DF16F2F1}" srcOrd="0" destOrd="0" presId="urn:microsoft.com/office/officeart/2005/8/layout/list1"/>
    <dgm:cxn modelId="{23989F93-0162-472F-8758-6D015A89576E}" type="presParOf" srcId="{BB4BC83C-AC4E-44CC-9441-EAE1306B30F5}" destId="{E0A2E489-45F9-4C43-89A3-2560A053EFAA}" srcOrd="1" destOrd="0" presId="urn:microsoft.com/office/officeart/2005/8/layout/list1"/>
    <dgm:cxn modelId="{4B5FF432-D30C-47D1-BEB0-2E553D261718}" type="presParOf" srcId="{ECA7FDF3-49AC-493B-BA5F-2AC9826BAACA}" destId="{3A3C4D0C-6354-404D-B572-EE74E08A5FA8}" srcOrd="17" destOrd="0" presId="urn:microsoft.com/office/officeart/2005/8/layout/list1"/>
    <dgm:cxn modelId="{1F30EFF2-F664-40B8-9A3B-FB36A0622B5B}" type="presParOf" srcId="{ECA7FDF3-49AC-493B-BA5F-2AC9826BAACA}" destId="{A179C075-FDA6-4563-9760-7B90A3D646E7}" srcOrd="18" destOrd="0" presId="urn:microsoft.com/office/officeart/2005/8/layout/list1"/>
    <dgm:cxn modelId="{9CF736CF-DE51-4CE0-A2AD-BD21A60FBFE9}" type="presParOf" srcId="{ECA7FDF3-49AC-493B-BA5F-2AC9826BAACA}" destId="{756B51A7-B76C-479D-8D16-72BFDC79E1FB}" srcOrd="19" destOrd="0" presId="urn:microsoft.com/office/officeart/2005/8/layout/list1"/>
    <dgm:cxn modelId="{6C01D66B-8DE7-43D6-B10B-406590A47B5A}" type="presParOf" srcId="{ECA7FDF3-49AC-493B-BA5F-2AC9826BAACA}" destId="{5147C033-75E1-4D2C-99F4-EC3BCCDEB91D}" srcOrd="20" destOrd="0" presId="urn:microsoft.com/office/officeart/2005/8/layout/list1"/>
    <dgm:cxn modelId="{B8252443-6E64-421A-A123-4EE15721D2E5}" type="presParOf" srcId="{5147C033-75E1-4D2C-99F4-EC3BCCDEB91D}" destId="{D7EE728D-0340-463F-BF81-2EA0BDDC7E0C}" srcOrd="0" destOrd="0" presId="urn:microsoft.com/office/officeart/2005/8/layout/list1"/>
    <dgm:cxn modelId="{DDAC42C8-676D-470A-A821-626C515FE65E}" type="presParOf" srcId="{5147C033-75E1-4D2C-99F4-EC3BCCDEB91D}" destId="{9C23650C-CD6B-40B1-A6BB-3AD145AC6200}" srcOrd="1" destOrd="0" presId="urn:microsoft.com/office/officeart/2005/8/layout/list1"/>
    <dgm:cxn modelId="{D27D9390-B618-472C-B72C-202442F8A1F5}" type="presParOf" srcId="{ECA7FDF3-49AC-493B-BA5F-2AC9826BAACA}" destId="{6D3236E1-44C0-420E-ACDD-2133CAFE80A4}" srcOrd="21" destOrd="0" presId="urn:microsoft.com/office/officeart/2005/8/layout/list1"/>
    <dgm:cxn modelId="{A08762F6-37A1-4D90-9E85-26E535269BAD}" type="presParOf" srcId="{ECA7FDF3-49AC-493B-BA5F-2AC9826BAACA}" destId="{CE81A2CE-EABF-466D-88C5-CDD509877498}" srcOrd="22" destOrd="0" presId="urn:microsoft.com/office/officeart/2005/8/layout/list1"/>
    <dgm:cxn modelId="{DB933AE2-FAEA-48F7-9EDB-DF4E8AAF3845}" type="presParOf" srcId="{ECA7FDF3-49AC-493B-BA5F-2AC9826BAACA}" destId="{BE3447B0-3FBE-4C91-8776-AECD34A0AB42}" srcOrd="23" destOrd="0" presId="urn:microsoft.com/office/officeart/2005/8/layout/list1"/>
    <dgm:cxn modelId="{E82AB56C-FBDD-4CAD-B3ED-9D571BA48D36}" type="presParOf" srcId="{ECA7FDF3-49AC-493B-BA5F-2AC9826BAACA}" destId="{7761B580-BA31-4269-B370-7FE6A9F375A5}" srcOrd="24" destOrd="0" presId="urn:microsoft.com/office/officeart/2005/8/layout/list1"/>
    <dgm:cxn modelId="{977299B3-A0FA-46F3-A0A8-8F9533C5B78F}" type="presParOf" srcId="{7761B580-BA31-4269-B370-7FE6A9F375A5}" destId="{2E47A8BE-2990-45AB-B289-CCBD32626F6C}" srcOrd="0" destOrd="0" presId="urn:microsoft.com/office/officeart/2005/8/layout/list1"/>
    <dgm:cxn modelId="{89A9EE4D-DB37-4D32-A0B0-9864D256B35A}" type="presParOf" srcId="{7761B580-BA31-4269-B370-7FE6A9F375A5}" destId="{257D51B5-D55E-4003-9512-8298577A0F87}" srcOrd="1" destOrd="0" presId="urn:microsoft.com/office/officeart/2005/8/layout/list1"/>
    <dgm:cxn modelId="{B1DBB161-2A5B-4A21-A506-E9BB8D214A96}" type="presParOf" srcId="{ECA7FDF3-49AC-493B-BA5F-2AC9826BAACA}" destId="{3FBA3C5F-6CD4-4260-BD11-0A9DFA3883CC}" srcOrd="25" destOrd="0" presId="urn:microsoft.com/office/officeart/2005/8/layout/list1"/>
    <dgm:cxn modelId="{F64C75EA-1AB9-490A-84E3-E26A8B1EADE6}" type="presParOf" srcId="{ECA7FDF3-49AC-493B-BA5F-2AC9826BAACA}" destId="{6803FDD5-9740-4649-B7BF-BA7EFDD8F6F9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61EF5B-892E-4FF7-B2D4-11F711DE428C}">
      <dsp:nvSpPr>
        <dsp:cNvPr id="0" name=""/>
        <dsp:cNvSpPr/>
      </dsp:nvSpPr>
      <dsp:spPr>
        <a:xfrm>
          <a:off x="0" y="148049"/>
          <a:ext cx="10515600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08280" rIns="816127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kern="1200" dirty="0" smtClean="0"/>
            <a:t>מטרה: להכיר היטב את הפיזיקה של השאלה לפני שמתמקדים בתבנית </a:t>
          </a:r>
          <a:r>
            <a:rPr lang="he-IL" sz="2000" kern="1200" dirty="0" err="1" smtClean="0"/>
            <a:t>נמ"ק</a:t>
          </a:r>
          <a:r>
            <a:rPr lang="he-IL" sz="2000" kern="1200" dirty="0" smtClean="0"/>
            <a:t>.</a:t>
          </a:r>
          <a:endParaRPr lang="he-IL" sz="2000" kern="1200" dirty="0"/>
        </a:p>
      </dsp:txBody>
      <dsp:txXfrm>
        <a:off x="0" y="148049"/>
        <a:ext cx="10515600" cy="614250"/>
      </dsp:txXfrm>
    </dsp:sp>
    <dsp:sp modelId="{D81B1F89-EFF4-4C7C-AF35-5172F1D18A29}">
      <dsp:nvSpPr>
        <dsp:cNvPr id="0" name=""/>
        <dsp:cNvSpPr/>
      </dsp:nvSpPr>
      <dsp:spPr>
        <a:xfrm>
          <a:off x="2628899" y="449"/>
          <a:ext cx="7360920" cy="295200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/>
            <a:t>1. שאלה מקדימה. בבית. יחידים.</a:t>
          </a:r>
          <a:endParaRPr lang="he-IL" sz="2800" kern="1200" dirty="0"/>
        </a:p>
      </dsp:txBody>
      <dsp:txXfrm>
        <a:off x="2643309" y="14859"/>
        <a:ext cx="7332100" cy="266380"/>
      </dsp:txXfrm>
    </dsp:sp>
    <dsp:sp modelId="{4A8205F2-222E-476A-A2EC-EBE9E2533864}">
      <dsp:nvSpPr>
        <dsp:cNvPr id="0" name=""/>
        <dsp:cNvSpPr/>
      </dsp:nvSpPr>
      <dsp:spPr>
        <a:xfrm>
          <a:off x="0" y="963899"/>
          <a:ext cx="10515600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80236"/>
              <a:satOff val="1694"/>
              <a:lumOff val="45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08280" rIns="816127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kern="1200" dirty="0" smtClean="0"/>
            <a:t>מטרה: איסוף הכיתה וחידוד הפן הפיזיקלי לפני תחילת הפעילות על </a:t>
          </a:r>
          <a:r>
            <a:rPr lang="he-IL" sz="2000" kern="1200" dirty="0" err="1" smtClean="0"/>
            <a:t>נמ"ק</a:t>
          </a:r>
          <a:r>
            <a:rPr lang="he-IL" sz="2000" kern="1200" dirty="0" smtClean="0"/>
            <a:t>.</a:t>
          </a:r>
          <a:endParaRPr lang="he-IL" sz="2000" kern="1200" dirty="0"/>
        </a:p>
      </dsp:txBody>
      <dsp:txXfrm>
        <a:off x="0" y="963899"/>
        <a:ext cx="10515600" cy="614250"/>
      </dsp:txXfrm>
    </dsp:sp>
    <dsp:sp modelId="{A73F32AF-50B4-4C72-8FB4-D890F8922E16}">
      <dsp:nvSpPr>
        <dsp:cNvPr id="0" name=""/>
        <dsp:cNvSpPr/>
      </dsp:nvSpPr>
      <dsp:spPr>
        <a:xfrm>
          <a:off x="2628899" y="816299"/>
          <a:ext cx="7360920" cy="295200"/>
        </a:xfrm>
        <a:prstGeom prst="roundRect">
          <a:avLst/>
        </a:prstGeom>
        <a:solidFill>
          <a:schemeClr val="accent2">
            <a:shade val="80000"/>
            <a:hueOff val="-80236"/>
            <a:satOff val="1694"/>
            <a:lumOff val="45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/>
            <a:t>2. וידוי הבנה של הפיזיקה. בכיתה. מליאה.</a:t>
          </a:r>
          <a:endParaRPr lang="he-IL" sz="2800" kern="1200" dirty="0"/>
        </a:p>
      </dsp:txBody>
      <dsp:txXfrm>
        <a:off x="2643309" y="830709"/>
        <a:ext cx="7332100" cy="266380"/>
      </dsp:txXfrm>
    </dsp:sp>
    <dsp:sp modelId="{4378A17D-E738-4C5F-9FA8-06CFC1194D17}">
      <dsp:nvSpPr>
        <dsp:cNvPr id="0" name=""/>
        <dsp:cNvSpPr/>
      </dsp:nvSpPr>
      <dsp:spPr>
        <a:xfrm>
          <a:off x="0" y="1779749"/>
          <a:ext cx="10515600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160472"/>
              <a:satOff val="3389"/>
              <a:lumOff val="902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08280" rIns="816127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kern="1200" dirty="0" smtClean="0"/>
            <a:t>מטרה: הוצאת "נתונים" ו"ידע פיזיקלי" מתוך השאלה המוכרת.</a:t>
          </a:r>
          <a:endParaRPr lang="he-IL" sz="2000" kern="1200" dirty="0"/>
        </a:p>
      </dsp:txBody>
      <dsp:txXfrm>
        <a:off x="0" y="1779749"/>
        <a:ext cx="10515600" cy="614250"/>
      </dsp:txXfrm>
    </dsp:sp>
    <dsp:sp modelId="{EDB186B8-2886-4533-8122-52AFE49215BF}">
      <dsp:nvSpPr>
        <dsp:cNvPr id="0" name=""/>
        <dsp:cNvSpPr/>
      </dsp:nvSpPr>
      <dsp:spPr>
        <a:xfrm>
          <a:off x="2628899" y="1632149"/>
          <a:ext cx="7360920" cy="295200"/>
        </a:xfrm>
        <a:prstGeom prst="roundRect">
          <a:avLst/>
        </a:prstGeom>
        <a:solidFill>
          <a:schemeClr val="accent2">
            <a:shade val="80000"/>
            <a:hueOff val="-160472"/>
            <a:satOff val="3389"/>
            <a:lumOff val="90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/>
            <a:t>3. פעילות "כרטיסיות" בקבוצות. בכיתה. קבוצות.</a:t>
          </a:r>
          <a:endParaRPr lang="he-IL" sz="2800" kern="1200" dirty="0"/>
        </a:p>
      </dsp:txBody>
      <dsp:txXfrm>
        <a:off x="2643309" y="1646559"/>
        <a:ext cx="7332100" cy="266380"/>
      </dsp:txXfrm>
    </dsp:sp>
    <dsp:sp modelId="{F2FA628B-6A90-4E8D-A42B-88897CAA6F74}">
      <dsp:nvSpPr>
        <dsp:cNvPr id="0" name=""/>
        <dsp:cNvSpPr/>
      </dsp:nvSpPr>
      <dsp:spPr>
        <a:xfrm>
          <a:off x="0" y="2595599"/>
          <a:ext cx="10515600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240708"/>
              <a:satOff val="5083"/>
              <a:lumOff val="135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08280" rIns="816127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kern="1200" dirty="0" smtClean="0"/>
            <a:t>מטרה: הקנייה </a:t>
          </a:r>
          <a:endParaRPr lang="he-IL" sz="2000" kern="1200" dirty="0"/>
        </a:p>
      </dsp:txBody>
      <dsp:txXfrm>
        <a:off x="0" y="2595599"/>
        <a:ext cx="10515600" cy="614250"/>
      </dsp:txXfrm>
    </dsp:sp>
    <dsp:sp modelId="{9925DC62-FF75-44F6-B214-9EC47C300B7B}">
      <dsp:nvSpPr>
        <dsp:cNvPr id="0" name=""/>
        <dsp:cNvSpPr/>
      </dsp:nvSpPr>
      <dsp:spPr>
        <a:xfrm>
          <a:off x="2628899" y="2447999"/>
          <a:ext cx="7360920" cy="295200"/>
        </a:xfrm>
        <a:prstGeom prst="roundRect">
          <a:avLst/>
        </a:prstGeom>
        <a:solidFill>
          <a:schemeClr val="accent2">
            <a:shade val="80000"/>
            <a:hueOff val="-240708"/>
            <a:satOff val="5083"/>
            <a:lumOff val="135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/>
            <a:t>4. תבנית </a:t>
          </a:r>
          <a:r>
            <a:rPr lang="he-IL" sz="2800" kern="1200" dirty="0" err="1" smtClean="0"/>
            <a:t>נמ"ק</a:t>
          </a:r>
          <a:r>
            <a:rPr lang="he-IL" sz="2800" kern="1200" dirty="0" smtClean="0"/>
            <a:t> בהנחיית מורה. בכיתה. מליאה.</a:t>
          </a:r>
          <a:endParaRPr lang="he-IL" sz="2800" kern="1200" dirty="0"/>
        </a:p>
      </dsp:txBody>
      <dsp:txXfrm>
        <a:off x="2643309" y="2462409"/>
        <a:ext cx="7332100" cy="266380"/>
      </dsp:txXfrm>
    </dsp:sp>
    <dsp:sp modelId="{A179C075-FDA6-4563-9760-7B90A3D646E7}">
      <dsp:nvSpPr>
        <dsp:cNvPr id="0" name=""/>
        <dsp:cNvSpPr/>
      </dsp:nvSpPr>
      <dsp:spPr>
        <a:xfrm>
          <a:off x="0" y="3411450"/>
          <a:ext cx="10515600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320943"/>
              <a:satOff val="6777"/>
              <a:lumOff val="180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08280" rIns="816127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kern="1200" dirty="0" smtClean="0"/>
            <a:t>מטרה: השלמה של ה"קישור"</a:t>
          </a:r>
          <a:endParaRPr lang="he-IL" sz="2000" kern="1200" dirty="0"/>
        </a:p>
      </dsp:txBody>
      <dsp:txXfrm>
        <a:off x="0" y="3411450"/>
        <a:ext cx="10515600" cy="614250"/>
      </dsp:txXfrm>
    </dsp:sp>
    <dsp:sp modelId="{E0A2E489-45F9-4C43-89A3-2560A053EFAA}">
      <dsp:nvSpPr>
        <dsp:cNvPr id="0" name=""/>
        <dsp:cNvSpPr/>
      </dsp:nvSpPr>
      <dsp:spPr>
        <a:xfrm>
          <a:off x="2628899" y="3263849"/>
          <a:ext cx="7360920" cy="295200"/>
        </a:xfrm>
        <a:prstGeom prst="roundRect">
          <a:avLst/>
        </a:prstGeom>
        <a:solidFill>
          <a:schemeClr val="accent2">
            <a:shade val="80000"/>
            <a:hueOff val="-320943"/>
            <a:satOff val="6777"/>
            <a:lumOff val="180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/>
            <a:t>5. המשך פעילות כרטיסיות. בכיתה. קבוצות.</a:t>
          </a:r>
          <a:endParaRPr lang="he-IL" sz="2800" kern="1200" dirty="0"/>
        </a:p>
      </dsp:txBody>
      <dsp:txXfrm>
        <a:off x="2643309" y="3278259"/>
        <a:ext cx="7332100" cy="266380"/>
      </dsp:txXfrm>
    </dsp:sp>
    <dsp:sp modelId="{CE81A2CE-EABF-466D-88C5-CDD509877498}">
      <dsp:nvSpPr>
        <dsp:cNvPr id="0" name=""/>
        <dsp:cNvSpPr/>
      </dsp:nvSpPr>
      <dsp:spPr>
        <a:xfrm>
          <a:off x="0" y="4227300"/>
          <a:ext cx="10515600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401179"/>
              <a:satOff val="8472"/>
              <a:lumOff val="2256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08280" rIns="816127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kern="1200" dirty="0" smtClean="0"/>
            <a:t>מטרה: אינטגרציה של החלקים לכדי תשובה מלאה וחשיבה רפלקטיבית</a:t>
          </a:r>
        </a:p>
      </dsp:txBody>
      <dsp:txXfrm>
        <a:off x="0" y="4227300"/>
        <a:ext cx="10515600" cy="614250"/>
      </dsp:txXfrm>
    </dsp:sp>
    <dsp:sp modelId="{9C23650C-CD6B-40B1-A6BB-3AD145AC6200}">
      <dsp:nvSpPr>
        <dsp:cNvPr id="0" name=""/>
        <dsp:cNvSpPr/>
      </dsp:nvSpPr>
      <dsp:spPr>
        <a:xfrm>
          <a:off x="2628899" y="4079700"/>
          <a:ext cx="7360920" cy="295200"/>
        </a:xfrm>
        <a:prstGeom prst="roundRect">
          <a:avLst/>
        </a:prstGeom>
        <a:solidFill>
          <a:schemeClr val="accent2">
            <a:shade val="80000"/>
            <a:hueOff val="-401179"/>
            <a:satOff val="8472"/>
            <a:lumOff val="22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/>
            <a:t>6. כתיבת תשובה מלאה ורפלקציה. בבית. יחידים.</a:t>
          </a:r>
        </a:p>
      </dsp:txBody>
      <dsp:txXfrm>
        <a:off x="2643309" y="4094110"/>
        <a:ext cx="7332100" cy="266380"/>
      </dsp:txXfrm>
    </dsp:sp>
    <dsp:sp modelId="{6803FDD5-9740-4649-B7BF-BA7EFDD8F6F9}">
      <dsp:nvSpPr>
        <dsp:cNvPr id="0" name=""/>
        <dsp:cNvSpPr/>
      </dsp:nvSpPr>
      <dsp:spPr>
        <a:xfrm>
          <a:off x="0" y="5043150"/>
          <a:ext cx="10515600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-481415"/>
              <a:satOff val="10166"/>
              <a:lumOff val="270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08280" rIns="816127" bIns="14224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kern="1200" dirty="0" smtClean="0"/>
            <a:t>מטרה: יישום </a:t>
          </a:r>
          <a:r>
            <a:rPr lang="he-IL" sz="2000" kern="1200" dirty="0" err="1" smtClean="0"/>
            <a:t>תבניק</a:t>
          </a:r>
          <a:r>
            <a:rPr lang="he-IL" sz="2000" kern="1200" dirty="0" smtClean="0"/>
            <a:t> </a:t>
          </a:r>
          <a:r>
            <a:rPr lang="he-IL" sz="2000" kern="1200" dirty="0" err="1" smtClean="0"/>
            <a:t>נמ"ק</a:t>
          </a:r>
          <a:r>
            <a:rPr lang="he-IL" sz="2000" kern="1200" dirty="0" smtClean="0"/>
            <a:t>, בחינת הידע החדש וסיכומו.</a:t>
          </a:r>
          <a:endParaRPr lang="he-IL" sz="2000" kern="1200" dirty="0"/>
        </a:p>
      </dsp:txBody>
      <dsp:txXfrm>
        <a:off x="0" y="5043150"/>
        <a:ext cx="10515600" cy="614250"/>
      </dsp:txXfrm>
    </dsp:sp>
    <dsp:sp modelId="{257D51B5-D55E-4003-9512-8298577A0F87}">
      <dsp:nvSpPr>
        <dsp:cNvPr id="0" name=""/>
        <dsp:cNvSpPr/>
      </dsp:nvSpPr>
      <dsp:spPr>
        <a:xfrm>
          <a:off x="2628899" y="4895550"/>
          <a:ext cx="7360920" cy="295200"/>
        </a:xfrm>
        <a:prstGeom prst="roundRect">
          <a:avLst/>
        </a:prstGeom>
        <a:solidFill>
          <a:schemeClr val="accent2">
            <a:shade val="80000"/>
            <a:hueOff val="-481415"/>
            <a:satOff val="10166"/>
            <a:lumOff val="270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800" kern="1200" dirty="0" smtClean="0"/>
            <a:t>7. פעילות סיכום "מה חסר". בכיתה. קבוצות.</a:t>
          </a:r>
          <a:endParaRPr lang="he-IL" sz="2800" kern="1200" dirty="0"/>
        </a:p>
      </dsp:txBody>
      <dsp:txXfrm>
        <a:off x="2643309" y="4909960"/>
        <a:ext cx="7332100" cy="266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5A5C-B979-41B1-B890-E3361CA2223C}" type="datetimeFigureOut">
              <a:rPr lang="he-IL" smtClean="0"/>
              <a:t>י'/אב/תשע"ז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C5BF0-73A7-47BE-BCBE-EBE9AE8886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780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5A5C-B979-41B1-B890-E3361CA2223C}" type="datetimeFigureOut">
              <a:rPr lang="he-IL" smtClean="0"/>
              <a:t>י'/אב/תשע"ז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C5BF0-73A7-47BE-BCBE-EBE9AE8886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4874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5A5C-B979-41B1-B890-E3361CA2223C}" type="datetimeFigureOut">
              <a:rPr lang="he-IL" smtClean="0"/>
              <a:t>י'/אב/תשע"ז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C5BF0-73A7-47BE-BCBE-EBE9AE8886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9282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5A5C-B979-41B1-B890-E3361CA2223C}" type="datetimeFigureOut">
              <a:rPr lang="he-IL" smtClean="0"/>
              <a:t>י'/אב/תשע"ז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C5BF0-73A7-47BE-BCBE-EBE9AE8886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961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5A5C-B979-41B1-B890-E3361CA2223C}" type="datetimeFigureOut">
              <a:rPr lang="he-IL" smtClean="0"/>
              <a:t>י'/אב/תשע"ז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C5BF0-73A7-47BE-BCBE-EBE9AE8886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206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5A5C-B979-41B1-B890-E3361CA2223C}" type="datetimeFigureOut">
              <a:rPr lang="he-IL" smtClean="0"/>
              <a:t>י'/אב/תשע"ז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C5BF0-73A7-47BE-BCBE-EBE9AE8886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5296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5A5C-B979-41B1-B890-E3361CA2223C}" type="datetimeFigureOut">
              <a:rPr lang="he-IL" smtClean="0"/>
              <a:t>י'/אב/תשע"ז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C5BF0-73A7-47BE-BCBE-EBE9AE8886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0434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5A5C-B979-41B1-B890-E3361CA2223C}" type="datetimeFigureOut">
              <a:rPr lang="he-IL" smtClean="0"/>
              <a:t>י'/אב/תשע"ז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C5BF0-73A7-47BE-BCBE-EBE9AE8886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095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5A5C-B979-41B1-B890-E3361CA2223C}" type="datetimeFigureOut">
              <a:rPr lang="he-IL" smtClean="0"/>
              <a:t>י'/אב/תשע"ז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C5BF0-73A7-47BE-BCBE-EBE9AE8886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0664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5A5C-B979-41B1-B890-E3361CA2223C}" type="datetimeFigureOut">
              <a:rPr lang="he-IL" smtClean="0"/>
              <a:t>י'/אב/תשע"ז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C5BF0-73A7-47BE-BCBE-EBE9AE8886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9934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5A5C-B979-41B1-B890-E3361CA2223C}" type="datetimeFigureOut">
              <a:rPr lang="he-IL" smtClean="0"/>
              <a:t>י'/אב/תשע"ז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C5BF0-73A7-47BE-BCBE-EBE9AE8886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222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15A5C-B979-41B1-B890-E3361CA2223C}" type="datetimeFigureOut">
              <a:rPr lang="he-IL" smtClean="0"/>
              <a:t>י'/אב/תשע"ז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C5BF0-73A7-47BE-BCBE-EBE9AE8886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599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-moodle.weizmann.ac.il/mod/quiz/attempt.php?attempt=8603" TargetMode="External"/><Relationship Id="rId5" Type="http://schemas.openxmlformats.org/officeDocument/2006/relationships/image" Target="../media/image3.png"/><Relationship Id="rId4" Type="http://schemas.openxmlformats.org/officeDocument/2006/relationships/hyperlink" Target="mailto:https://st-moodle.weizmann.ac.il/mod/quiz/attempt.php?attempt=860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slide" Target="slide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9.png"/><Relationship Id="rId7" Type="http://schemas.openxmlformats.org/officeDocument/2006/relationships/slide" Target="slide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hyperlink" Target="&#1504;&#1497;&#1502;&#1493;&#1511;-&#1502;&#1492;%20&#1495;&#1505;&#1512;-%20&#1511;&#1497;&#1504;&#1502;&#1496;&#1497;&#1511;&#1492;.docx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30437"/>
          </a:xfrm>
        </p:spPr>
        <p:txBody>
          <a:bodyPr>
            <a:normAutofit/>
          </a:bodyPr>
          <a:lstStyle/>
          <a:p>
            <a:r>
              <a:rPr lang="he-IL" sz="7200" b="1" u="sng" dirty="0">
                <a:solidFill>
                  <a:srgbClr val="C00000"/>
                </a:solidFill>
                <a:cs typeface="+mn-cs"/>
              </a:rPr>
              <a:t>רצף הוראה </a:t>
            </a:r>
            <a:br>
              <a:rPr lang="he-IL" sz="7200" b="1" u="sng" dirty="0">
                <a:solidFill>
                  <a:srgbClr val="C00000"/>
                </a:solidFill>
                <a:cs typeface="+mn-cs"/>
              </a:rPr>
            </a:br>
            <a:r>
              <a:rPr lang="he-IL" sz="7200" b="1" u="sng" dirty="0">
                <a:solidFill>
                  <a:srgbClr val="C00000"/>
                </a:solidFill>
                <a:cs typeface="+mn-cs"/>
              </a:rPr>
              <a:t>נושא: תבנית </a:t>
            </a:r>
            <a:r>
              <a:rPr lang="he-IL" sz="7200" b="1" u="sng" dirty="0" err="1">
                <a:solidFill>
                  <a:srgbClr val="C00000"/>
                </a:solidFill>
                <a:cs typeface="+mn-cs"/>
              </a:rPr>
              <a:t>נמ"ק</a:t>
            </a:r>
            <a:endParaRPr lang="he-IL" sz="7200" b="1" u="sng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4460878"/>
            <a:ext cx="9144000" cy="1655762"/>
          </a:xfrm>
        </p:spPr>
        <p:txBody>
          <a:bodyPr>
            <a:normAutofit/>
          </a:bodyPr>
          <a:lstStyle/>
          <a:p>
            <a:r>
              <a:rPr lang="he-IL" sz="2800" b="1" dirty="0" err="1" smtClean="0">
                <a:solidFill>
                  <a:schemeClr val="accent4"/>
                </a:solidFill>
              </a:rPr>
              <a:t>ערין</a:t>
            </a:r>
            <a:r>
              <a:rPr lang="he-IL" sz="2800" b="1" dirty="0" smtClean="0">
                <a:solidFill>
                  <a:schemeClr val="accent4"/>
                </a:solidFill>
              </a:rPr>
              <a:t> </a:t>
            </a:r>
            <a:r>
              <a:rPr lang="he-IL" sz="2800" b="1" dirty="0" err="1" smtClean="0">
                <a:solidFill>
                  <a:schemeClr val="accent4"/>
                </a:solidFill>
              </a:rPr>
              <a:t>גנאיים</a:t>
            </a:r>
            <a:r>
              <a:rPr lang="he-IL" sz="2800" b="1" dirty="0" smtClean="0">
                <a:solidFill>
                  <a:schemeClr val="accent4"/>
                </a:solidFill>
              </a:rPr>
              <a:t>  </a:t>
            </a:r>
            <a:r>
              <a:rPr lang="he-IL" sz="2800" b="1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</a:t>
            </a:r>
            <a:endParaRPr lang="he-IL" sz="2800" b="1" dirty="0" smtClean="0">
              <a:solidFill>
                <a:schemeClr val="accent4"/>
              </a:solidFill>
            </a:endParaRPr>
          </a:p>
          <a:p>
            <a:r>
              <a:rPr lang="he-IL" sz="2800" b="1" dirty="0" smtClean="0">
                <a:solidFill>
                  <a:schemeClr val="accent4"/>
                </a:solidFill>
              </a:rPr>
              <a:t>אולגה כץ  </a:t>
            </a:r>
            <a:r>
              <a:rPr lang="he-IL" sz="2800" b="1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</a:t>
            </a:r>
            <a:endParaRPr lang="he-IL" sz="2800" b="1" dirty="0" smtClean="0">
              <a:solidFill>
                <a:schemeClr val="accent4"/>
              </a:solidFill>
            </a:endParaRPr>
          </a:p>
          <a:p>
            <a:r>
              <a:rPr lang="he-IL" sz="2800" b="1" dirty="0" smtClean="0">
                <a:solidFill>
                  <a:schemeClr val="accent4"/>
                </a:solidFill>
              </a:rPr>
              <a:t>לנה </a:t>
            </a:r>
            <a:r>
              <a:rPr lang="he-IL" sz="2800" b="1" dirty="0" err="1" smtClean="0">
                <a:solidFill>
                  <a:schemeClr val="accent4"/>
                </a:solidFill>
              </a:rPr>
              <a:t>מטיאשוב</a:t>
            </a:r>
            <a:r>
              <a:rPr lang="he-IL" sz="2800" b="1" dirty="0" smtClean="0">
                <a:solidFill>
                  <a:schemeClr val="accent4"/>
                </a:solidFill>
              </a:rPr>
              <a:t>  </a:t>
            </a:r>
            <a:r>
              <a:rPr lang="he-IL" sz="2800" b="1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</a:t>
            </a:r>
            <a:endParaRPr lang="he-IL" sz="2800" b="1" dirty="0" smtClean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46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52565"/>
            <a:ext cx="10515600" cy="799935"/>
          </a:xfrm>
        </p:spPr>
        <p:txBody>
          <a:bodyPr>
            <a:noAutofit/>
          </a:bodyPr>
          <a:lstStyle/>
          <a:p>
            <a:r>
              <a:rPr lang="he-IL" sz="4800" b="1" u="sng" dirty="0" smtClean="0">
                <a:solidFill>
                  <a:srgbClr val="C00000"/>
                </a:solidFill>
                <a:cs typeface="+mn-cs"/>
              </a:rPr>
              <a:t>שאלה למיקוד</a:t>
            </a:r>
            <a:endParaRPr lang="he-IL" sz="4800" b="1" u="sng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מה ניתן לחזק מבחינה דיגיטלית?</a:t>
            </a:r>
          </a:p>
          <a:p>
            <a:r>
              <a:rPr lang="he-IL" dirty="0" smtClean="0"/>
              <a:t>האם יש לכם המלצות דידקטיות?</a:t>
            </a:r>
          </a:p>
          <a:p>
            <a:r>
              <a:rPr lang="he-IL" dirty="0" smtClean="0"/>
              <a:t>נשמח לשמוע כל הערה בונה </a:t>
            </a:r>
            <a:r>
              <a:rPr lang="he-IL" dirty="0" smtClean="0">
                <a:sym typeface="Wingdings" panose="05000000000000000000" pitchFamily="2" charset="2"/>
              </a:rPr>
              <a:t></a:t>
            </a:r>
          </a:p>
          <a:p>
            <a:endParaRPr lang="he-IL" dirty="0" smtClean="0"/>
          </a:p>
          <a:p>
            <a:endParaRPr lang="he-IL" dirty="0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53162">
            <a:off x="382732" y="438954"/>
            <a:ext cx="5158260" cy="268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8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sz="7200" b="1" dirty="0" smtClean="0">
                <a:solidFill>
                  <a:srgbClr val="7030A0"/>
                </a:solidFill>
              </a:rPr>
              <a:t>תבנית </a:t>
            </a:r>
            <a:r>
              <a:rPr lang="he-IL" sz="7200" b="1" dirty="0" err="1" smtClean="0">
                <a:solidFill>
                  <a:srgbClr val="7030A0"/>
                </a:solidFill>
              </a:rPr>
              <a:t>נמ"ק</a:t>
            </a:r>
            <a:endParaRPr lang="he-IL" sz="7200" b="1" dirty="0">
              <a:solidFill>
                <a:srgbClr val="7030A0"/>
              </a:solidFill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4195482"/>
            <a:ext cx="9144000" cy="1062318"/>
          </a:xfrm>
        </p:spPr>
        <p:txBody>
          <a:bodyPr>
            <a:normAutofit/>
          </a:bodyPr>
          <a:lstStyle/>
          <a:p>
            <a:r>
              <a:rPr lang="he-IL" sz="3200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מצגת הסברה</a:t>
            </a:r>
            <a:endParaRPr lang="he-IL" sz="3200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6724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135" y="2735356"/>
            <a:ext cx="7207635" cy="1137397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4290706" y="474244"/>
            <a:ext cx="633378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לפניך תרשים עקבות של גוף שנע בקו ישר. </a:t>
            </a:r>
          </a:p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מרווח הזמן בין עקבה לעקבה קבוע.</a:t>
            </a:r>
          </a:p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 </a:t>
            </a:r>
            <a:r>
              <a:rPr lang="he-IL" sz="2400" b="1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כיוון המהירות  ומה כיוון התאוצה </a:t>
            </a:r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במקרה שלפניך?</a:t>
            </a:r>
            <a:endParaRPr lang="he-IL" sz="2400" b="1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3530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1155" y="2971799"/>
            <a:ext cx="7723096" cy="965387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4290706" y="474244"/>
            <a:ext cx="633378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לפניך תרשים עקבות של גוף שנע בקו ישר. </a:t>
            </a:r>
          </a:p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מרווח הזמן בין עקבה לעקבה קבוע.</a:t>
            </a:r>
          </a:p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 </a:t>
            </a:r>
            <a:r>
              <a:rPr lang="he-IL" sz="2400" b="1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כיוון המהירות  ומה כיוון התאוצה </a:t>
            </a:r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במקרה שלפניך?</a:t>
            </a:r>
            <a:endParaRPr lang="he-IL" sz="2400" b="1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3921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885" y="2904564"/>
            <a:ext cx="8031573" cy="1065119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4290706" y="474244"/>
            <a:ext cx="633378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לפניך תרשים עקבות של גוף שנע בקו ישר. </a:t>
            </a:r>
          </a:p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מרווח הזמן בין עקבה לעקבה קבוע.</a:t>
            </a:r>
          </a:p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 </a:t>
            </a:r>
            <a:r>
              <a:rPr lang="he-IL" sz="2400" b="1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כיוון המהירות  ומה כיוון התאוצה </a:t>
            </a:r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במקרה שלפניך?</a:t>
            </a:r>
            <a:endParaRPr lang="he-IL" sz="2400" b="1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0625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2161" y="3190593"/>
            <a:ext cx="8009685" cy="960016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4290706" y="474244"/>
            <a:ext cx="633378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לפניך תרשים עקבות של גוף שנע בקו ישר. </a:t>
            </a:r>
          </a:p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מרווח הזמן בין עקבה לעקבה קבוע.</a:t>
            </a:r>
          </a:p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 </a:t>
            </a:r>
            <a:r>
              <a:rPr lang="he-IL" sz="2400" b="1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כיוון המהירות  ומה כיוון התאוצה </a:t>
            </a:r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במקרה שלפניך?</a:t>
            </a:r>
            <a:endParaRPr lang="he-IL" sz="2400" b="1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869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6302" y="3082178"/>
            <a:ext cx="8103294" cy="1005728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4290706" y="474244"/>
            <a:ext cx="633378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לפניך תרשים עקבות של גוף שנע בקו ישר. </a:t>
            </a:r>
          </a:p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מרווח הזמן בין עקבה לעקבה קבוע.</a:t>
            </a:r>
          </a:p>
          <a:p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 </a:t>
            </a:r>
            <a:r>
              <a:rPr lang="he-IL" sz="2400" b="1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כיוון המהירות  ומה כיוון התאוצה </a:t>
            </a:r>
            <a:r>
              <a:rPr lang="he-IL" sz="2400" b="1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במקרה שלפניך?</a:t>
            </a:r>
            <a:endParaRPr lang="he-IL" sz="2400" b="1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55" y="5086353"/>
            <a:ext cx="34147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smtClean="0">
                <a:hlinkClick r:id="rId3" action="ppaction://hlinksldjump"/>
              </a:rPr>
              <a:t>* חזרה למצגת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303939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246097" y="281199"/>
            <a:ext cx="9592234" cy="1473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e-IL" sz="3600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 - תבנית </a:t>
            </a:r>
            <a:r>
              <a:rPr lang="he-IL" sz="3600" b="1" dirty="0" err="1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נמ"ק</a:t>
            </a:r>
            <a:r>
              <a:rPr lang="he-IL" sz="3600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 -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e-IL" sz="3600" b="1" u="sng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לנימוק \ הסבר טוב צריכים להיות שלושה מרכיבים</a:t>
            </a:r>
            <a:r>
              <a:rPr lang="he-IL" sz="2800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:</a:t>
            </a:r>
            <a:endParaRPr lang="en-US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981635" y="2250993"/>
            <a:ext cx="10515599" cy="360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he-IL" sz="32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</a:t>
            </a:r>
            <a:r>
              <a:rPr lang="he-IL" sz="40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נ</a:t>
            </a:r>
            <a:r>
              <a:rPr lang="he-IL" sz="32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תונים של </a:t>
            </a:r>
            <a:r>
              <a:rPr lang="he-IL" sz="32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השאלה</a:t>
            </a:r>
            <a:endParaRPr lang="he-IL" sz="3200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he-IL" sz="32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הידע ה</a:t>
            </a:r>
            <a:r>
              <a:rPr lang="he-IL" sz="40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</a:t>
            </a:r>
            <a:r>
              <a:rPr lang="he-IL" sz="32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דעי הרלוונטי (למשל, מושגים, עקרונות או חוקים בפיזיקה, משפטים בגיאומטריה</a:t>
            </a:r>
            <a:r>
              <a:rPr lang="he-IL" sz="32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)</a:t>
            </a:r>
            <a:endParaRPr lang="he-IL" sz="3200" dirty="0" smtClean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he-IL" sz="32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הנתונים והידע המדעי הרלבנטי מנוסחים באמצעות פיסקה (מנוסחת כהלכה) המ</a:t>
            </a:r>
            <a:r>
              <a:rPr lang="he-IL" sz="4000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</a:t>
            </a:r>
            <a:r>
              <a:rPr lang="he-IL" sz="32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שרת ביניהם</a:t>
            </a:r>
            <a:r>
              <a:rPr lang="he-IL" sz="3200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.</a:t>
            </a:r>
            <a:r>
              <a:rPr lang="he-IL" sz="32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 </a:t>
            </a:r>
            <a:endParaRPr lang="en-US" sz="32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5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0812" y="1189430"/>
            <a:ext cx="7280088" cy="5359286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8179296" y="433899"/>
            <a:ext cx="23391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b="1" dirty="0" smtClean="0">
                <a:solidFill>
                  <a:srgbClr val="7030A0"/>
                </a:solidFill>
              </a:rPr>
              <a:t>שאלה לדוגמא: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72584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230655"/>
            <a:ext cx="10515600" cy="1325563"/>
          </a:xfrm>
        </p:spPr>
        <p:txBody>
          <a:bodyPr>
            <a:normAutofit/>
          </a:bodyPr>
          <a:lstStyle/>
          <a:p>
            <a:pPr lvl="0" algn="ctr"/>
            <a:r>
              <a:rPr lang="he-IL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</a:t>
            </a:r>
            <a:r>
              <a:rPr lang="he-IL" sz="6000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נ</a:t>
            </a:r>
            <a:r>
              <a:rPr lang="he-IL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תונים של השאלה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502897"/>
            <a:ext cx="10515600" cy="4351338"/>
          </a:xfrm>
        </p:spPr>
        <p:txBody>
          <a:bodyPr/>
          <a:lstStyle/>
          <a:p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נתון תרשים עקבות של 2 גופים</a:t>
            </a:r>
          </a:p>
          <a:p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אנו רואים את מיקום של הגופים במרווחים של 0.02 שניות.</a:t>
            </a:r>
          </a:p>
          <a:p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גופים מתחילים לנוע ממוקמות שונים</a:t>
            </a:r>
          </a:p>
          <a:p>
            <a:r>
              <a:rPr lang="he-IL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גוף א' כל 0.02 שניות עובר 0.8 </a:t>
            </a:r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סנטימטרים</a:t>
            </a:r>
          </a:p>
          <a:p>
            <a:r>
              <a:rPr lang="he-IL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גוף ב' כל 0.02 שניות עובר 1.2 סנטימטרים</a:t>
            </a:r>
          </a:p>
          <a:p>
            <a:endParaRPr lang="he-IL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 smtClean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/>
          </p:nvPr>
        </p:nvGraphicFramePr>
        <p:xfrm>
          <a:off x="658906" y="3017371"/>
          <a:ext cx="3996018" cy="3200400"/>
        </p:xfrm>
        <a:graphic>
          <a:graphicData uri="http://schemas.openxmlformats.org/drawingml/2006/table">
            <a:tbl>
              <a:tblPr rtl="1" firstRow="1" bandRow="1">
                <a:tableStyleId>{68D230F3-CF80-4859-8CE7-A43EE81993B5}</a:tableStyleId>
              </a:tblPr>
              <a:tblGrid>
                <a:gridCol w="1387288"/>
                <a:gridCol w="1304365"/>
                <a:gridCol w="1304365"/>
              </a:tblGrid>
              <a:tr h="351261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זמן (שניות)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מיקום של גוף א'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מיקום של גוף ב'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61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0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0.3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0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61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0.02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1.1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1.1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61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0.04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1.9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2.3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61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0.06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2.7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3.5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61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0.08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3.5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4.7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61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0.1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4.3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61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0.12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5.1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 rot="10800000" flipH="1" flipV="1">
            <a:off x="1054100" y="5014099"/>
            <a:ext cx="1879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46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66837"/>
            <a:ext cx="10515600" cy="799935"/>
          </a:xfrm>
        </p:spPr>
        <p:txBody>
          <a:bodyPr>
            <a:normAutofit/>
          </a:bodyPr>
          <a:lstStyle/>
          <a:p>
            <a:pPr algn="ctr"/>
            <a:r>
              <a:rPr lang="he-IL" sz="4800" b="1" u="sng" dirty="0" smtClean="0">
                <a:solidFill>
                  <a:srgbClr val="C00000"/>
                </a:solidFill>
                <a:cs typeface="+mn-cs"/>
              </a:rPr>
              <a:t>רצף הוראה</a:t>
            </a:r>
            <a:endParaRPr lang="he-IL" sz="4800" b="1" u="sng" dirty="0">
              <a:solidFill>
                <a:srgbClr val="C00000"/>
              </a:solidFill>
              <a:cs typeface="+mn-cs"/>
            </a:endParaRPr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384166"/>
              </p:ext>
            </p:extLst>
          </p:nvPr>
        </p:nvGraphicFramePr>
        <p:xfrm>
          <a:off x="838200" y="971550"/>
          <a:ext cx="10515600" cy="56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780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255492"/>
            <a:ext cx="10811434" cy="2201676"/>
          </a:xfrm>
        </p:spPr>
        <p:txBody>
          <a:bodyPr>
            <a:normAutofit fontScale="90000"/>
          </a:bodyPr>
          <a:lstStyle/>
          <a:p>
            <a:pPr lvl="0" algn="ctr"/>
            <a:r>
              <a:rPr lang="he-IL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הידע ה</a:t>
            </a:r>
            <a:r>
              <a:rPr lang="he-IL" sz="6000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</a:t>
            </a:r>
            <a:r>
              <a:rPr lang="he-IL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דעי הרלוונטי </a:t>
            </a:r>
            <a:br>
              <a:rPr lang="he-IL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</a:br>
            <a:r>
              <a:rPr lang="he-IL" sz="40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(מושגים, עקרונות או חוקים בפיזיקה, משפטים בגיאומטריה)</a:t>
            </a:r>
            <a:r>
              <a:rPr lang="en-US" sz="36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3600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2326341"/>
            <a:ext cx="10515600" cy="3850622"/>
          </a:xfrm>
        </p:spPr>
        <p:txBody>
          <a:bodyPr/>
          <a:lstStyle/>
          <a:p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תאוצה היא קצב שינוי המהירות</a:t>
            </a:r>
          </a:p>
          <a:p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שינוי מהירות יכול להיות בכיוונה או בגודלה</a:t>
            </a:r>
          </a:p>
          <a:p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מהירות היא יחס ההעתק לזמן</a:t>
            </a:r>
          </a:p>
          <a:p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אם ידוע מיקום של גוף בזמנים שונים צריך לחשב מהירות ממוצעת בין שתי נקודות </a:t>
            </a:r>
            <a:endParaRPr lang="he-IL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7633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67236"/>
            <a:ext cx="10515600" cy="1758389"/>
          </a:xfrm>
        </p:spPr>
        <p:txBody>
          <a:bodyPr>
            <a:normAutofit/>
          </a:bodyPr>
          <a:lstStyle/>
          <a:p>
            <a:pPr lvl="0" algn="ctr"/>
            <a:r>
              <a:rPr lang="he-IL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הנתונים והידע המדעי הרלבנטי מנוסחים באמצעות פיסקה (מנוסחת כהלכה) המ</a:t>
            </a:r>
            <a:r>
              <a:rPr lang="he-IL" sz="6000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</a:t>
            </a:r>
            <a:r>
              <a:rPr lang="he-IL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שרת ביניהם</a:t>
            </a:r>
            <a:r>
              <a:rPr lang="he-IL" b="1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.</a:t>
            </a:r>
            <a:r>
              <a:rPr lang="he-IL" dirty="0" smtClean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 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2353235"/>
            <a:ext cx="10515600" cy="382372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לפי נתוני השאלה ניתן לראות </a:t>
            </a:r>
            <a:r>
              <a:rPr lang="he-IL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</a:t>
            </a:r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מהירויות </a:t>
            </a:r>
            <a:r>
              <a:rPr lang="he-IL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הגופים שונות (גוף א' </a:t>
            </a:r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עובר </a:t>
            </a:r>
            <a:r>
              <a:rPr lang="he-IL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40 </a:t>
            </a:r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סנטימטר </a:t>
            </a:r>
            <a:r>
              <a:rPr lang="he-IL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בכל שנייה וגוף ב' </a:t>
            </a:r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עובר </a:t>
            </a:r>
            <a:r>
              <a:rPr lang="he-IL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60 </a:t>
            </a:r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סנטימטר </a:t>
            </a:r>
            <a:r>
              <a:rPr lang="he-IL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בכל שנייה</a:t>
            </a:r>
            <a:r>
              <a:rPr lang="he-IL" dirty="0" smtClean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). עם זאת שניהם נעים במהירות קבועה. זאת אומרת שלשני הגופים אין שינוי במהירות ולכן התאוצה של שניהם הינו אפס. לכך תשובה נכונה היא ד'.</a:t>
            </a:r>
            <a:endParaRPr lang="he-IL" dirty="0">
              <a:solidFill>
                <a:srgbClr val="7030A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92680" y="5379720"/>
            <a:ext cx="23926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 smtClean="0">
                <a:hlinkClick r:id="rId2" action="ppaction://hlinksldjump"/>
              </a:rPr>
              <a:t>*חזרה למצגת</a:t>
            </a:r>
            <a:endParaRPr lang="he-IL" sz="2800" b="1" dirty="0"/>
          </a:p>
        </p:txBody>
      </p:sp>
    </p:spTree>
    <p:extLst>
      <p:ext uri="{BB962C8B-B14F-4D97-AF65-F5344CB8AC3E}">
        <p14:creationId xmlns:p14="http://schemas.microsoft.com/office/powerpoint/2010/main" val="378055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שאלה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dirty="0"/>
              <a:t>ק</a:t>
            </a:r>
            <a:r>
              <a:rPr lang="he-IL" dirty="0" smtClean="0"/>
              <a:t>רונית </a:t>
            </a:r>
            <a:r>
              <a:rPr lang="he-IL" dirty="0"/>
              <a:t>נוסעת על מישור אופקי בתאוצה קבועה </a:t>
            </a: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שכיוונה </a:t>
            </a:r>
            <a:r>
              <a:rPr lang="he-IL" dirty="0"/>
              <a:t>שמאלה (</a:t>
            </a:r>
            <a:r>
              <a:rPr lang="he-IL" dirty="0" smtClean="0"/>
              <a:t>ראו </a:t>
            </a:r>
            <a:r>
              <a:rPr lang="he-IL" dirty="0"/>
              <a:t>תרשים). </a:t>
            </a: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בוחרים </a:t>
            </a:r>
            <a:r>
              <a:rPr lang="he-IL" dirty="0"/>
              <a:t>ציר </a:t>
            </a:r>
            <a:r>
              <a:rPr lang="he-IL" dirty="0" smtClean="0"/>
              <a:t>מקום </a:t>
            </a:r>
            <a:r>
              <a:rPr lang="en-US" dirty="0"/>
              <a:t>x</a:t>
            </a:r>
            <a:r>
              <a:rPr lang="he-IL" dirty="0"/>
              <a:t>, שכיוונו חיובי ימינה</a:t>
            </a:r>
            <a:r>
              <a:rPr lang="he-IL" dirty="0" smtClean="0"/>
              <a:t>.</a:t>
            </a:r>
          </a:p>
          <a:p>
            <a:pPr marL="0" indent="0">
              <a:buNone/>
            </a:pPr>
            <a:r>
              <a:rPr lang="he-IL" dirty="0"/>
              <a:t>ניתן להסיק (בחרו תשובה אחת בלבד):</a:t>
            </a:r>
            <a:endParaRPr lang="en-US" dirty="0"/>
          </a:p>
          <a:p>
            <a:pPr marL="0" lvl="0" indent="0">
              <a:buNone/>
            </a:pPr>
            <a:r>
              <a:rPr lang="he-IL" dirty="0" smtClean="0"/>
              <a:t>א. גודל </a:t>
            </a:r>
            <a:r>
              <a:rPr lang="he-IL" dirty="0"/>
              <a:t>המהירות הולך וגדל.</a:t>
            </a:r>
            <a:endParaRPr lang="en-US" dirty="0"/>
          </a:p>
          <a:p>
            <a:pPr marL="0" lvl="0" indent="0">
              <a:buNone/>
            </a:pPr>
            <a:r>
              <a:rPr lang="he-IL" dirty="0" smtClean="0"/>
              <a:t>ב. גודל </a:t>
            </a:r>
            <a:r>
              <a:rPr lang="he-IL" dirty="0"/>
              <a:t>המהירות הולך וקטן.</a:t>
            </a:r>
            <a:r>
              <a:rPr lang="he-IL" b="1" dirty="0"/>
              <a:t> </a:t>
            </a:r>
            <a:endParaRPr lang="en-US" dirty="0"/>
          </a:p>
          <a:p>
            <a:pPr marL="0" lvl="0" indent="0">
              <a:buNone/>
            </a:pPr>
            <a:r>
              <a:rPr lang="he-IL" dirty="0" smtClean="0"/>
              <a:t>ג. כל </a:t>
            </a:r>
            <a:r>
              <a:rPr lang="he-IL" dirty="0"/>
              <a:t>אחת מהתשובות א' ו-ב' יכולה להיות נכונה. </a:t>
            </a:r>
            <a:endParaRPr lang="en-US" dirty="0"/>
          </a:p>
          <a:p>
            <a:pPr marL="0" indent="0">
              <a:buNone/>
            </a:pPr>
            <a:r>
              <a:rPr lang="he-IL" dirty="0" smtClean="0"/>
              <a:t>ד. אפשרות </a:t>
            </a:r>
            <a:r>
              <a:rPr lang="he-IL" dirty="0"/>
              <a:t>אחרת. פרטו: </a:t>
            </a:r>
            <a:r>
              <a:rPr lang="he-IL" dirty="0" smtClean="0"/>
              <a:t>_______________.</a:t>
            </a:r>
            <a:endParaRPr lang="he-IL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499" y="1443763"/>
            <a:ext cx="3925807" cy="22913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7351" y="5519204"/>
            <a:ext cx="23926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 smtClean="0">
                <a:hlinkClick r:id="rId3" action="ppaction://hlinksldjump"/>
              </a:rPr>
              <a:t>*חזרה למצגת</a:t>
            </a:r>
            <a:endParaRPr lang="he-IL" sz="2800" b="1" dirty="0"/>
          </a:p>
        </p:txBody>
      </p:sp>
    </p:spTree>
    <p:extLst>
      <p:ext uri="{BB962C8B-B14F-4D97-AF65-F5344CB8AC3E}">
        <p14:creationId xmlns:p14="http://schemas.microsoft.com/office/powerpoint/2010/main" val="14860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52565"/>
            <a:ext cx="10515600" cy="799935"/>
          </a:xfrm>
        </p:spPr>
        <p:txBody>
          <a:bodyPr>
            <a:normAutofit/>
          </a:bodyPr>
          <a:lstStyle/>
          <a:p>
            <a:pPr lvl="0"/>
            <a:r>
              <a:rPr lang="he-IL" sz="4800" b="1" u="sng" dirty="0">
                <a:solidFill>
                  <a:srgbClr val="C00000"/>
                </a:solidFill>
                <a:cs typeface="+mn-cs"/>
              </a:rPr>
              <a:t>1. שאלה </a:t>
            </a:r>
            <a:r>
              <a:rPr lang="he-IL" sz="4800" b="1" u="sng" dirty="0" smtClean="0">
                <a:solidFill>
                  <a:srgbClr val="C00000"/>
                </a:solidFill>
                <a:cs typeface="+mn-cs"/>
              </a:rPr>
              <a:t>מקדימה</a:t>
            </a:r>
            <a:endParaRPr lang="he-IL" sz="4800" b="1" u="sng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95320" y="1525576"/>
            <a:ext cx="10830636" cy="4588823"/>
          </a:xfrm>
        </p:spPr>
        <p:txBody>
          <a:bodyPr>
            <a:normAutofit/>
          </a:bodyPr>
          <a:lstStyle/>
          <a:p>
            <a:endParaRPr lang="he-IL" dirty="0" smtClean="0"/>
          </a:p>
          <a:p>
            <a:endParaRPr lang="he-IL" dirty="0"/>
          </a:p>
          <a:p>
            <a:endParaRPr lang="he-IL" dirty="0"/>
          </a:p>
          <a:p>
            <a:endParaRPr lang="he-IL" dirty="0" smtClean="0"/>
          </a:p>
          <a:p>
            <a:r>
              <a:rPr lang="he-IL" dirty="0" smtClean="0"/>
              <a:t>מטרה: להפריד בין ההבנה הפיזיקלית למיומנות הנימוק.</a:t>
            </a:r>
          </a:p>
          <a:p>
            <a:r>
              <a:rPr lang="he-IL" dirty="0" smtClean="0"/>
              <a:t>ישנו פידבק לתלמיד על פתרונותיו וניתנת אפשרות תיקון – במטרה ללמוד.</a:t>
            </a:r>
          </a:p>
          <a:p>
            <a:r>
              <a:rPr lang="he-IL" dirty="0" smtClean="0"/>
              <a:t>המורה מקבל תמונה מלאה על ההבנה של הכיתה.</a:t>
            </a:r>
          </a:p>
          <a:p>
            <a:r>
              <a:rPr lang="he-IL" dirty="0" smtClean="0"/>
              <a:t>ישנה אפשרות לשמור את התשובות בהן התלמיד נימק על מנת להראות לו בהמשך את השיפור שלו.</a:t>
            </a: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1" y="111407"/>
            <a:ext cx="3287490" cy="1714218"/>
          </a:xfrm>
          <a:prstGeom prst="rect">
            <a:avLst/>
          </a:prstGeom>
        </p:spPr>
      </p:pic>
      <p:sp>
        <p:nvSpPr>
          <p:cNvPr id="6" name="אליפסה 5"/>
          <p:cNvSpPr/>
          <p:nvPr/>
        </p:nvSpPr>
        <p:spPr>
          <a:xfrm>
            <a:off x="-81894" y="56815"/>
            <a:ext cx="3670231" cy="270731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solidFill>
                  <a:srgbClr val="C00000"/>
                </a:solidFill>
              </a:rPr>
              <a:t>חשיפה, הוספה, אפיון ועדכון.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6">
                    <a:lumMod val="75000"/>
                  </a:schemeClr>
                </a:solidFill>
              </a:rPr>
              <a:t>אינטראקטיביות: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rgbClr val="FF0000"/>
                </a:solidFill>
              </a:rPr>
              <a:t>מבוסס נתונים: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1">
                    <a:lumMod val="75000"/>
                  </a:schemeClr>
                </a:solidFill>
              </a:rPr>
              <a:t>התאמה אישית ע"י המורה: 1, 2, 3.</a:t>
            </a:r>
          </a:p>
          <a:p>
            <a:endParaRPr lang="he-IL" dirty="0"/>
          </a:p>
        </p:txBody>
      </p:sp>
      <p:sp>
        <p:nvSpPr>
          <p:cNvPr id="14" name="מלבן מעוגל 13"/>
          <p:cNvSpPr/>
          <p:nvPr/>
        </p:nvSpPr>
        <p:spPr>
          <a:xfrm>
            <a:off x="11191172" y="6373503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מלבן מעוגל 14"/>
          <p:cNvSpPr/>
          <p:nvPr/>
        </p:nvSpPr>
        <p:spPr>
          <a:xfrm>
            <a:off x="10360930" y="6375775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מעוגל 15"/>
          <p:cNvSpPr/>
          <p:nvPr/>
        </p:nvSpPr>
        <p:spPr>
          <a:xfrm>
            <a:off x="6332561" y="6332729"/>
            <a:ext cx="400340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מעוגל 16"/>
          <p:cNvSpPr/>
          <p:nvPr/>
        </p:nvSpPr>
        <p:spPr>
          <a:xfrm>
            <a:off x="3919173" y="6335003"/>
            <a:ext cx="400340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מלבן מעוגל 17"/>
          <p:cNvSpPr/>
          <p:nvPr/>
        </p:nvSpPr>
        <p:spPr>
          <a:xfrm>
            <a:off x="577735" y="6337276"/>
            <a:ext cx="400340" cy="3684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2313" y="1657350"/>
            <a:ext cx="1418109" cy="1118875"/>
          </a:xfrm>
          <a:prstGeom prst="rect">
            <a:avLst/>
          </a:prstGeom>
        </p:spPr>
      </p:pic>
      <p:pic>
        <p:nvPicPr>
          <p:cNvPr id="12" name="תמונה 11">
            <a:hlinkClick r:id="rId4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2901" y="2095847"/>
            <a:ext cx="1513842" cy="44171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240332" y="2724146"/>
            <a:ext cx="9651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בבית</a:t>
            </a:r>
            <a:endParaRPr lang="he-IL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8849678" y="2719378"/>
            <a:ext cx="9651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יחידים</a:t>
            </a:r>
            <a:endParaRPr lang="he-IL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6918641" y="2728898"/>
            <a:ext cx="12054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>
                <a:hlinkClick r:id="rId6"/>
              </a:rPr>
              <a:t>ממוחשב</a:t>
            </a:r>
            <a:endParaRPr lang="he-IL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3971930" y="2724134"/>
            <a:ext cx="21328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אין הגבלת זמן</a:t>
            </a:r>
            <a:endParaRPr lang="he-IL" sz="2400" dirty="0"/>
          </a:p>
        </p:txBody>
      </p:sp>
      <p:pic>
        <p:nvPicPr>
          <p:cNvPr id="23" name="תמונה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30081" y="1906920"/>
            <a:ext cx="1113203" cy="988124"/>
          </a:xfrm>
          <a:prstGeom prst="rect">
            <a:avLst/>
          </a:prstGeom>
        </p:spPr>
      </p:pic>
      <p:pic>
        <p:nvPicPr>
          <p:cNvPr id="24" name="תמונה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85293" y="1794063"/>
            <a:ext cx="1013845" cy="982162"/>
          </a:xfrm>
          <a:prstGeom prst="rect">
            <a:avLst/>
          </a:prstGeom>
        </p:spPr>
      </p:pic>
      <p:sp>
        <p:nvSpPr>
          <p:cNvPr id="25" name="חץ ימינה 24"/>
          <p:cNvSpPr/>
          <p:nvPr/>
        </p:nvSpPr>
        <p:spPr>
          <a:xfrm rot="2522737">
            <a:off x="6400804" y="1671644"/>
            <a:ext cx="503551" cy="368288"/>
          </a:xfrm>
          <a:prstGeom prst="rightArrow">
            <a:avLst/>
          </a:prstGeom>
          <a:solidFill>
            <a:srgbClr val="FF0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n>
                <a:solidFill>
                  <a:srgbClr val="FFC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17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52565"/>
            <a:ext cx="10515600" cy="799935"/>
          </a:xfrm>
        </p:spPr>
        <p:txBody>
          <a:bodyPr>
            <a:normAutofit/>
          </a:bodyPr>
          <a:lstStyle/>
          <a:p>
            <a:pPr lvl="0"/>
            <a:r>
              <a:rPr lang="he-IL" sz="4800" b="1" u="sng" dirty="0">
                <a:solidFill>
                  <a:srgbClr val="C00000"/>
                </a:solidFill>
                <a:cs typeface="+mn-cs"/>
              </a:rPr>
              <a:t>2. וידוי הבנה של הפיזיקה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468433"/>
            <a:ext cx="10515600" cy="4351338"/>
          </a:xfrm>
        </p:spPr>
        <p:txBody>
          <a:bodyPr/>
          <a:lstStyle/>
          <a:p>
            <a:endParaRPr lang="he-IL" dirty="0" smtClean="0"/>
          </a:p>
          <a:p>
            <a:endParaRPr lang="he-IL" dirty="0"/>
          </a:p>
          <a:p>
            <a:endParaRPr lang="he-IL" dirty="0" smtClean="0"/>
          </a:p>
          <a:p>
            <a:pPr marL="0" indent="0">
              <a:buNone/>
            </a:pPr>
            <a:endParaRPr lang="he-IL" dirty="0"/>
          </a:p>
          <a:p>
            <a:r>
              <a:rPr lang="he-IL" dirty="0" smtClean="0"/>
              <a:t>מטרות: </a:t>
            </a:r>
          </a:p>
          <a:p>
            <a:r>
              <a:rPr lang="he-IL" dirty="0" smtClean="0"/>
              <a:t>איסוף הכיתה.</a:t>
            </a:r>
          </a:p>
          <a:p>
            <a:r>
              <a:rPr lang="he-IL" dirty="0" smtClean="0"/>
              <a:t>וידוא וחידוד ההבנה של החלק </a:t>
            </a:r>
            <a:r>
              <a:rPr lang="he-IL" dirty="0"/>
              <a:t>הפיזיקלי לפני </a:t>
            </a:r>
            <a:r>
              <a:rPr lang="he-IL" dirty="0" smtClean="0"/>
              <a:t>ש"צוללים" לתוך תבנית </a:t>
            </a:r>
            <a:r>
              <a:rPr lang="he-IL" dirty="0" err="1"/>
              <a:t>נמ"ק</a:t>
            </a:r>
            <a:r>
              <a:rPr lang="he-IL" dirty="0" smtClean="0"/>
              <a:t>.</a:t>
            </a:r>
          </a:p>
          <a:p>
            <a:r>
              <a:rPr lang="he-IL" dirty="0" smtClean="0"/>
              <a:t>הקניה קצרה עבור מי שלא הכין את שיעורי הבית.</a:t>
            </a:r>
            <a:endParaRPr lang="he-IL" dirty="0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1" y="111407"/>
            <a:ext cx="3287490" cy="1714218"/>
          </a:xfrm>
          <a:prstGeom prst="rect">
            <a:avLst/>
          </a:prstGeom>
        </p:spPr>
      </p:pic>
      <p:sp>
        <p:nvSpPr>
          <p:cNvPr id="6" name="אליפסה 5"/>
          <p:cNvSpPr/>
          <p:nvPr/>
        </p:nvSpPr>
        <p:spPr>
          <a:xfrm>
            <a:off x="-81894" y="275183"/>
            <a:ext cx="3670231" cy="270731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solidFill>
                  <a:srgbClr val="C00000"/>
                </a:solidFill>
              </a:rPr>
              <a:t>חשיפה, הוספה, אפיון ועדכון.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6">
                    <a:lumMod val="75000"/>
                  </a:schemeClr>
                </a:solidFill>
              </a:rPr>
              <a:t>אינטראקטיביות: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rgbClr val="FF0000"/>
                </a:solidFill>
              </a:rPr>
              <a:t>מבוסס נתונים: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1">
                    <a:lumMod val="75000"/>
                  </a:schemeClr>
                </a:solidFill>
              </a:rPr>
              <a:t>התאמה אישית ע"י המורה: 1, 2, 3.</a:t>
            </a:r>
          </a:p>
          <a:p>
            <a:endParaRPr lang="he-IL" dirty="0"/>
          </a:p>
        </p:txBody>
      </p:sp>
      <p:sp>
        <p:nvSpPr>
          <p:cNvPr id="9" name="מלבן מעוגל 8"/>
          <p:cNvSpPr/>
          <p:nvPr/>
        </p:nvSpPr>
        <p:spPr>
          <a:xfrm>
            <a:off x="11191172" y="6373503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/>
        </p:nvSpPr>
        <p:spPr>
          <a:xfrm>
            <a:off x="6332561" y="6332729"/>
            <a:ext cx="400340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מעוגל 11"/>
          <p:cNvSpPr/>
          <p:nvPr/>
        </p:nvSpPr>
        <p:spPr>
          <a:xfrm>
            <a:off x="4233072" y="6335003"/>
            <a:ext cx="400340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מעוגל 12"/>
          <p:cNvSpPr/>
          <p:nvPr/>
        </p:nvSpPr>
        <p:spPr>
          <a:xfrm>
            <a:off x="577735" y="6337276"/>
            <a:ext cx="400340" cy="3684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4" name="תמונה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2593" y="1805850"/>
            <a:ext cx="895732" cy="970376"/>
          </a:xfrm>
          <a:prstGeom prst="rect">
            <a:avLst/>
          </a:prstGeom>
        </p:spPr>
      </p:pic>
      <p:pic>
        <p:nvPicPr>
          <p:cNvPr id="15" name="תמונה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1131" y="1825625"/>
            <a:ext cx="1060041" cy="99981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240332" y="2724146"/>
            <a:ext cx="9651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בכיתה</a:t>
            </a:r>
            <a:endParaRPr lang="he-IL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8443913" y="2719378"/>
            <a:ext cx="117086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במליאה</a:t>
            </a:r>
            <a:endParaRPr lang="he-IL" sz="2400" dirty="0"/>
          </a:p>
        </p:txBody>
      </p:sp>
      <p:pic>
        <p:nvPicPr>
          <p:cNvPr id="20" name="תמונה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2313" y="1657350"/>
            <a:ext cx="1418109" cy="111887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971930" y="2724134"/>
            <a:ext cx="21328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5 דקות</a:t>
            </a:r>
            <a:endParaRPr lang="he-IL" sz="2400" dirty="0"/>
          </a:p>
        </p:txBody>
      </p:sp>
      <p:pic>
        <p:nvPicPr>
          <p:cNvPr id="7" name="תמונה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62710" y="1705834"/>
            <a:ext cx="1189160" cy="1108811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260683" y="2728901"/>
            <a:ext cx="16919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>
                <a:hlinkClick r:id="rId7" action="ppaction://hlinksldjump"/>
              </a:rPr>
              <a:t>מצגת למורה</a:t>
            </a:r>
            <a:endParaRPr lang="he-IL" sz="2400" dirty="0"/>
          </a:p>
        </p:txBody>
      </p:sp>
      <p:sp>
        <p:nvSpPr>
          <p:cNvPr id="24" name="חץ ימינה 23"/>
          <p:cNvSpPr/>
          <p:nvPr/>
        </p:nvSpPr>
        <p:spPr>
          <a:xfrm rot="2522737">
            <a:off x="6072184" y="1300163"/>
            <a:ext cx="503551" cy="368288"/>
          </a:xfrm>
          <a:prstGeom prst="rightArrow">
            <a:avLst/>
          </a:prstGeom>
          <a:solidFill>
            <a:srgbClr val="FF0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n>
                <a:solidFill>
                  <a:srgbClr val="FFC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16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52565"/>
            <a:ext cx="10515600" cy="799935"/>
          </a:xfrm>
        </p:spPr>
        <p:txBody>
          <a:bodyPr>
            <a:noAutofit/>
          </a:bodyPr>
          <a:lstStyle/>
          <a:p>
            <a:r>
              <a:rPr lang="he-IL" sz="4800" b="1" u="sng" dirty="0">
                <a:solidFill>
                  <a:srgbClr val="C00000"/>
                </a:solidFill>
                <a:cs typeface="+mn-cs"/>
              </a:rPr>
              <a:t>3. פעילות "כרטיסיות</a:t>
            </a:r>
            <a:r>
              <a:rPr lang="he-IL" sz="4800" b="1" u="sng" dirty="0" smtClean="0">
                <a:solidFill>
                  <a:srgbClr val="C00000"/>
                </a:solidFill>
                <a:cs typeface="+mn-cs"/>
              </a:rPr>
              <a:t>"</a:t>
            </a:r>
            <a:endParaRPr lang="he-IL" sz="4800" b="1" u="sng" dirty="0">
              <a:solidFill>
                <a:srgbClr val="C00000"/>
              </a:solidFill>
              <a:cs typeface="+mn-cs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1" y="111407"/>
            <a:ext cx="3287490" cy="1714218"/>
          </a:xfrm>
          <a:prstGeom prst="rect">
            <a:avLst/>
          </a:prstGeom>
        </p:spPr>
      </p:pic>
      <p:sp>
        <p:nvSpPr>
          <p:cNvPr id="6" name="אליפסה 5"/>
          <p:cNvSpPr/>
          <p:nvPr/>
        </p:nvSpPr>
        <p:spPr>
          <a:xfrm>
            <a:off x="-81894" y="507199"/>
            <a:ext cx="3670231" cy="270731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solidFill>
                  <a:srgbClr val="C00000"/>
                </a:solidFill>
              </a:rPr>
              <a:t>חשיפה, הוספה, אפיון ועדכון.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6">
                    <a:lumMod val="75000"/>
                  </a:schemeClr>
                </a:solidFill>
              </a:rPr>
              <a:t>אינטראקטיביות: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rgbClr val="FF0000"/>
                </a:solidFill>
              </a:rPr>
              <a:t>מבוסס נתונים: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1">
                    <a:lumMod val="75000"/>
                  </a:schemeClr>
                </a:solidFill>
              </a:rPr>
              <a:t>התאמה אישית ע"י המורה: 1, 2, 3.</a:t>
            </a:r>
          </a:p>
          <a:p>
            <a:endParaRPr lang="he-IL" dirty="0"/>
          </a:p>
        </p:txBody>
      </p:sp>
      <p:sp>
        <p:nvSpPr>
          <p:cNvPr id="8" name="מלבן מעוגל 7"/>
          <p:cNvSpPr/>
          <p:nvPr/>
        </p:nvSpPr>
        <p:spPr>
          <a:xfrm>
            <a:off x="11191172" y="6373503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/>
        </p:nvSpPr>
        <p:spPr>
          <a:xfrm>
            <a:off x="10360930" y="6375775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/>
        </p:nvSpPr>
        <p:spPr>
          <a:xfrm>
            <a:off x="6332561" y="6332729"/>
            <a:ext cx="400340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/>
        </p:nvSpPr>
        <p:spPr>
          <a:xfrm>
            <a:off x="4250130" y="6335003"/>
            <a:ext cx="400340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מעוגל 11"/>
          <p:cNvSpPr/>
          <p:nvPr/>
        </p:nvSpPr>
        <p:spPr>
          <a:xfrm>
            <a:off x="579869" y="6337276"/>
            <a:ext cx="400340" cy="3684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3" name="תמונה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123592">
            <a:off x="6809768" y="2046122"/>
            <a:ext cx="1669407" cy="624748"/>
          </a:xfrm>
          <a:prstGeom prst="rect">
            <a:avLst/>
          </a:prstGeom>
        </p:spPr>
      </p:pic>
      <p:pic>
        <p:nvPicPr>
          <p:cNvPr id="14" name="תמונה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1131" y="1825625"/>
            <a:ext cx="1060041" cy="999811"/>
          </a:xfrm>
          <a:prstGeom prst="rect">
            <a:avLst/>
          </a:prstGeom>
        </p:spPr>
      </p:pic>
      <p:pic>
        <p:nvPicPr>
          <p:cNvPr id="4" name="תמונה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2984" y="1780167"/>
            <a:ext cx="1027426" cy="977308"/>
          </a:xfrm>
          <a:prstGeom prst="rect">
            <a:avLst/>
          </a:prstGeom>
        </p:spPr>
      </p:pic>
      <p:pic>
        <p:nvPicPr>
          <p:cNvPr id="15" name="תמונה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2313" y="1657350"/>
            <a:ext cx="1418109" cy="111887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971930" y="2724134"/>
            <a:ext cx="21328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10 דקות</a:t>
            </a:r>
            <a:endParaRPr lang="he-IL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110297" y="2719366"/>
            <a:ext cx="213288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>
                <a:hlinkClick r:id="rId7" action="ppaction://hlinksldjump"/>
              </a:rPr>
              <a:t>מצגת</a:t>
            </a:r>
            <a:r>
              <a:rPr lang="he-IL" sz="2400" dirty="0" smtClean="0"/>
              <a:t> +</a:t>
            </a:r>
          </a:p>
          <a:p>
            <a:pPr algn="ctr"/>
            <a:r>
              <a:rPr lang="he-IL" sz="2400" dirty="0" smtClean="0"/>
              <a:t>טופס גוגל</a:t>
            </a:r>
            <a:endParaRPr lang="he-IL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8121354" y="2728886"/>
            <a:ext cx="191729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קבוצות קטנות</a:t>
            </a:r>
            <a:endParaRPr lang="he-IL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0240332" y="2724146"/>
            <a:ext cx="9651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בכיתה</a:t>
            </a:r>
            <a:endParaRPr lang="he-IL" sz="2400" dirty="0"/>
          </a:p>
        </p:txBody>
      </p:sp>
      <p:sp>
        <p:nvSpPr>
          <p:cNvPr id="21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3481075"/>
            <a:ext cx="10515600" cy="2769880"/>
          </a:xfrm>
        </p:spPr>
        <p:txBody>
          <a:bodyPr>
            <a:normAutofit fontScale="92500"/>
          </a:bodyPr>
          <a:lstStyle/>
          <a:p>
            <a:r>
              <a:rPr lang="he-IL" sz="2600" dirty="0" smtClean="0"/>
              <a:t>מטרה</a:t>
            </a:r>
            <a:r>
              <a:rPr lang="he-IL" sz="2600" dirty="0"/>
              <a:t>: </a:t>
            </a:r>
            <a:r>
              <a:rPr lang="he-IL" sz="2600" dirty="0" smtClean="0"/>
              <a:t>יצירת חלוקה ברורה בין </a:t>
            </a:r>
            <a:r>
              <a:rPr lang="he-IL" sz="2600" dirty="0"/>
              <a:t>"נתון" </a:t>
            </a:r>
            <a:r>
              <a:rPr lang="he-IL" sz="2600" dirty="0" smtClean="0"/>
              <a:t>לבין "</a:t>
            </a:r>
            <a:r>
              <a:rPr lang="he-IL" sz="2600" dirty="0"/>
              <a:t>ידע הפיזיקלי" הרלוונטי לפני </a:t>
            </a:r>
            <a:r>
              <a:rPr lang="he-IL" sz="2600" dirty="0" smtClean="0"/>
              <a:t>החשיפה לתבנית </a:t>
            </a:r>
            <a:r>
              <a:rPr lang="he-IL" sz="2600" dirty="0" err="1" smtClean="0"/>
              <a:t>נמ"ק</a:t>
            </a:r>
            <a:r>
              <a:rPr lang="he-IL" sz="2600" dirty="0"/>
              <a:t>.</a:t>
            </a:r>
            <a:endParaRPr lang="he-IL" sz="2600" dirty="0" smtClean="0"/>
          </a:p>
          <a:p>
            <a:r>
              <a:rPr lang="he-IL" sz="2600" dirty="0" smtClean="0"/>
              <a:t>העבודה בקבוצות תאפשר לתלמיד להיחשף למחשבות אחרים ותגרום לתוצרים טובים יותר.</a:t>
            </a:r>
          </a:p>
          <a:p>
            <a:r>
              <a:rPr lang="he-IL" sz="2600" dirty="0" smtClean="0"/>
              <a:t>כרטיסיות "גוגל" יאפשרו </a:t>
            </a:r>
            <a:r>
              <a:rPr lang="he-IL" sz="2600" dirty="0"/>
              <a:t>איסוף </a:t>
            </a:r>
            <a:r>
              <a:rPr lang="he-IL" sz="2600" dirty="0" smtClean="0"/>
              <a:t>הפתרונות </a:t>
            </a:r>
            <a:r>
              <a:rPr lang="he-IL" sz="2600" dirty="0"/>
              <a:t>על הלוח בזמן </a:t>
            </a:r>
            <a:r>
              <a:rPr lang="he-IL" sz="2600" dirty="0" smtClean="0"/>
              <a:t>אמת, חשיפה לרעיון של קבוצות אחרות</a:t>
            </a:r>
            <a:r>
              <a:rPr lang="he-IL" sz="2600" dirty="0"/>
              <a:t> </a:t>
            </a:r>
            <a:r>
              <a:rPr lang="he-IL" sz="2600" dirty="0" smtClean="0"/>
              <a:t>ובעיקר יצירת דיון </a:t>
            </a:r>
            <a:r>
              <a:rPr lang="he-IL" sz="2600" dirty="0" err="1" smtClean="0"/>
              <a:t>מיידי</a:t>
            </a:r>
            <a:r>
              <a:rPr lang="he-IL" sz="2600" dirty="0" smtClean="0"/>
              <a:t> במטרה </a:t>
            </a:r>
            <a:r>
              <a:rPr lang="he-IL" sz="2600" dirty="0"/>
              <a:t>ליצור רשימה </a:t>
            </a:r>
            <a:r>
              <a:rPr lang="he-IL" sz="2600" dirty="0" smtClean="0"/>
              <a:t>מאוחדת מיטבית. בנוסף - כשילד </a:t>
            </a:r>
            <a:r>
              <a:rPr lang="he-IL" sz="2600" dirty="0"/>
              <a:t>יודע שתשובתו תוקרן, הוא </a:t>
            </a:r>
            <a:r>
              <a:rPr lang="he-IL" sz="2600" dirty="0" smtClean="0"/>
              <a:t>שוקל </a:t>
            </a:r>
            <a:r>
              <a:rPr lang="he-IL" sz="2600" dirty="0"/>
              <a:t>יותר את הדברים ועובד בצורה </a:t>
            </a:r>
            <a:r>
              <a:rPr lang="he-IL" sz="2600" dirty="0" smtClean="0"/>
              <a:t>רצינית </a:t>
            </a:r>
            <a:r>
              <a:rPr lang="he-IL" sz="2600" dirty="0"/>
              <a:t>יותר. </a:t>
            </a:r>
            <a:endParaRPr lang="en-US" sz="2600" dirty="0"/>
          </a:p>
          <a:p>
            <a:endParaRPr lang="he-IL" dirty="0"/>
          </a:p>
        </p:txBody>
      </p:sp>
      <p:pic>
        <p:nvPicPr>
          <p:cNvPr id="20" name="תמונה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20273" y="1905987"/>
            <a:ext cx="974503" cy="90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82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52565"/>
            <a:ext cx="10515600" cy="799935"/>
          </a:xfrm>
        </p:spPr>
        <p:txBody>
          <a:bodyPr>
            <a:noAutofit/>
          </a:bodyPr>
          <a:lstStyle/>
          <a:p>
            <a:r>
              <a:rPr lang="he-IL" sz="4800" b="1" u="sng" dirty="0">
                <a:solidFill>
                  <a:srgbClr val="C00000"/>
                </a:solidFill>
                <a:cs typeface="+mn-cs"/>
              </a:rPr>
              <a:t>4. תבנית </a:t>
            </a:r>
            <a:r>
              <a:rPr lang="he-IL" sz="4800" b="1" u="sng" dirty="0" err="1">
                <a:solidFill>
                  <a:srgbClr val="C00000"/>
                </a:solidFill>
                <a:cs typeface="+mn-cs"/>
              </a:rPr>
              <a:t>נמ"ק</a:t>
            </a:r>
            <a:r>
              <a:rPr lang="he-IL" sz="4800" b="1" u="sng" dirty="0">
                <a:solidFill>
                  <a:srgbClr val="C00000"/>
                </a:solidFill>
                <a:cs typeface="+mn-cs"/>
              </a:rPr>
              <a:t> בהנחיית </a:t>
            </a:r>
            <a:r>
              <a:rPr lang="he-IL" sz="4800" b="1" u="sng" dirty="0" smtClean="0">
                <a:solidFill>
                  <a:srgbClr val="C00000"/>
                </a:solidFill>
                <a:cs typeface="+mn-cs"/>
              </a:rPr>
              <a:t>מורה</a:t>
            </a:r>
            <a:endParaRPr lang="he-IL" sz="4800" b="1" u="sng" dirty="0">
              <a:solidFill>
                <a:srgbClr val="C00000"/>
              </a:solidFill>
              <a:cs typeface="+mn-cs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1" y="111407"/>
            <a:ext cx="3287490" cy="1714218"/>
          </a:xfrm>
          <a:prstGeom prst="rect">
            <a:avLst/>
          </a:prstGeom>
        </p:spPr>
      </p:pic>
      <p:sp>
        <p:nvSpPr>
          <p:cNvPr id="6" name="אליפסה 5"/>
          <p:cNvSpPr/>
          <p:nvPr/>
        </p:nvSpPr>
        <p:spPr>
          <a:xfrm>
            <a:off x="-81894" y="752862"/>
            <a:ext cx="3670231" cy="270731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solidFill>
                  <a:srgbClr val="C00000"/>
                </a:solidFill>
              </a:rPr>
              <a:t>חשיפה, הוספה, אפיון ועדכון.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6">
                    <a:lumMod val="75000"/>
                  </a:schemeClr>
                </a:solidFill>
              </a:rPr>
              <a:t>אינטראקטיביות: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rgbClr val="FF0000"/>
                </a:solidFill>
              </a:rPr>
              <a:t>מבוסס נתונים: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1">
                    <a:lumMod val="75000"/>
                  </a:schemeClr>
                </a:solidFill>
              </a:rPr>
              <a:t>התאמה אישית ע"י המורה: 1, 2, 3.</a:t>
            </a:r>
          </a:p>
          <a:p>
            <a:endParaRPr lang="he-IL" dirty="0"/>
          </a:p>
        </p:txBody>
      </p:sp>
      <p:sp>
        <p:nvSpPr>
          <p:cNvPr id="8" name="מלבן מעוגל 7"/>
          <p:cNvSpPr/>
          <p:nvPr/>
        </p:nvSpPr>
        <p:spPr>
          <a:xfrm>
            <a:off x="9635328" y="6373503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/>
        </p:nvSpPr>
        <p:spPr>
          <a:xfrm>
            <a:off x="10360930" y="6375775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/>
        </p:nvSpPr>
        <p:spPr>
          <a:xfrm>
            <a:off x="6332561" y="6332729"/>
            <a:ext cx="400340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/>
        </p:nvSpPr>
        <p:spPr>
          <a:xfrm>
            <a:off x="4205781" y="6335003"/>
            <a:ext cx="400340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מעוגל 11"/>
          <p:cNvSpPr/>
          <p:nvPr/>
        </p:nvSpPr>
        <p:spPr>
          <a:xfrm>
            <a:off x="577735" y="6337276"/>
            <a:ext cx="400340" cy="3684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4" name="תמונה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2593" y="1805850"/>
            <a:ext cx="895732" cy="970376"/>
          </a:xfrm>
          <a:prstGeom prst="rect">
            <a:avLst/>
          </a:prstGeom>
        </p:spPr>
      </p:pic>
      <p:pic>
        <p:nvPicPr>
          <p:cNvPr id="15" name="תמונה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1131" y="1825625"/>
            <a:ext cx="1060041" cy="99981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240332" y="2724146"/>
            <a:ext cx="9651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בכיתה</a:t>
            </a:r>
            <a:endParaRPr lang="he-IL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8443913" y="2719378"/>
            <a:ext cx="117086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במליאה</a:t>
            </a:r>
            <a:endParaRPr lang="he-IL" sz="2400" dirty="0"/>
          </a:p>
        </p:txBody>
      </p:sp>
      <p:pic>
        <p:nvPicPr>
          <p:cNvPr id="18" name="תמונה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2313" y="1657350"/>
            <a:ext cx="1418109" cy="111887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3971930" y="2724134"/>
            <a:ext cx="21328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15 דקות</a:t>
            </a:r>
            <a:endParaRPr lang="he-IL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6260683" y="2728901"/>
            <a:ext cx="16919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>
                <a:hlinkClick r:id="rId6" action="ppaction://hlinksldjump"/>
              </a:rPr>
              <a:t>מצגת למורה</a:t>
            </a:r>
            <a:endParaRPr lang="he-IL" sz="2400" dirty="0"/>
          </a:p>
        </p:txBody>
      </p:sp>
      <p:sp>
        <p:nvSpPr>
          <p:cNvPr id="22" name="מציין מיקום תוכן 2"/>
          <p:cNvSpPr txBox="1">
            <a:spLocks/>
          </p:cNvSpPr>
          <p:nvPr/>
        </p:nvSpPr>
        <p:spPr>
          <a:xfrm>
            <a:off x="990600" y="3481075"/>
            <a:ext cx="10515600" cy="331977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מטרה: הקניה של הידע.</a:t>
            </a:r>
          </a:p>
          <a:p>
            <a:r>
              <a:rPr lang="he-IL" dirty="0" smtClean="0"/>
              <a:t>תחילה המורה יסביר מהי תבנית נמק (ההסבר במצגת)</a:t>
            </a:r>
          </a:p>
          <a:p>
            <a:r>
              <a:rPr lang="he-IL" dirty="0" smtClean="0"/>
              <a:t>המורה יקרין את כל הנתונים שנכתבו בקבוצות ויחד עם הכיתה יצור רשימה מיטבית של הנתונים. לאחר מכן אותו תהליך עבור ידע פיזיקלי.</a:t>
            </a:r>
          </a:p>
          <a:p>
            <a:r>
              <a:rPr lang="he-IL" dirty="0" smtClean="0"/>
              <a:t>כעת המורה יבהיר כי חסר רק הקישור וזה יעביר אותנו למשימה הבאה.</a:t>
            </a:r>
          </a:p>
        </p:txBody>
      </p:sp>
      <p:sp>
        <p:nvSpPr>
          <p:cNvPr id="23" name="חץ ימינה 22"/>
          <p:cNvSpPr/>
          <p:nvPr/>
        </p:nvSpPr>
        <p:spPr>
          <a:xfrm rot="2522737">
            <a:off x="6072184" y="1385891"/>
            <a:ext cx="503551" cy="368288"/>
          </a:xfrm>
          <a:prstGeom prst="rightArrow">
            <a:avLst/>
          </a:prstGeom>
          <a:solidFill>
            <a:srgbClr val="FF00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n>
                <a:solidFill>
                  <a:srgbClr val="FFC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24" name="תמונה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444393">
            <a:off x="6871222" y="2163007"/>
            <a:ext cx="1349012" cy="504845"/>
          </a:xfrm>
          <a:prstGeom prst="rect">
            <a:avLst/>
          </a:prstGeom>
        </p:spPr>
      </p:pic>
      <p:pic>
        <p:nvPicPr>
          <p:cNvPr id="20" name="תמונה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30907" y="1871879"/>
            <a:ext cx="890269" cy="830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33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52565"/>
            <a:ext cx="10515600" cy="799935"/>
          </a:xfrm>
        </p:spPr>
        <p:txBody>
          <a:bodyPr>
            <a:noAutofit/>
          </a:bodyPr>
          <a:lstStyle/>
          <a:p>
            <a:r>
              <a:rPr lang="he-IL" sz="4800" b="1" u="sng" dirty="0" smtClean="0">
                <a:solidFill>
                  <a:srgbClr val="C00000"/>
                </a:solidFill>
                <a:cs typeface="+mn-cs"/>
              </a:rPr>
              <a:t>5. המשך פעילות כרטיסיות</a:t>
            </a:r>
            <a:endParaRPr lang="he-IL" sz="4800" b="1" u="sng" dirty="0">
              <a:solidFill>
                <a:srgbClr val="C00000"/>
              </a:solidFill>
              <a:cs typeface="+mn-cs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1" y="111407"/>
            <a:ext cx="3287490" cy="1714218"/>
          </a:xfrm>
          <a:prstGeom prst="rect">
            <a:avLst/>
          </a:prstGeom>
        </p:spPr>
      </p:pic>
      <p:sp>
        <p:nvSpPr>
          <p:cNvPr id="6" name="אליפסה 5"/>
          <p:cNvSpPr/>
          <p:nvPr/>
        </p:nvSpPr>
        <p:spPr>
          <a:xfrm>
            <a:off x="-81894" y="984878"/>
            <a:ext cx="3670231" cy="270731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solidFill>
                  <a:srgbClr val="C00000"/>
                </a:solidFill>
              </a:rPr>
              <a:t>חשיפה, הוספה, אפיון ועדכון.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6">
                    <a:lumMod val="75000"/>
                  </a:schemeClr>
                </a:solidFill>
              </a:rPr>
              <a:t>אינטראקטיביות: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rgbClr val="FF0000"/>
                </a:solidFill>
              </a:rPr>
              <a:t>מבוסס נתונים: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1">
                    <a:lumMod val="75000"/>
                  </a:schemeClr>
                </a:solidFill>
              </a:rPr>
              <a:t>התאמה אישית ע"י המורה: 1, 2, 3.</a:t>
            </a:r>
          </a:p>
          <a:p>
            <a:endParaRPr lang="he-IL" dirty="0"/>
          </a:p>
        </p:txBody>
      </p:sp>
      <p:sp>
        <p:nvSpPr>
          <p:cNvPr id="8" name="מלבן מעוגל 7"/>
          <p:cNvSpPr/>
          <p:nvPr/>
        </p:nvSpPr>
        <p:spPr>
          <a:xfrm>
            <a:off x="8952936" y="6373503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/>
        </p:nvSpPr>
        <p:spPr>
          <a:xfrm>
            <a:off x="9678537" y="6375775"/>
            <a:ext cx="727877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/>
        </p:nvSpPr>
        <p:spPr>
          <a:xfrm>
            <a:off x="6619166" y="6332729"/>
            <a:ext cx="400340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/>
        </p:nvSpPr>
        <p:spPr>
          <a:xfrm>
            <a:off x="4492380" y="6335003"/>
            <a:ext cx="400340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מעוגל 11"/>
          <p:cNvSpPr/>
          <p:nvPr/>
        </p:nvSpPr>
        <p:spPr>
          <a:xfrm>
            <a:off x="823399" y="6337276"/>
            <a:ext cx="400340" cy="3684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3" name="תמונה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7845" y="2046121"/>
            <a:ext cx="2082431" cy="779315"/>
          </a:xfrm>
          <a:prstGeom prst="rect">
            <a:avLst/>
          </a:prstGeom>
        </p:spPr>
      </p:pic>
      <p:pic>
        <p:nvPicPr>
          <p:cNvPr id="14" name="תמונה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1131" y="1825625"/>
            <a:ext cx="1060041" cy="999811"/>
          </a:xfrm>
          <a:prstGeom prst="rect">
            <a:avLst/>
          </a:prstGeom>
        </p:spPr>
      </p:pic>
      <p:pic>
        <p:nvPicPr>
          <p:cNvPr id="15" name="תמונה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2984" y="1780167"/>
            <a:ext cx="1027426" cy="977308"/>
          </a:xfrm>
          <a:prstGeom prst="rect">
            <a:avLst/>
          </a:prstGeom>
        </p:spPr>
      </p:pic>
      <p:pic>
        <p:nvPicPr>
          <p:cNvPr id="16" name="תמונה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2313" y="1657350"/>
            <a:ext cx="1418109" cy="111887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971930" y="2724134"/>
            <a:ext cx="21328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10 דקות</a:t>
            </a:r>
            <a:endParaRPr lang="he-IL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6110297" y="2719366"/>
            <a:ext cx="21328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טופס גוגל</a:t>
            </a:r>
            <a:endParaRPr lang="he-IL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8121354" y="2728886"/>
            <a:ext cx="191729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קבוצות קטנות</a:t>
            </a:r>
            <a:endParaRPr lang="he-IL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10240332" y="2724146"/>
            <a:ext cx="9651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בכיתה</a:t>
            </a:r>
            <a:endParaRPr lang="he-IL" sz="2400" dirty="0"/>
          </a:p>
        </p:txBody>
      </p:sp>
      <p:sp>
        <p:nvSpPr>
          <p:cNvPr id="21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2892409"/>
            <a:ext cx="10515600" cy="3284553"/>
          </a:xfrm>
        </p:spPr>
        <p:txBody>
          <a:bodyPr/>
          <a:lstStyle/>
          <a:p>
            <a:endParaRPr lang="he-IL" dirty="0" smtClean="0"/>
          </a:p>
          <a:p>
            <a:pPr marL="0" indent="0">
              <a:buNone/>
            </a:pPr>
            <a:endParaRPr lang="he-IL" dirty="0"/>
          </a:p>
          <a:p>
            <a:r>
              <a:rPr lang="he-IL" dirty="0"/>
              <a:t>מטרה: </a:t>
            </a:r>
            <a:r>
              <a:rPr lang="he-IL" dirty="0" smtClean="0"/>
              <a:t>להתנסות בקישור בין הנתונים וידע הפיזיקלי. </a:t>
            </a:r>
          </a:p>
          <a:p>
            <a:r>
              <a:rPr lang="he-IL" dirty="0" smtClean="0"/>
              <a:t>בסוף הפעילות ישלח המורה את הרשימות המאוחדות אל התלמידים. על מנת לאפשר להם להכין את שיעורי הבית עליהם תיכף נפרט.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6748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52565"/>
            <a:ext cx="10515600" cy="799935"/>
          </a:xfrm>
        </p:spPr>
        <p:txBody>
          <a:bodyPr>
            <a:noAutofit/>
          </a:bodyPr>
          <a:lstStyle/>
          <a:p>
            <a:r>
              <a:rPr lang="he-IL" sz="4800" b="1" u="sng" dirty="0">
                <a:solidFill>
                  <a:srgbClr val="C00000"/>
                </a:solidFill>
                <a:cs typeface="+mn-cs"/>
              </a:rPr>
              <a:t>6</a:t>
            </a:r>
            <a:r>
              <a:rPr lang="he-IL" b="1" u="sng" dirty="0">
                <a:solidFill>
                  <a:srgbClr val="C00000"/>
                </a:solidFill>
                <a:cs typeface="+mn-cs"/>
              </a:rPr>
              <a:t>. כתיבת תשובה מלאה ורפלקציה</a:t>
            </a: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1" y="111407"/>
            <a:ext cx="3287490" cy="1714218"/>
          </a:xfrm>
          <a:prstGeom prst="rect">
            <a:avLst/>
          </a:prstGeom>
        </p:spPr>
      </p:pic>
      <p:sp>
        <p:nvSpPr>
          <p:cNvPr id="6" name="אליפסה 5"/>
          <p:cNvSpPr/>
          <p:nvPr/>
        </p:nvSpPr>
        <p:spPr>
          <a:xfrm>
            <a:off x="-81894" y="1244187"/>
            <a:ext cx="3670231" cy="270731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solidFill>
                  <a:srgbClr val="C00000"/>
                </a:solidFill>
              </a:rPr>
              <a:t>חשיפה, הוספה, אפיון ועדכון.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6">
                    <a:lumMod val="75000"/>
                  </a:schemeClr>
                </a:solidFill>
              </a:rPr>
              <a:t>אינטראקטיביות: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rgbClr val="FF0000"/>
                </a:solidFill>
              </a:rPr>
              <a:t>מבוסס נתונים: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1">
                    <a:lumMod val="75000"/>
                  </a:schemeClr>
                </a:solidFill>
              </a:rPr>
              <a:t>התאמה אישית ע"י המורה: 1, 2, 3.</a:t>
            </a:r>
          </a:p>
          <a:p>
            <a:endParaRPr lang="he-IL" dirty="0"/>
          </a:p>
        </p:txBody>
      </p:sp>
      <p:sp>
        <p:nvSpPr>
          <p:cNvPr id="8" name="מלבן מעוגל 7"/>
          <p:cNvSpPr/>
          <p:nvPr/>
        </p:nvSpPr>
        <p:spPr>
          <a:xfrm>
            <a:off x="9717211" y="6373503"/>
            <a:ext cx="557298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/>
        </p:nvSpPr>
        <p:spPr>
          <a:xfrm>
            <a:off x="8968856" y="6375775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/>
        </p:nvSpPr>
        <p:spPr>
          <a:xfrm>
            <a:off x="6632817" y="6332729"/>
            <a:ext cx="400340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/>
        </p:nvSpPr>
        <p:spPr>
          <a:xfrm>
            <a:off x="3919173" y="6335003"/>
            <a:ext cx="400340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מעוגל 11"/>
          <p:cNvSpPr/>
          <p:nvPr/>
        </p:nvSpPr>
        <p:spPr>
          <a:xfrm>
            <a:off x="277482" y="6337276"/>
            <a:ext cx="400340" cy="3684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3" name="תמונה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2313" y="1657350"/>
            <a:ext cx="1418109" cy="111887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40332" y="2724146"/>
            <a:ext cx="9651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בבית</a:t>
            </a:r>
            <a:endParaRPr lang="he-IL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8849678" y="2719378"/>
            <a:ext cx="9651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יחידים</a:t>
            </a:r>
            <a:endParaRPr lang="he-IL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918641" y="2728898"/>
            <a:ext cx="12054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ממוחשב</a:t>
            </a:r>
            <a:endParaRPr lang="he-IL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971930" y="2724134"/>
            <a:ext cx="21328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אין הגבלת זמן</a:t>
            </a:r>
            <a:endParaRPr lang="he-IL" sz="2400" dirty="0"/>
          </a:p>
        </p:txBody>
      </p:sp>
      <p:pic>
        <p:nvPicPr>
          <p:cNvPr id="19" name="תמונה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0081" y="1906920"/>
            <a:ext cx="1113203" cy="988124"/>
          </a:xfrm>
          <a:prstGeom prst="rect">
            <a:avLst/>
          </a:prstGeom>
        </p:spPr>
      </p:pic>
      <p:pic>
        <p:nvPicPr>
          <p:cNvPr id="20" name="תמונה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5293" y="1794063"/>
            <a:ext cx="1013845" cy="982162"/>
          </a:xfrm>
          <a:prstGeom prst="rect">
            <a:avLst/>
          </a:prstGeom>
        </p:spPr>
      </p:pic>
      <p:sp>
        <p:nvSpPr>
          <p:cNvPr id="21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3281796"/>
            <a:ext cx="10515600" cy="2895166"/>
          </a:xfrm>
        </p:spPr>
        <p:txBody>
          <a:bodyPr/>
          <a:lstStyle/>
          <a:p>
            <a:pPr marL="0" indent="0">
              <a:buNone/>
            </a:pPr>
            <a:endParaRPr lang="he-IL" dirty="0"/>
          </a:p>
          <a:p>
            <a:r>
              <a:rPr lang="he-IL" dirty="0"/>
              <a:t>מטרה</a:t>
            </a:r>
            <a:r>
              <a:rPr lang="he-IL" dirty="0" smtClean="0"/>
              <a:t>: איחוד הנתונים ויצירת תשובה מלאה בכוחות עצמיים.  </a:t>
            </a:r>
          </a:p>
          <a:p>
            <a:r>
              <a:rPr lang="he-IL" dirty="0" smtClean="0"/>
              <a:t>מטרת הרפלקציה היא למקד את צומת ליבו של התלמיד במהפך שעבר בכתיבת תשובה מלאה.</a:t>
            </a:r>
            <a:endParaRPr lang="he-IL" dirty="0"/>
          </a:p>
        </p:txBody>
      </p:sp>
      <p:pic>
        <p:nvPicPr>
          <p:cNvPr id="22" name="תמונה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0737" y="2003257"/>
            <a:ext cx="2082431" cy="779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33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152565"/>
            <a:ext cx="10515600" cy="799935"/>
          </a:xfrm>
        </p:spPr>
        <p:txBody>
          <a:bodyPr>
            <a:noAutofit/>
          </a:bodyPr>
          <a:lstStyle/>
          <a:p>
            <a:r>
              <a:rPr lang="he-IL" sz="4800" b="1" u="sng" dirty="0">
                <a:solidFill>
                  <a:srgbClr val="C00000"/>
                </a:solidFill>
                <a:cs typeface="+mn-cs"/>
              </a:rPr>
              <a:t>7. פעילות סיכום "מה חסר</a:t>
            </a:r>
            <a:r>
              <a:rPr lang="he-IL" sz="4800" b="1" u="sng" dirty="0" smtClean="0">
                <a:solidFill>
                  <a:srgbClr val="C00000"/>
                </a:solidFill>
                <a:cs typeface="+mn-cs"/>
              </a:rPr>
              <a:t>"</a:t>
            </a:r>
            <a:endParaRPr lang="he-IL" sz="4800" b="1" u="sng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endParaRPr lang="he-IL" dirty="0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81" y="111407"/>
            <a:ext cx="3287490" cy="1714218"/>
          </a:xfrm>
          <a:prstGeom prst="rect">
            <a:avLst/>
          </a:prstGeom>
        </p:spPr>
      </p:pic>
      <p:sp>
        <p:nvSpPr>
          <p:cNvPr id="6" name="אליפסה 5"/>
          <p:cNvSpPr/>
          <p:nvPr/>
        </p:nvSpPr>
        <p:spPr>
          <a:xfrm>
            <a:off x="-81894" y="1503498"/>
            <a:ext cx="3670231" cy="270731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solidFill>
                  <a:srgbClr val="C00000"/>
                </a:solidFill>
              </a:rPr>
              <a:t>חשיפה, הוספה, אפיון ועדכון.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6">
                    <a:lumMod val="75000"/>
                  </a:schemeClr>
                </a:solidFill>
              </a:rPr>
              <a:t>אינטראקטיביות: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rgbClr val="FF0000"/>
                </a:solidFill>
              </a:rPr>
              <a:t>מבוסס נתונים: 1, 2, 3.</a:t>
            </a:r>
            <a:r>
              <a:rPr lang="he-IL" sz="2000" b="1" dirty="0" smtClean="0"/>
              <a:t> </a:t>
            </a:r>
            <a:r>
              <a:rPr lang="he-IL" sz="2000" b="1" dirty="0" smtClean="0">
                <a:solidFill>
                  <a:schemeClr val="accent1">
                    <a:lumMod val="75000"/>
                  </a:schemeClr>
                </a:solidFill>
              </a:rPr>
              <a:t>התאמה אישית ע"י המורה: 1, 2, 3.</a:t>
            </a:r>
          </a:p>
          <a:p>
            <a:endParaRPr lang="he-IL" dirty="0"/>
          </a:p>
        </p:txBody>
      </p:sp>
      <p:sp>
        <p:nvSpPr>
          <p:cNvPr id="8" name="מלבן מעוגל 7"/>
          <p:cNvSpPr/>
          <p:nvPr/>
        </p:nvSpPr>
        <p:spPr>
          <a:xfrm>
            <a:off x="9689918" y="6373503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/>
        </p:nvSpPr>
        <p:spPr>
          <a:xfrm>
            <a:off x="8941564" y="6375775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/>
        </p:nvSpPr>
        <p:spPr>
          <a:xfrm>
            <a:off x="6332561" y="6332729"/>
            <a:ext cx="400340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/>
        </p:nvSpPr>
        <p:spPr>
          <a:xfrm>
            <a:off x="4478733" y="6335003"/>
            <a:ext cx="400340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מעוגל 11"/>
          <p:cNvSpPr/>
          <p:nvPr/>
        </p:nvSpPr>
        <p:spPr>
          <a:xfrm>
            <a:off x="837047" y="6337276"/>
            <a:ext cx="400340" cy="3684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4" name="תמונה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131" y="1825625"/>
            <a:ext cx="1060041" cy="99981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40332" y="2724146"/>
            <a:ext cx="9651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בכיתה</a:t>
            </a:r>
            <a:endParaRPr lang="he-IL" sz="2400" dirty="0"/>
          </a:p>
        </p:txBody>
      </p:sp>
      <p:pic>
        <p:nvPicPr>
          <p:cNvPr id="17" name="תמונה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2313" y="1657350"/>
            <a:ext cx="1418109" cy="111887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971930" y="2724134"/>
            <a:ext cx="21328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30 דקות</a:t>
            </a:r>
            <a:endParaRPr lang="he-IL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6260683" y="2728901"/>
            <a:ext cx="16919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>
                <a:hlinkClick r:id="rId5" action="ppaction://hlinkfile"/>
              </a:rPr>
              <a:t>דף עבודה</a:t>
            </a:r>
            <a:endParaRPr lang="he-IL" sz="2400" dirty="0"/>
          </a:p>
        </p:txBody>
      </p:sp>
      <p:pic>
        <p:nvPicPr>
          <p:cNvPr id="21" name="תמונה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34464" y="2051635"/>
            <a:ext cx="766754" cy="729352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8121354" y="2728886"/>
            <a:ext cx="191729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 smtClean="0"/>
              <a:t>קבוצות קטנות</a:t>
            </a:r>
            <a:endParaRPr lang="he-IL" sz="2400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32731" y="1490097"/>
            <a:ext cx="1074097" cy="1371539"/>
          </a:xfrm>
          <a:prstGeom prst="rect">
            <a:avLst/>
          </a:prstGeom>
        </p:spPr>
      </p:pic>
      <p:sp>
        <p:nvSpPr>
          <p:cNvPr id="23" name="מציין מיקום תוכן 2"/>
          <p:cNvSpPr txBox="1">
            <a:spLocks/>
          </p:cNvSpPr>
          <p:nvPr/>
        </p:nvSpPr>
        <p:spPr>
          <a:xfrm>
            <a:off x="990600" y="3160964"/>
            <a:ext cx="10515600" cy="256832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he-IL" dirty="0" smtClean="0"/>
          </a:p>
          <a:p>
            <a:r>
              <a:rPr lang="he-IL" dirty="0" smtClean="0"/>
              <a:t>מטרה: </a:t>
            </a:r>
            <a:r>
              <a:rPr lang="he-IL" dirty="0"/>
              <a:t>ליישם </a:t>
            </a:r>
            <a:r>
              <a:rPr lang="he-IL" dirty="0" smtClean="0"/>
              <a:t>ולקבע את תבנית </a:t>
            </a:r>
            <a:r>
              <a:rPr lang="he-IL" dirty="0" err="1" smtClean="0"/>
              <a:t>נמ"ק</a:t>
            </a:r>
            <a:r>
              <a:rPr lang="he-IL" dirty="0" smtClean="0"/>
              <a:t> ולמעשה לסגור כך </a:t>
            </a:r>
            <a:r>
              <a:rPr lang="he-IL" dirty="0"/>
              <a:t>את </a:t>
            </a:r>
            <a:r>
              <a:rPr lang="he-IL" dirty="0" smtClean="0"/>
              <a:t>הנושא. כמובן </a:t>
            </a:r>
            <a:r>
              <a:rPr lang="he-IL" dirty="0"/>
              <a:t>שהוא </a:t>
            </a:r>
            <a:r>
              <a:rPr lang="he-IL" dirty="0" smtClean="0"/>
              <a:t>ימשיך ללוות </a:t>
            </a:r>
            <a:r>
              <a:rPr lang="he-IL" dirty="0"/>
              <a:t>את התלמיד בכל שאלה </a:t>
            </a:r>
            <a:r>
              <a:rPr lang="he-IL" dirty="0" smtClean="0"/>
              <a:t>מעכשיו.</a:t>
            </a:r>
            <a:endParaRPr lang="en-US" dirty="0"/>
          </a:p>
          <a:p>
            <a:r>
              <a:rPr lang="he-IL" dirty="0" smtClean="0"/>
              <a:t>בסוף </a:t>
            </a:r>
            <a:r>
              <a:rPr lang="he-IL" dirty="0"/>
              <a:t>הפעילות </a:t>
            </a:r>
            <a:r>
              <a:rPr lang="he-IL" dirty="0" smtClean="0"/>
              <a:t>יתקיים דיון במליאה על התשובה הנכונה וכתיבת משוב אישי (כמו בתבנית העבודה של חנה).</a:t>
            </a:r>
            <a:endParaRPr lang="en-US" dirty="0"/>
          </a:p>
          <a:p>
            <a:pPr marL="0" indent="0">
              <a:buNone/>
            </a:pPr>
            <a:endParaRPr lang="he-IL" dirty="0" smtClean="0"/>
          </a:p>
        </p:txBody>
      </p:sp>
      <p:pic>
        <p:nvPicPr>
          <p:cNvPr id="24" name="תמונה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35642" y="1406506"/>
            <a:ext cx="895732" cy="970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46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5653</TotalTime>
  <Words>1243</Words>
  <Application>Microsoft Office PowerPoint</Application>
  <PresentationFormat>Custom</PresentationFormat>
  <Paragraphs>174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ערכת נושא Office</vt:lpstr>
      <vt:lpstr>רצף הוראה  נושא: תבנית נמ"ק</vt:lpstr>
      <vt:lpstr>רצף הוראה</vt:lpstr>
      <vt:lpstr>1. שאלה מקדימה</vt:lpstr>
      <vt:lpstr>2. וידוי הבנה של הפיזיקה</vt:lpstr>
      <vt:lpstr>3. פעילות "כרטיסיות"</vt:lpstr>
      <vt:lpstr>4. תבנית נמ"ק בהנחיית מורה</vt:lpstr>
      <vt:lpstr>5. המשך פעילות כרטיסיות</vt:lpstr>
      <vt:lpstr>6. כתיבת תשובה מלאה ורפלקציה</vt:lpstr>
      <vt:lpstr>7. פעילות סיכום "מה חסר"</vt:lpstr>
      <vt:lpstr>שאלה למיקוד</vt:lpstr>
      <vt:lpstr>תבנית נמ"ק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הנתונים של השאלה</vt:lpstr>
      <vt:lpstr>הידע המדעי הרלוונטי  (מושגים, עקרונות או חוקים בפיזיקה, משפטים בגיאומטריה) </vt:lpstr>
      <vt:lpstr>הנתונים והידע המדעי הרלבנטי מנוסחים באמצעות פיסקה (מנוסחת כהלכה) המקשרת ביניהם. </vt:lpstr>
      <vt:lpstr>שאלה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רצף הוראה  נושא: תבנית נמ"ק</dc:title>
  <dc:creator>lena matyashov</dc:creator>
  <cp:lastModifiedBy>Windows User</cp:lastModifiedBy>
  <cp:revision>50</cp:revision>
  <dcterms:created xsi:type="dcterms:W3CDTF">2017-06-28T08:01:07Z</dcterms:created>
  <dcterms:modified xsi:type="dcterms:W3CDTF">2017-08-02T10:24:27Z</dcterms:modified>
</cp:coreProperties>
</file>