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9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12886802"/>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067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8046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1082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659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6305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6414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1147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4055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54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7075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x-none"/>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x-none" sz="1000">
                <a:solidFill>
                  <a:schemeClr val="dk2"/>
                </a:solidFill>
              </a:rPr>
              <a:t>‹#›</a:t>
            </a:fld>
            <a:endParaRPr lang="x-none"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flipH="1">
            <a:off x="1759391" y="386782"/>
            <a:ext cx="5832600" cy="2451600"/>
          </a:xfrm>
          <a:prstGeom prst="rect">
            <a:avLst/>
          </a:prstGeom>
          <a:noFill/>
          <a:ln>
            <a:noFill/>
          </a:ln>
        </p:spPr>
        <p:txBody>
          <a:bodyPr lIns="91425" tIns="91425" rIns="91425" bIns="91425" anchor="t" anchorCtr="0">
            <a:noAutofit/>
          </a:bodyPr>
          <a:lstStyle/>
          <a:p>
            <a:pPr lvl="0" algn="ctr" rtl="1">
              <a:spcBef>
                <a:spcPts val="0"/>
              </a:spcBef>
              <a:buNone/>
            </a:pPr>
            <a:r>
              <a:rPr lang="he-IL" sz="3000" dirty="0" smtClean="0"/>
              <a:t>פיזיקה: </a:t>
            </a:r>
            <a:r>
              <a:rPr lang="x-none" sz="3000" dirty="0" smtClean="0"/>
              <a:t>רצף </a:t>
            </a:r>
            <a:r>
              <a:rPr lang="x-none" sz="3000" dirty="0"/>
              <a:t>הוראה מהירות-תאוצה</a:t>
            </a:r>
          </a:p>
          <a:p>
            <a:pPr lvl="0" algn="ctr" rtl="1">
              <a:spcBef>
                <a:spcPts val="0"/>
              </a:spcBef>
              <a:buNone/>
            </a:pPr>
            <a:endParaRPr dirty="0"/>
          </a:p>
          <a:p>
            <a:pPr lvl="0" algn="ctr" rtl="1">
              <a:spcBef>
                <a:spcPts val="0"/>
              </a:spcBef>
              <a:buNone/>
            </a:pPr>
            <a:r>
              <a:rPr lang="x-none" sz="1800" dirty="0"/>
              <a:t>קורס: שילוב טכנולוגיות בהוראה</a:t>
            </a:r>
          </a:p>
          <a:p>
            <a:pPr lvl="0" algn="ctr" rtl="1">
              <a:spcBef>
                <a:spcPts val="0"/>
              </a:spcBef>
              <a:buNone/>
            </a:pPr>
            <a:endParaRPr sz="1800" dirty="0"/>
          </a:p>
          <a:p>
            <a:pPr lvl="0" algn="ctr" rtl="1">
              <a:spcBef>
                <a:spcPts val="0"/>
              </a:spcBef>
              <a:buNone/>
            </a:pPr>
            <a:r>
              <a:rPr lang="x-none" dirty="0"/>
              <a:t>מנחים: גב' מיכל וולטר, מר אסף בר יוסף</a:t>
            </a:r>
          </a:p>
          <a:p>
            <a:pPr lvl="0" algn="ctr" rtl="1">
              <a:spcBef>
                <a:spcPts val="0"/>
              </a:spcBef>
              <a:buNone/>
            </a:pPr>
            <a:endParaRPr dirty="0"/>
          </a:p>
          <a:p>
            <a:pPr lvl="0" algn="ctr" rtl="1">
              <a:spcBef>
                <a:spcPts val="0"/>
              </a:spcBef>
              <a:buNone/>
            </a:pPr>
            <a:r>
              <a:rPr lang="x-none" dirty="0"/>
              <a:t>מגישים : אופיר בן אילוז, בועז וילון, עידו פורת</a:t>
            </a:r>
          </a:p>
          <a:p>
            <a:pPr lvl="0" algn="ctr" rtl="1">
              <a:spcBef>
                <a:spcPts val="0"/>
              </a:spcBef>
              <a:buNone/>
            </a:pPr>
            <a:endParaRPr dirty="0"/>
          </a:p>
          <a:p>
            <a:pPr lvl="0" algn="ctr" rtl="1">
              <a:spcBef>
                <a:spcPts val="0"/>
              </a:spcBef>
              <a:buNone/>
            </a:pPr>
            <a:endParaRPr dirty="0"/>
          </a:p>
        </p:txBody>
      </p:sp>
      <p:sp>
        <p:nvSpPr>
          <p:cNvPr id="2" name="TextBox 1"/>
          <p:cNvSpPr txBox="1"/>
          <p:nvPr/>
        </p:nvSpPr>
        <p:spPr>
          <a:xfrm>
            <a:off x="7746714" y="4376791"/>
            <a:ext cx="1292341" cy="523220"/>
          </a:xfrm>
          <a:prstGeom prst="rect">
            <a:avLst/>
          </a:prstGeom>
          <a:noFill/>
        </p:spPr>
        <p:txBody>
          <a:bodyPr wrap="none" rtlCol="1">
            <a:spAutoFit/>
          </a:bodyPr>
          <a:lstStyle/>
          <a:p>
            <a:pPr algn="ctr"/>
            <a:r>
              <a:rPr lang="he-IL" b="1" dirty="0" smtClean="0"/>
              <a:t>שימו לב לפנדה</a:t>
            </a:r>
          </a:p>
          <a:p>
            <a:pPr algn="ctr"/>
            <a:r>
              <a:rPr lang="he-IL" b="1" dirty="0" smtClean="0"/>
              <a:t>לאורך המצגת</a:t>
            </a:r>
            <a:endParaRPr lang="he-IL"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99" t="4394" r="8502" b="200"/>
          <a:stretch/>
        </p:blipFill>
        <p:spPr>
          <a:xfrm>
            <a:off x="0" y="2744428"/>
            <a:ext cx="2712377" cy="23990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dirty="0">
                <a:solidFill>
                  <a:srgbClr val="000000"/>
                </a:solidFill>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b="1" dirty="0">
                <a:solidFill>
                  <a:srgbClr val="FF0000"/>
                </a:solidFill>
              </a:rPr>
              <a:t>חשיפה</a:t>
            </a:r>
          </a:p>
          <a:p>
            <a:pPr lvl="0" algn="r" rtl="1">
              <a:lnSpc>
                <a:spcPct val="115000"/>
              </a:lnSpc>
              <a:spcBef>
                <a:spcPts val="0"/>
              </a:spcBef>
              <a:buClr>
                <a:schemeClr val="dk1"/>
              </a:buClr>
              <a:buSzPct val="61111"/>
              <a:buFont typeface="Arial"/>
              <a:buNone/>
            </a:pPr>
            <a:r>
              <a:rPr lang="x-none" sz="1800" b="1" dirty="0">
                <a:solidFill>
                  <a:srgbClr val="FF0000"/>
                </a:solidFill>
              </a:rPr>
              <a:t>הוספה</a:t>
            </a:r>
          </a:p>
          <a:p>
            <a:pPr lvl="0" algn="r" rtl="1">
              <a:lnSpc>
                <a:spcPct val="115000"/>
              </a:lnSpc>
              <a:spcBef>
                <a:spcPts val="0"/>
              </a:spcBef>
              <a:buClr>
                <a:schemeClr val="dk1"/>
              </a:buClr>
              <a:buSzPct val="61111"/>
              <a:buFont typeface="Arial"/>
              <a:buNone/>
            </a:pPr>
            <a:r>
              <a:rPr lang="x-none" sz="1800" b="1" dirty="0">
                <a:solidFill>
                  <a:srgbClr val="FF0000"/>
                </a:solidFill>
              </a:rPr>
              <a:t>אפיון</a:t>
            </a:r>
          </a:p>
          <a:p>
            <a:pPr lvl="0" algn="r" rtl="1">
              <a:lnSpc>
                <a:spcPct val="115000"/>
              </a:lnSpc>
              <a:spcBef>
                <a:spcPts val="0"/>
              </a:spcBef>
              <a:buClr>
                <a:schemeClr val="dk1"/>
              </a:buClr>
              <a:buSzPct val="61111"/>
              <a:buFont typeface="Arial"/>
              <a:buNone/>
            </a:pPr>
            <a:r>
              <a:rPr lang="x-none" sz="1800" b="1" dirty="0">
                <a:solidFill>
                  <a:srgbClr val="FF0000"/>
                </a:solidFill>
              </a:rPr>
              <a:t>עדכון</a:t>
            </a:r>
          </a:p>
        </p:txBody>
      </p:sp>
      <p:sp>
        <p:nvSpPr>
          <p:cNvPr id="140" name="Shape 140"/>
          <p:cNvSpPr txBox="1">
            <a:spLocks noGrp="1"/>
          </p:cNvSpPr>
          <p:nvPr>
            <p:ph type="body" idx="1"/>
          </p:nvPr>
        </p:nvSpPr>
        <p:spPr>
          <a:xfrm>
            <a:off x="311700" y="1527050"/>
            <a:ext cx="8520600" cy="3416400"/>
          </a:xfrm>
          <a:prstGeom prst="rect">
            <a:avLst/>
          </a:prstGeom>
        </p:spPr>
        <p:txBody>
          <a:bodyPr lIns="91425" tIns="91425" rIns="91425" bIns="91425" anchor="t" anchorCtr="0">
            <a:noAutofit/>
          </a:bodyPr>
          <a:lstStyle/>
          <a:p>
            <a:pPr marR="241300" lvl="0" algn="r" rtl="1">
              <a:lnSpc>
                <a:spcPct val="142857"/>
              </a:lnSpc>
              <a:spcBef>
                <a:spcPts val="0"/>
              </a:spcBef>
              <a:spcAft>
                <a:spcPts val="800"/>
              </a:spcAft>
              <a:buNone/>
            </a:pPr>
            <a:endParaRPr sz="1100" dirty="0"/>
          </a:p>
          <a:p>
            <a:pPr marR="241300" lvl="0" algn="r" rtl="1">
              <a:lnSpc>
                <a:spcPct val="142857"/>
              </a:lnSpc>
              <a:spcBef>
                <a:spcPts val="0"/>
              </a:spcBef>
              <a:spcAft>
                <a:spcPts val="800"/>
              </a:spcAft>
              <a:buNone/>
            </a:pPr>
            <a:endParaRPr sz="1100" dirty="0"/>
          </a:p>
          <a:p>
            <a:pPr lvl="0" algn="r" rtl="1">
              <a:spcBef>
                <a:spcPts val="0"/>
              </a:spcBef>
              <a:spcAft>
                <a:spcPts val="800"/>
              </a:spcAft>
              <a:buClr>
                <a:schemeClr val="dk1"/>
              </a:buClr>
              <a:buSzPct val="100000"/>
              <a:buFont typeface="Arial"/>
              <a:buNone/>
            </a:pPr>
            <a:r>
              <a:rPr lang="x-none" sz="1100" dirty="0">
                <a:solidFill>
                  <a:srgbClr val="333333"/>
                </a:solidFill>
                <a:highlight>
                  <a:srgbClr val="FFFFFF"/>
                </a:highlight>
              </a:rPr>
              <a:t>לאחר שסיימנו ללמוד את נושא </a:t>
            </a:r>
            <a:r>
              <a:rPr lang="x-none" sz="1100" dirty="0" smtClean="0">
                <a:solidFill>
                  <a:srgbClr val="333333"/>
                </a:solidFill>
                <a:highlight>
                  <a:srgbClr val="FFFFFF"/>
                </a:highlight>
              </a:rPr>
              <a:t>התנועה,</a:t>
            </a:r>
            <a:r>
              <a:rPr lang="he-IL" sz="1100" dirty="0" smtClean="0">
                <a:solidFill>
                  <a:srgbClr val="333333"/>
                </a:solidFill>
                <a:highlight>
                  <a:srgbClr val="FFFFFF"/>
                </a:highlight>
              </a:rPr>
              <a:t> </a:t>
            </a:r>
            <a:r>
              <a:rPr lang="x-none" sz="1100" dirty="0" smtClean="0">
                <a:solidFill>
                  <a:srgbClr val="333333"/>
                </a:solidFill>
                <a:highlight>
                  <a:srgbClr val="FFFFFF"/>
                </a:highlight>
              </a:rPr>
              <a:t>אתם </a:t>
            </a:r>
            <a:r>
              <a:rPr lang="x-none" sz="1100" dirty="0">
                <a:solidFill>
                  <a:srgbClr val="333333"/>
                </a:solidFill>
                <a:highlight>
                  <a:srgbClr val="FFFFFF"/>
                </a:highlight>
              </a:rPr>
              <a:t>מתבקשים לנסח שאלה בנושא.</a:t>
            </a:r>
          </a:p>
          <a:p>
            <a:pPr lvl="0" algn="r" rtl="1">
              <a:spcBef>
                <a:spcPts val="0"/>
              </a:spcBef>
              <a:spcAft>
                <a:spcPts val="800"/>
              </a:spcAft>
              <a:buClr>
                <a:schemeClr val="dk1"/>
              </a:buClr>
              <a:buSzPct val="100000"/>
              <a:buFont typeface="Arial"/>
              <a:buNone/>
            </a:pPr>
            <a:r>
              <a:rPr lang="x-none" sz="1100" u="sng" dirty="0">
                <a:solidFill>
                  <a:srgbClr val="333333"/>
                </a:solidFill>
                <a:highlight>
                  <a:srgbClr val="FFFFFF"/>
                </a:highlight>
              </a:rPr>
              <a:t>הוראות להכנת השאלה:</a:t>
            </a:r>
          </a:p>
          <a:p>
            <a:pPr lvl="0" algn="r" rtl="1">
              <a:spcBef>
                <a:spcPts val="0"/>
              </a:spcBef>
              <a:spcAft>
                <a:spcPts val="800"/>
              </a:spcAft>
              <a:buClr>
                <a:schemeClr val="dk1"/>
              </a:buClr>
              <a:buSzPct val="100000"/>
              <a:buFont typeface="Arial"/>
              <a:buNone/>
            </a:pPr>
            <a:r>
              <a:rPr lang="x-none" sz="1100" dirty="0" smtClean="0">
                <a:solidFill>
                  <a:srgbClr val="333333"/>
                </a:solidFill>
                <a:highlight>
                  <a:srgbClr val="FFFFFF"/>
                </a:highlight>
              </a:rPr>
              <a:t>1</a:t>
            </a:r>
            <a:r>
              <a:rPr lang="he-IL" sz="1100" dirty="0" smtClean="0">
                <a:solidFill>
                  <a:srgbClr val="333333"/>
                </a:solidFill>
                <a:highlight>
                  <a:srgbClr val="FFFFFF"/>
                </a:highlight>
              </a:rPr>
              <a:t>. </a:t>
            </a:r>
            <a:r>
              <a:rPr lang="x-none" sz="1100" dirty="0" smtClean="0">
                <a:solidFill>
                  <a:srgbClr val="333333"/>
                </a:solidFill>
                <a:highlight>
                  <a:srgbClr val="FFFFFF"/>
                </a:highlight>
              </a:rPr>
              <a:t>העבודה </a:t>
            </a:r>
            <a:r>
              <a:rPr lang="x-none" sz="1100" dirty="0">
                <a:solidFill>
                  <a:srgbClr val="333333"/>
                </a:solidFill>
                <a:highlight>
                  <a:srgbClr val="FFFFFF"/>
                </a:highlight>
              </a:rPr>
              <a:t>היא בזוגות.</a:t>
            </a:r>
          </a:p>
          <a:p>
            <a:pPr lvl="0" algn="r" rtl="1">
              <a:spcBef>
                <a:spcPts val="0"/>
              </a:spcBef>
              <a:spcAft>
                <a:spcPts val="800"/>
              </a:spcAft>
              <a:buClr>
                <a:schemeClr val="dk1"/>
              </a:buClr>
              <a:buSzPct val="100000"/>
              <a:buFont typeface="Arial"/>
              <a:buNone/>
            </a:pPr>
            <a:r>
              <a:rPr lang="x-none" sz="1100" dirty="0" smtClean="0">
                <a:solidFill>
                  <a:srgbClr val="333333"/>
                </a:solidFill>
                <a:highlight>
                  <a:srgbClr val="FFFFFF"/>
                </a:highlight>
              </a:rPr>
              <a:t>2</a:t>
            </a:r>
            <a:r>
              <a:rPr lang="he-IL" sz="1100" dirty="0" smtClean="0">
                <a:solidFill>
                  <a:srgbClr val="333333"/>
                </a:solidFill>
                <a:highlight>
                  <a:srgbClr val="FFFFFF"/>
                </a:highlight>
              </a:rPr>
              <a:t>. </a:t>
            </a:r>
            <a:r>
              <a:rPr lang="x-none" sz="1100" dirty="0" smtClean="0">
                <a:solidFill>
                  <a:srgbClr val="333333"/>
                </a:solidFill>
                <a:highlight>
                  <a:srgbClr val="FFFFFF"/>
                </a:highlight>
              </a:rPr>
              <a:t>על </a:t>
            </a:r>
            <a:r>
              <a:rPr lang="x-none" sz="1100" dirty="0">
                <a:solidFill>
                  <a:srgbClr val="333333"/>
                </a:solidFill>
                <a:highlight>
                  <a:srgbClr val="FFFFFF"/>
                </a:highlight>
              </a:rPr>
              <a:t>השאלה </a:t>
            </a:r>
            <a:r>
              <a:rPr lang="x-none" sz="1100" dirty="0" smtClean="0">
                <a:solidFill>
                  <a:srgbClr val="333333"/>
                </a:solidFill>
                <a:highlight>
                  <a:srgbClr val="FFFFFF"/>
                </a:highlight>
              </a:rPr>
              <a:t>לכלול:</a:t>
            </a:r>
            <a:r>
              <a:rPr lang="he-IL" sz="1100" dirty="0" smtClean="0">
                <a:solidFill>
                  <a:srgbClr val="333333"/>
                </a:solidFill>
                <a:highlight>
                  <a:srgbClr val="FFFFFF"/>
                </a:highlight>
              </a:rPr>
              <a:t> </a:t>
            </a:r>
            <a:r>
              <a:rPr lang="x-none" sz="1100" dirty="0" smtClean="0">
                <a:solidFill>
                  <a:srgbClr val="333333"/>
                </a:solidFill>
                <a:highlight>
                  <a:srgbClr val="FFFFFF"/>
                </a:highlight>
              </a:rPr>
              <a:t>מספר סעיפים,</a:t>
            </a:r>
            <a:r>
              <a:rPr lang="he-IL" sz="1100" dirty="0" smtClean="0">
                <a:solidFill>
                  <a:srgbClr val="333333"/>
                </a:solidFill>
                <a:highlight>
                  <a:srgbClr val="FFFFFF"/>
                </a:highlight>
              </a:rPr>
              <a:t> </a:t>
            </a:r>
            <a:r>
              <a:rPr lang="x-none" sz="1100" dirty="0" smtClean="0">
                <a:solidFill>
                  <a:srgbClr val="333333"/>
                </a:solidFill>
                <a:highlight>
                  <a:srgbClr val="FFFFFF"/>
                </a:highlight>
              </a:rPr>
              <a:t>שימוש </a:t>
            </a:r>
            <a:r>
              <a:rPr lang="x-none" sz="1100" dirty="0">
                <a:solidFill>
                  <a:srgbClr val="333333"/>
                </a:solidFill>
                <a:highlight>
                  <a:srgbClr val="FFFFFF"/>
                </a:highlight>
              </a:rPr>
              <a:t>בגדלים </a:t>
            </a:r>
            <a:r>
              <a:rPr lang="x-none" sz="1100" dirty="0" smtClean="0">
                <a:solidFill>
                  <a:srgbClr val="333333"/>
                </a:solidFill>
                <a:highlight>
                  <a:srgbClr val="FFFFFF"/>
                </a:highlight>
              </a:rPr>
              <a:t>הפיזיקליים:</a:t>
            </a:r>
            <a:r>
              <a:rPr lang="he-IL" sz="1100" dirty="0" smtClean="0">
                <a:solidFill>
                  <a:srgbClr val="333333"/>
                </a:solidFill>
                <a:highlight>
                  <a:srgbClr val="FFFFFF"/>
                </a:highlight>
              </a:rPr>
              <a:t> </a:t>
            </a:r>
            <a:r>
              <a:rPr lang="x-none" sz="1100" dirty="0" smtClean="0">
                <a:solidFill>
                  <a:srgbClr val="333333"/>
                </a:solidFill>
                <a:highlight>
                  <a:srgbClr val="FFFFFF"/>
                </a:highlight>
              </a:rPr>
              <a:t>מהירות ותאוצה,</a:t>
            </a:r>
            <a:r>
              <a:rPr lang="he-IL" sz="1100" dirty="0" smtClean="0">
                <a:solidFill>
                  <a:srgbClr val="333333"/>
                </a:solidFill>
                <a:highlight>
                  <a:srgbClr val="FFFFFF"/>
                </a:highlight>
              </a:rPr>
              <a:t> </a:t>
            </a:r>
            <a:r>
              <a:rPr lang="x-none" sz="1100" dirty="0" smtClean="0">
                <a:solidFill>
                  <a:srgbClr val="333333"/>
                </a:solidFill>
                <a:highlight>
                  <a:srgbClr val="FFFFFF"/>
                </a:highlight>
              </a:rPr>
              <a:t>התייחסות </a:t>
            </a:r>
            <a:r>
              <a:rPr lang="x-none" sz="1100" dirty="0">
                <a:solidFill>
                  <a:srgbClr val="333333"/>
                </a:solidFill>
                <a:highlight>
                  <a:srgbClr val="FFFFFF"/>
                </a:highlight>
              </a:rPr>
              <a:t>לתנאי </a:t>
            </a:r>
            <a:r>
              <a:rPr lang="x-none" sz="1100" dirty="0" smtClean="0">
                <a:solidFill>
                  <a:srgbClr val="333333"/>
                </a:solidFill>
                <a:highlight>
                  <a:srgbClr val="FFFFFF"/>
                </a:highlight>
              </a:rPr>
              <a:t>התחלה,</a:t>
            </a:r>
            <a:r>
              <a:rPr lang="he-IL" sz="1100" dirty="0" smtClean="0">
                <a:solidFill>
                  <a:srgbClr val="333333"/>
                </a:solidFill>
                <a:highlight>
                  <a:srgbClr val="FFFFFF"/>
                </a:highlight>
              </a:rPr>
              <a:t> </a:t>
            </a:r>
            <a:r>
              <a:rPr lang="x-none" sz="1100" dirty="0" smtClean="0">
                <a:solidFill>
                  <a:srgbClr val="333333"/>
                </a:solidFill>
                <a:highlight>
                  <a:srgbClr val="FFFFFF"/>
                </a:highlight>
              </a:rPr>
              <a:t>ריבוי </a:t>
            </a:r>
            <a:r>
              <a:rPr lang="x-none" sz="1100" dirty="0">
                <a:solidFill>
                  <a:srgbClr val="333333"/>
                </a:solidFill>
                <a:highlight>
                  <a:srgbClr val="FFFFFF"/>
                </a:highlight>
              </a:rPr>
              <a:t>ייצוגים </a:t>
            </a:r>
            <a:r>
              <a:rPr lang="x-none" sz="1100" dirty="0" smtClean="0">
                <a:solidFill>
                  <a:srgbClr val="333333"/>
                </a:solidFill>
                <a:highlight>
                  <a:srgbClr val="FFFFFF"/>
                </a:highlight>
              </a:rPr>
              <a:t>כגון:</a:t>
            </a:r>
            <a:r>
              <a:rPr lang="he-IL" sz="1100" dirty="0" smtClean="0">
                <a:solidFill>
                  <a:srgbClr val="333333"/>
                </a:solidFill>
                <a:highlight>
                  <a:srgbClr val="FFFFFF"/>
                </a:highlight>
              </a:rPr>
              <a:t> </a:t>
            </a:r>
            <a:r>
              <a:rPr lang="x-none" sz="1100" dirty="0" smtClean="0">
                <a:solidFill>
                  <a:srgbClr val="333333"/>
                </a:solidFill>
                <a:highlight>
                  <a:srgbClr val="FFFFFF"/>
                </a:highlight>
              </a:rPr>
              <a:t>נוסחאות,</a:t>
            </a:r>
            <a:r>
              <a:rPr lang="he-IL" sz="1100" dirty="0" smtClean="0">
                <a:solidFill>
                  <a:srgbClr val="333333"/>
                </a:solidFill>
                <a:highlight>
                  <a:srgbClr val="FFFFFF"/>
                </a:highlight>
              </a:rPr>
              <a:t> </a:t>
            </a:r>
            <a:r>
              <a:rPr lang="x-none" sz="1100" dirty="0" smtClean="0">
                <a:solidFill>
                  <a:srgbClr val="333333"/>
                </a:solidFill>
                <a:highlight>
                  <a:srgbClr val="FFFFFF"/>
                </a:highlight>
              </a:rPr>
              <a:t>תרשים עקבות,</a:t>
            </a:r>
            <a:r>
              <a:rPr lang="he-IL" sz="1100" dirty="0">
                <a:solidFill>
                  <a:srgbClr val="333333"/>
                </a:solidFill>
                <a:highlight>
                  <a:srgbClr val="FFFFFF"/>
                </a:highlight>
              </a:rPr>
              <a:t> </a:t>
            </a:r>
            <a:r>
              <a:rPr lang="he-IL" sz="1100" dirty="0" smtClean="0">
                <a:solidFill>
                  <a:srgbClr val="333333"/>
                </a:solidFill>
                <a:highlight>
                  <a:srgbClr val="FFFFFF"/>
                </a:highlight>
              </a:rPr>
              <a:t> </a:t>
            </a:r>
          </a:p>
          <a:p>
            <a:pPr lvl="0" algn="r" rtl="1">
              <a:spcBef>
                <a:spcPts val="0"/>
              </a:spcBef>
              <a:spcAft>
                <a:spcPts val="800"/>
              </a:spcAft>
              <a:buClr>
                <a:schemeClr val="dk1"/>
              </a:buClr>
              <a:buSzPct val="100000"/>
              <a:buFont typeface="Arial"/>
              <a:buNone/>
            </a:pPr>
            <a:r>
              <a:rPr lang="he-IL" sz="1100" dirty="0">
                <a:solidFill>
                  <a:srgbClr val="333333"/>
                </a:solidFill>
                <a:highlight>
                  <a:srgbClr val="FFFFFF"/>
                </a:highlight>
              </a:rPr>
              <a:t> </a:t>
            </a:r>
            <a:r>
              <a:rPr lang="he-IL" sz="1100" dirty="0" smtClean="0">
                <a:solidFill>
                  <a:srgbClr val="333333"/>
                </a:solidFill>
                <a:highlight>
                  <a:srgbClr val="FFFFFF"/>
                </a:highlight>
              </a:rPr>
              <a:t>   </a:t>
            </a:r>
            <a:r>
              <a:rPr lang="x-none" sz="1100" dirty="0" smtClean="0">
                <a:solidFill>
                  <a:srgbClr val="333333"/>
                </a:solidFill>
                <a:highlight>
                  <a:srgbClr val="FFFFFF"/>
                </a:highlight>
              </a:rPr>
              <a:t>גרפים </a:t>
            </a:r>
            <a:r>
              <a:rPr lang="x-none" sz="1100" dirty="0">
                <a:solidFill>
                  <a:srgbClr val="333333"/>
                </a:solidFill>
                <a:highlight>
                  <a:srgbClr val="FFFFFF"/>
                </a:highlight>
              </a:rPr>
              <a:t>והסברים </a:t>
            </a:r>
            <a:r>
              <a:rPr lang="x-none" sz="1100" dirty="0" smtClean="0">
                <a:solidFill>
                  <a:srgbClr val="333333"/>
                </a:solidFill>
                <a:highlight>
                  <a:srgbClr val="FFFFFF"/>
                </a:highlight>
              </a:rPr>
              <a:t>מילוליים,</a:t>
            </a:r>
            <a:r>
              <a:rPr lang="he-IL" sz="1100" dirty="0" smtClean="0">
                <a:solidFill>
                  <a:srgbClr val="333333"/>
                </a:solidFill>
                <a:highlight>
                  <a:srgbClr val="FFFFFF"/>
                </a:highlight>
              </a:rPr>
              <a:t> </a:t>
            </a:r>
            <a:r>
              <a:rPr lang="x-none" sz="1100" dirty="0" smtClean="0">
                <a:solidFill>
                  <a:srgbClr val="333333"/>
                </a:solidFill>
                <a:highlight>
                  <a:srgbClr val="FFFFFF"/>
                </a:highlight>
              </a:rPr>
              <a:t>דרישה </a:t>
            </a:r>
            <a:r>
              <a:rPr lang="x-none" sz="1100" dirty="0">
                <a:solidFill>
                  <a:srgbClr val="333333"/>
                </a:solidFill>
                <a:highlight>
                  <a:srgbClr val="FFFFFF"/>
                </a:highlight>
              </a:rPr>
              <a:t>לשילוב בין פתרון מספרי ופתרון </a:t>
            </a:r>
            <a:r>
              <a:rPr lang="x-none" sz="1100" dirty="0" smtClean="0">
                <a:solidFill>
                  <a:srgbClr val="333333"/>
                </a:solidFill>
                <a:highlight>
                  <a:srgbClr val="FFFFFF"/>
                </a:highlight>
              </a:rPr>
              <a:t>פרמטרי,</a:t>
            </a:r>
            <a:r>
              <a:rPr lang="he-IL" sz="1100" dirty="0" smtClean="0">
                <a:solidFill>
                  <a:srgbClr val="333333"/>
                </a:solidFill>
                <a:highlight>
                  <a:srgbClr val="FFFFFF"/>
                </a:highlight>
              </a:rPr>
              <a:t> </a:t>
            </a:r>
            <a:r>
              <a:rPr lang="x-none" sz="1100" dirty="0" smtClean="0">
                <a:solidFill>
                  <a:srgbClr val="333333"/>
                </a:solidFill>
                <a:highlight>
                  <a:srgbClr val="FFFFFF"/>
                </a:highlight>
              </a:rPr>
              <a:t>ניתוח </a:t>
            </a:r>
            <a:r>
              <a:rPr lang="x-none" sz="1100" dirty="0">
                <a:solidFill>
                  <a:srgbClr val="333333"/>
                </a:solidFill>
                <a:highlight>
                  <a:srgbClr val="FFFFFF"/>
                </a:highlight>
              </a:rPr>
              <a:t>תשובות על בדיקת מקרי קיצון ובדיקת </a:t>
            </a:r>
            <a:r>
              <a:rPr lang="x-none" sz="1100" dirty="0" smtClean="0">
                <a:solidFill>
                  <a:srgbClr val="333333"/>
                </a:solidFill>
                <a:highlight>
                  <a:srgbClr val="FFFFFF"/>
                </a:highlight>
              </a:rPr>
              <a:t>יחידות</a:t>
            </a:r>
            <a:r>
              <a:rPr lang="he-IL" sz="1100" dirty="0" smtClean="0">
                <a:solidFill>
                  <a:srgbClr val="333333"/>
                </a:solidFill>
                <a:highlight>
                  <a:srgbClr val="FFFFFF"/>
                </a:highlight>
              </a:rPr>
              <a:t>.</a:t>
            </a:r>
            <a:endParaRPr lang="x-none" sz="1100" dirty="0">
              <a:solidFill>
                <a:srgbClr val="333333"/>
              </a:solidFill>
              <a:highlight>
                <a:srgbClr val="FFFFFF"/>
              </a:highlight>
            </a:endParaRPr>
          </a:p>
          <a:p>
            <a:pPr lvl="0" algn="r" rtl="1">
              <a:spcBef>
                <a:spcPts val="0"/>
              </a:spcBef>
              <a:spcAft>
                <a:spcPts val="800"/>
              </a:spcAft>
              <a:buClr>
                <a:schemeClr val="dk1"/>
              </a:buClr>
              <a:buSzPct val="100000"/>
              <a:buFont typeface="Arial"/>
              <a:buNone/>
            </a:pPr>
            <a:r>
              <a:rPr lang="x-none" sz="1100" dirty="0" smtClean="0">
                <a:solidFill>
                  <a:srgbClr val="333333"/>
                </a:solidFill>
                <a:highlight>
                  <a:srgbClr val="FFFFFF"/>
                </a:highlight>
              </a:rPr>
              <a:t>3</a:t>
            </a:r>
            <a:r>
              <a:rPr lang="he-IL" sz="1100" dirty="0" smtClean="0">
                <a:solidFill>
                  <a:srgbClr val="333333"/>
                </a:solidFill>
                <a:highlight>
                  <a:srgbClr val="FFFFFF"/>
                </a:highlight>
              </a:rPr>
              <a:t>. </a:t>
            </a:r>
            <a:r>
              <a:rPr lang="x-none" sz="1100" dirty="0" smtClean="0">
                <a:solidFill>
                  <a:srgbClr val="333333"/>
                </a:solidFill>
                <a:highlight>
                  <a:srgbClr val="FFFFFF"/>
                </a:highlight>
              </a:rPr>
              <a:t>השאלה </a:t>
            </a:r>
            <a:r>
              <a:rPr lang="x-none" sz="1100" dirty="0">
                <a:solidFill>
                  <a:srgbClr val="333333"/>
                </a:solidFill>
                <a:highlight>
                  <a:srgbClr val="FFFFFF"/>
                </a:highlight>
              </a:rPr>
              <a:t>מופנית לכלל התלמידים </a:t>
            </a:r>
            <a:r>
              <a:rPr lang="x-none" sz="1100" dirty="0" smtClean="0">
                <a:solidFill>
                  <a:srgbClr val="333333"/>
                </a:solidFill>
                <a:highlight>
                  <a:srgbClr val="FFFFFF"/>
                </a:highlight>
              </a:rPr>
              <a:t>ולכן</a:t>
            </a:r>
            <a:r>
              <a:rPr lang="he-IL" sz="1100" dirty="0" smtClean="0">
                <a:solidFill>
                  <a:srgbClr val="333333"/>
                </a:solidFill>
                <a:highlight>
                  <a:srgbClr val="FFFFFF"/>
                </a:highlight>
              </a:rPr>
              <a:t>,</a:t>
            </a:r>
            <a:r>
              <a:rPr lang="x-none" sz="1100" smtClean="0">
                <a:solidFill>
                  <a:srgbClr val="333333"/>
                </a:solidFill>
                <a:highlight>
                  <a:srgbClr val="FFFFFF"/>
                </a:highlight>
              </a:rPr>
              <a:t> </a:t>
            </a:r>
            <a:r>
              <a:rPr lang="x-none" sz="1100" dirty="0">
                <a:solidFill>
                  <a:srgbClr val="333333"/>
                </a:solidFill>
                <a:highlight>
                  <a:srgbClr val="FFFFFF"/>
                </a:highlight>
              </a:rPr>
              <a:t>שימו לב להדרגתיות ברמת הקושי בין הסעיפים השונים</a:t>
            </a:r>
            <a:r>
              <a:rPr lang="x-none" sz="1100" dirty="0" smtClean="0">
                <a:solidFill>
                  <a:srgbClr val="333333"/>
                </a:solidFill>
                <a:highlight>
                  <a:srgbClr val="FFFFFF"/>
                </a:highlight>
              </a:rPr>
              <a:t>.</a:t>
            </a:r>
            <a:endParaRPr sz="1100" dirty="0"/>
          </a:p>
        </p:txBody>
      </p:sp>
      <p:pic>
        <p:nvPicPr>
          <p:cNvPr id="141" name="Shape 141"/>
          <p:cNvPicPr preferRelativeResize="0"/>
          <p:nvPr/>
        </p:nvPicPr>
        <p:blipFill>
          <a:blip r:embed="rId3">
            <a:alphaModFix/>
          </a:blip>
          <a:stretch>
            <a:fillRect/>
          </a:stretch>
        </p:blipFill>
        <p:spPr>
          <a:xfrm>
            <a:off x="0" y="0"/>
            <a:ext cx="4084359" cy="2297450"/>
          </a:xfrm>
          <a:prstGeom prst="rect">
            <a:avLst/>
          </a:prstGeom>
          <a:noFill/>
          <a:ln>
            <a:noFill/>
          </a:ln>
        </p:spPr>
      </p:pic>
      <p:pic>
        <p:nvPicPr>
          <p:cNvPr id="142" name="Shape 142"/>
          <p:cNvPicPr preferRelativeResize="0"/>
          <p:nvPr/>
        </p:nvPicPr>
        <p:blipFill>
          <a:blip r:embed="rId4">
            <a:alphaModFix amt="23000"/>
          </a:blip>
          <a:stretch>
            <a:fillRect/>
          </a:stretch>
        </p:blipFill>
        <p:spPr>
          <a:xfrm>
            <a:off x="2089775" y="1899825"/>
            <a:ext cx="318106" cy="397624"/>
          </a:xfrm>
          <a:prstGeom prst="rect">
            <a:avLst/>
          </a:prstGeom>
          <a:noFill/>
          <a:ln>
            <a:noFill/>
          </a:ln>
        </p:spPr>
      </p:pic>
      <p:pic>
        <p:nvPicPr>
          <p:cNvPr id="143" name="Shape 143"/>
          <p:cNvPicPr preferRelativeResize="0"/>
          <p:nvPr/>
        </p:nvPicPr>
        <p:blipFill>
          <a:blip r:embed="rId5">
            <a:alphaModFix/>
          </a:blip>
          <a:stretch>
            <a:fillRect/>
          </a:stretch>
        </p:blipFill>
        <p:spPr>
          <a:xfrm>
            <a:off x="1575225" y="4096925"/>
            <a:ext cx="6412450" cy="90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4"/>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a:solidFill>
                  <a:srgbClr val="000000"/>
                </a:solidFill>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b="1">
                <a:solidFill>
                  <a:srgbClr val="FF0000"/>
                </a:solidFill>
              </a:rPr>
              <a:t>חשיפה</a:t>
            </a:r>
          </a:p>
          <a:p>
            <a:pPr lvl="0" algn="r" rtl="1">
              <a:lnSpc>
                <a:spcPct val="115000"/>
              </a:lnSpc>
              <a:spcBef>
                <a:spcPts val="0"/>
              </a:spcBef>
              <a:buClr>
                <a:schemeClr val="dk1"/>
              </a:buClr>
              <a:buSzPct val="61111"/>
              <a:buFont typeface="Arial"/>
              <a:buNone/>
            </a:pPr>
            <a:r>
              <a:rPr lang="x-none" sz="1800"/>
              <a:t>הוספה</a:t>
            </a:r>
          </a:p>
          <a:p>
            <a:pPr lvl="0" algn="r" rtl="1">
              <a:lnSpc>
                <a:spcPct val="115000"/>
              </a:lnSpc>
              <a:spcBef>
                <a:spcPts val="0"/>
              </a:spcBef>
              <a:buClr>
                <a:schemeClr val="dk1"/>
              </a:buClr>
              <a:buSzPct val="61111"/>
              <a:buFont typeface="Arial"/>
              <a:buNone/>
            </a:pPr>
            <a:r>
              <a:rPr lang="x-none" sz="1800"/>
              <a:t>אפיון</a:t>
            </a:r>
          </a:p>
          <a:p>
            <a:pPr lvl="0" algn="r" rtl="1">
              <a:lnSpc>
                <a:spcPct val="115000"/>
              </a:lnSpc>
              <a:spcBef>
                <a:spcPts val="0"/>
              </a:spcBef>
              <a:buClr>
                <a:schemeClr val="dk1"/>
              </a:buClr>
              <a:buSzPct val="61111"/>
              <a:buFont typeface="Arial"/>
              <a:buNone/>
            </a:pPr>
            <a:r>
              <a:rPr lang="x-none" sz="1800"/>
              <a:t>עדכון</a:t>
            </a:r>
          </a:p>
        </p:txBody>
      </p:sp>
      <p:sp>
        <p:nvSpPr>
          <p:cNvPr id="60" name="Shape 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r" rtl="1">
              <a:spcBef>
                <a:spcPts val="0"/>
              </a:spcBef>
              <a:spcAft>
                <a:spcPts val="0"/>
              </a:spcAft>
              <a:buNone/>
            </a:pPr>
            <a:endParaRPr b="1" dirty="0">
              <a:solidFill>
                <a:srgbClr val="000000"/>
              </a:solidFill>
            </a:endParaRPr>
          </a:p>
          <a:p>
            <a:pPr lvl="0" algn="r" rtl="0">
              <a:spcBef>
                <a:spcPts val="0"/>
              </a:spcBef>
              <a:buNone/>
            </a:pPr>
            <a:endParaRPr dirty="0"/>
          </a:p>
        </p:txBody>
      </p:sp>
      <p:pic>
        <p:nvPicPr>
          <p:cNvPr id="61" name="Shape 61"/>
          <p:cNvPicPr preferRelativeResize="0"/>
          <p:nvPr/>
        </p:nvPicPr>
        <p:blipFill>
          <a:blip r:embed="rId3">
            <a:alphaModFix/>
          </a:blip>
          <a:stretch>
            <a:fillRect/>
          </a:stretch>
        </p:blipFill>
        <p:spPr>
          <a:xfrm>
            <a:off x="4486374" y="2297450"/>
            <a:ext cx="3969000" cy="2650500"/>
          </a:xfrm>
          <a:prstGeom prst="rect">
            <a:avLst/>
          </a:prstGeom>
          <a:noFill/>
          <a:ln>
            <a:noFill/>
          </a:ln>
        </p:spPr>
      </p:pic>
      <p:pic>
        <p:nvPicPr>
          <p:cNvPr id="62" name="Shape 62"/>
          <p:cNvPicPr preferRelativeResize="0"/>
          <p:nvPr/>
        </p:nvPicPr>
        <p:blipFill>
          <a:blip r:embed="rId4">
            <a:alphaModFix/>
          </a:blip>
          <a:stretch>
            <a:fillRect/>
          </a:stretch>
        </p:blipFill>
        <p:spPr>
          <a:xfrm>
            <a:off x="447737" y="2970325"/>
            <a:ext cx="3686175" cy="2057400"/>
          </a:xfrm>
          <a:prstGeom prst="rect">
            <a:avLst/>
          </a:prstGeom>
          <a:noFill/>
          <a:ln>
            <a:noFill/>
          </a:ln>
        </p:spPr>
      </p:pic>
      <p:pic>
        <p:nvPicPr>
          <p:cNvPr id="63" name="Shape 63"/>
          <p:cNvPicPr preferRelativeResize="0"/>
          <p:nvPr/>
        </p:nvPicPr>
        <p:blipFill>
          <a:blip r:embed="rId5">
            <a:alphaModFix/>
          </a:blip>
          <a:stretch>
            <a:fillRect/>
          </a:stretch>
        </p:blipFill>
        <p:spPr>
          <a:xfrm>
            <a:off x="0" y="0"/>
            <a:ext cx="4084359" cy="2297450"/>
          </a:xfrm>
          <a:prstGeom prst="rect">
            <a:avLst/>
          </a:prstGeom>
          <a:noFill/>
          <a:ln>
            <a:noFill/>
          </a:ln>
        </p:spPr>
      </p:pic>
      <p:pic>
        <p:nvPicPr>
          <p:cNvPr id="64" name="Shape 64"/>
          <p:cNvPicPr preferRelativeResize="0"/>
          <p:nvPr/>
        </p:nvPicPr>
        <p:blipFill>
          <a:blip r:embed="rId6">
            <a:alphaModFix amt="23000"/>
          </a:blip>
          <a:stretch>
            <a:fillRect/>
          </a:stretch>
        </p:blipFill>
        <p:spPr>
          <a:xfrm>
            <a:off x="1830700" y="1823700"/>
            <a:ext cx="318106" cy="397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dirty="0">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b="1" dirty="0">
                <a:solidFill>
                  <a:srgbClr val="FF0000"/>
                </a:solidFill>
              </a:rPr>
              <a:t>חשיפה</a:t>
            </a:r>
          </a:p>
          <a:p>
            <a:pPr lvl="0" algn="r" rtl="1">
              <a:lnSpc>
                <a:spcPct val="115000"/>
              </a:lnSpc>
              <a:spcBef>
                <a:spcPts val="0"/>
              </a:spcBef>
              <a:buClr>
                <a:schemeClr val="dk1"/>
              </a:buClr>
              <a:buSzPct val="61111"/>
              <a:buFont typeface="Arial"/>
              <a:buNone/>
            </a:pPr>
            <a:r>
              <a:rPr lang="x-none" sz="1800" dirty="0"/>
              <a:t>הוספה</a:t>
            </a:r>
          </a:p>
          <a:p>
            <a:pPr lvl="0" algn="r" rtl="1">
              <a:lnSpc>
                <a:spcPct val="115000"/>
              </a:lnSpc>
              <a:spcBef>
                <a:spcPts val="0"/>
              </a:spcBef>
              <a:buClr>
                <a:schemeClr val="dk1"/>
              </a:buClr>
              <a:buSzPct val="61111"/>
              <a:buFont typeface="Arial"/>
              <a:buNone/>
            </a:pPr>
            <a:r>
              <a:rPr lang="x-none" sz="1800" dirty="0"/>
              <a:t>אפיון</a:t>
            </a:r>
          </a:p>
          <a:p>
            <a:pPr lvl="0" algn="r" rtl="1">
              <a:lnSpc>
                <a:spcPct val="115000"/>
              </a:lnSpc>
              <a:spcBef>
                <a:spcPts val="0"/>
              </a:spcBef>
              <a:buClr>
                <a:schemeClr val="dk1"/>
              </a:buClr>
              <a:buSzPct val="61111"/>
              <a:buFont typeface="Arial"/>
              <a:buNone/>
            </a:pPr>
            <a:r>
              <a:rPr lang="x-none" sz="1800" dirty="0"/>
              <a:t>עדכון</a:t>
            </a:r>
          </a:p>
        </p:txBody>
      </p:sp>
      <p:sp>
        <p:nvSpPr>
          <p:cNvPr id="70" name="Shape 70"/>
          <p:cNvSpPr txBox="1">
            <a:spLocks noGrp="1"/>
          </p:cNvSpPr>
          <p:nvPr>
            <p:ph type="body" idx="1"/>
          </p:nvPr>
        </p:nvSpPr>
        <p:spPr>
          <a:xfrm>
            <a:off x="311700" y="1166700"/>
            <a:ext cx="8520600" cy="3416400"/>
          </a:xfrm>
          <a:prstGeom prst="rect">
            <a:avLst/>
          </a:prstGeom>
        </p:spPr>
        <p:txBody>
          <a:bodyPr lIns="91425" tIns="91425" rIns="91425" bIns="91425" anchor="t" anchorCtr="0">
            <a:noAutofit/>
          </a:bodyPr>
          <a:lstStyle/>
          <a:p>
            <a:pPr lvl="0" algn="r" rtl="1">
              <a:spcBef>
                <a:spcPts val="0"/>
              </a:spcBef>
              <a:spcAft>
                <a:spcPts val="0"/>
              </a:spcAft>
              <a:buNone/>
            </a:pPr>
            <a:endParaRPr sz="1400" b="1" dirty="0">
              <a:solidFill>
                <a:srgbClr val="000000"/>
              </a:solidFill>
            </a:endParaRPr>
          </a:p>
          <a:p>
            <a:pPr lvl="0" algn="r">
              <a:spcBef>
                <a:spcPts val="0"/>
              </a:spcBef>
              <a:buNone/>
            </a:pPr>
            <a:endParaRPr sz="1400" dirty="0"/>
          </a:p>
          <a:p>
            <a:pPr lvl="0" algn="r">
              <a:spcBef>
                <a:spcPts val="0"/>
              </a:spcBef>
              <a:buNone/>
            </a:pPr>
            <a:endParaRPr sz="1400" dirty="0"/>
          </a:p>
          <a:p>
            <a:pPr lvl="0" algn="r" rtl="1">
              <a:spcBef>
                <a:spcPts val="0"/>
              </a:spcBef>
              <a:buNone/>
            </a:pPr>
            <a:r>
              <a:rPr lang="x-none" b="1" u="sng" dirty="0"/>
              <a:t>מטרות השאלה</a:t>
            </a:r>
          </a:p>
          <a:p>
            <a:pPr lvl="0" algn="r" rtl="1">
              <a:spcBef>
                <a:spcPts val="0"/>
              </a:spcBef>
              <a:spcAft>
                <a:spcPts val="0"/>
              </a:spcAft>
              <a:buClr>
                <a:schemeClr val="dk1"/>
              </a:buClr>
              <a:buSzPct val="61111"/>
              <a:buFont typeface="Arial"/>
              <a:buNone/>
            </a:pPr>
            <a:r>
              <a:rPr lang="x-none" dirty="0">
                <a:solidFill>
                  <a:schemeClr val="dk1"/>
                </a:solidFill>
              </a:rPr>
              <a:t>זוהי שאלה חשובה שמטרתה לבצע </a:t>
            </a:r>
            <a:r>
              <a:rPr lang="x-none" b="1" dirty="0">
                <a:solidFill>
                  <a:schemeClr val="dk1"/>
                </a:solidFill>
              </a:rPr>
              <a:t>חשיפה</a:t>
            </a:r>
            <a:r>
              <a:rPr lang="x-none" dirty="0">
                <a:solidFill>
                  <a:schemeClr val="dk1"/>
                </a:solidFill>
              </a:rPr>
              <a:t> של הידע לזהות האם תלמיד מבין היטב את מושגי מהירות ותאוצה או מתבלבל </a:t>
            </a:r>
            <a:r>
              <a:rPr lang="x-none" dirty="0" smtClean="0">
                <a:solidFill>
                  <a:schemeClr val="dk1"/>
                </a:solidFill>
              </a:rPr>
              <a:t>בינ</a:t>
            </a:r>
            <a:r>
              <a:rPr lang="he-IL" dirty="0" smtClean="0">
                <a:solidFill>
                  <a:schemeClr val="dk1"/>
                </a:solidFill>
              </a:rPr>
              <a:t>ם.</a:t>
            </a:r>
            <a:endParaRPr lang="x-none" dirty="0">
              <a:solidFill>
                <a:schemeClr val="dk1"/>
              </a:solidFill>
            </a:endParaRPr>
          </a:p>
          <a:p>
            <a:pPr lvl="0" algn="r" rtl="1">
              <a:spcBef>
                <a:spcPts val="0"/>
              </a:spcBef>
              <a:spcAft>
                <a:spcPts val="0"/>
              </a:spcAft>
              <a:buClr>
                <a:schemeClr val="dk1"/>
              </a:buClr>
              <a:buSzPct val="61111"/>
              <a:buFont typeface="Arial"/>
              <a:buNone/>
            </a:pPr>
            <a:r>
              <a:rPr lang="he-IL" dirty="0">
                <a:solidFill>
                  <a:schemeClr val="dk1"/>
                </a:solidFill>
              </a:rPr>
              <a:t>(</a:t>
            </a:r>
            <a:r>
              <a:rPr lang="x-none" dirty="0" smtClean="0">
                <a:solidFill>
                  <a:schemeClr val="dk1"/>
                </a:solidFill>
              </a:rPr>
              <a:t>היחידה </a:t>
            </a:r>
            <a:r>
              <a:rPr lang="x-none" dirty="0">
                <a:solidFill>
                  <a:schemeClr val="dk1"/>
                </a:solidFill>
              </a:rPr>
              <a:t>הזאת תבוא לאחר שהתלמיד כבר למד על כוחות ו-3 חוקי </a:t>
            </a:r>
            <a:r>
              <a:rPr lang="x-none" dirty="0" smtClean="0">
                <a:solidFill>
                  <a:schemeClr val="dk1"/>
                </a:solidFill>
              </a:rPr>
              <a:t>ניוטון</a:t>
            </a:r>
            <a:r>
              <a:rPr lang="he-IL" dirty="0" smtClean="0">
                <a:solidFill>
                  <a:schemeClr val="dk1"/>
                </a:solidFill>
              </a:rPr>
              <a:t>).</a:t>
            </a:r>
            <a:endParaRPr lang="x-none" dirty="0">
              <a:solidFill>
                <a:schemeClr val="dk1"/>
              </a:solidFill>
            </a:endParaRPr>
          </a:p>
          <a:p>
            <a:pPr lvl="0" algn="r" rtl="1">
              <a:spcBef>
                <a:spcPts val="0"/>
              </a:spcBef>
              <a:spcAft>
                <a:spcPts val="0"/>
              </a:spcAft>
              <a:buClr>
                <a:schemeClr val="dk1"/>
              </a:buClr>
              <a:buSzPct val="61111"/>
              <a:buFont typeface="Arial"/>
              <a:buNone/>
            </a:pPr>
            <a:r>
              <a:rPr lang="x-none" dirty="0">
                <a:solidFill>
                  <a:schemeClr val="dk1"/>
                </a:solidFill>
              </a:rPr>
              <a:t>השאלה הזאת היא שאלה קצרה ופשוטה יחסית, אך כאמור חושפת את הידע של התלמידים.</a:t>
            </a:r>
          </a:p>
          <a:p>
            <a:pPr lvl="0" algn="r" rtl="1">
              <a:spcBef>
                <a:spcPts val="0"/>
              </a:spcBef>
              <a:spcAft>
                <a:spcPts val="0"/>
              </a:spcAft>
              <a:buClr>
                <a:schemeClr val="dk1"/>
              </a:buClr>
              <a:buSzPct val="61111"/>
              <a:buFont typeface="Arial"/>
              <a:buNone/>
            </a:pPr>
            <a:r>
              <a:rPr lang="x-none" dirty="0">
                <a:solidFill>
                  <a:schemeClr val="dk1"/>
                </a:solidFill>
              </a:rPr>
              <a:t>השאלה תתבצע בעקבות הדגמה בכיתה עם כדורסל אמתי שייזרק כלפי </a:t>
            </a:r>
            <a:r>
              <a:rPr lang="x-none" dirty="0" smtClean="0">
                <a:solidFill>
                  <a:schemeClr val="dk1"/>
                </a:solidFill>
              </a:rPr>
              <a:t>מעלה</a:t>
            </a:r>
            <a:r>
              <a:rPr lang="he-IL" dirty="0" smtClean="0">
                <a:solidFill>
                  <a:schemeClr val="dk1"/>
                </a:solidFill>
              </a:rPr>
              <a:t>.</a:t>
            </a:r>
            <a:endParaRPr sz="1400" dirty="0"/>
          </a:p>
        </p:txBody>
      </p:sp>
      <p:pic>
        <p:nvPicPr>
          <p:cNvPr id="71" name="Shape 71"/>
          <p:cNvPicPr preferRelativeResize="0"/>
          <p:nvPr/>
        </p:nvPicPr>
        <p:blipFill>
          <a:blip r:embed="rId3">
            <a:alphaModFix/>
          </a:blip>
          <a:stretch>
            <a:fillRect/>
          </a:stretch>
        </p:blipFill>
        <p:spPr>
          <a:xfrm>
            <a:off x="0" y="0"/>
            <a:ext cx="4084359" cy="2297450"/>
          </a:xfrm>
          <a:prstGeom prst="rect">
            <a:avLst/>
          </a:prstGeom>
          <a:noFill/>
          <a:ln>
            <a:noFill/>
          </a:ln>
        </p:spPr>
      </p:pic>
      <p:pic>
        <p:nvPicPr>
          <p:cNvPr id="72" name="Shape 72"/>
          <p:cNvPicPr preferRelativeResize="0"/>
          <p:nvPr/>
        </p:nvPicPr>
        <p:blipFill>
          <a:blip r:embed="rId4">
            <a:alphaModFix amt="23000"/>
          </a:blip>
          <a:stretch>
            <a:fillRect/>
          </a:stretch>
        </p:blipFill>
        <p:spPr>
          <a:xfrm>
            <a:off x="1830700" y="1823700"/>
            <a:ext cx="318106" cy="397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dirty="0">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b="1" dirty="0">
                <a:solidFill>
                  <a:srgbClr val="FF0000"/>
                </a:solidFill>
              </a:rPr>
              <a:t>חשיפה</a:t>
            </a:r>
          </a:p>
          <a:p>
            <a:pPr lvl="0" algn="r" rtl="1">
              <a:lnSpc>
                <a:spcPct val="115000"/>
              </a:lnSpc>
              <a:spcBef>
                <a:spcPts val="0"/>
              </a:spcBef>
              <a:buClr>
                <a:schemeClr val="dk1"/>
              </a:buClr>
              <a:buSzPct val="61111"/>
              <a:buFont typeface="Arial"/>
              <a:buNone/>
            </a:pPr>
            <a:r>
              <a:rPr lang="x-none" sz="1800" dirty="0"/>
              <a:t>הוספה</a:t>
            </a:r>
          </a:p>
          <a:p>
            <a:pPr lvl="0" algn="r" rtl="1">
              <a:lnSpc>
                <a:spcPct val="115000"/>
              </a:lnSpc>
              <a:spcBef>
                <a:spcPts val="0"/>
              </a:spcBef>
              <a:buClr>
                <a:schemeClr val="dk1"/>
              </a:buClr>
              <a:buSzPct val="61111"/>
              <a:buFont typeface="Arial"/>
              <a:buNone/>
            </a:pPr>
            <a:r>
              <a:rPr lang="x-none" sz="1800" dirty="0"/>
              <a:t>אפיון</a:t>
            </a:r>
          </a:p>
          <a:p>
            <a:pPr lvl="0" algn="r" rtl="1">
              <a:lnSpc>
                <a:spcPct val="115000"/>
              </a:lnSpc>
              <a:spcBef>
                <a:spcPts val="0"/>
              </a:spcBef>
              <a:buClr>
                <a:schemeClr val="dk1"/>
              </a:buClr>
              <a:buSzPct val="61111"/>
              <a:buFont typeface="Arial"/>
              <a:buNone/>
            </a:pPr>
            <a:r>
              <a:rPr lang="x-none" sz="1800" dirty="0"/>
              <a:t>עדכון</a:t>
            </a:r>
          </a:p>
        </p:txBody>
      </p:sp>
      <p:sp>
        <p:nvSpPr>
          <p:cNvPr id="78" name="Shape 78"/>
          <p:cNvSpPr txBox="1">
            <a:spLocks noGrp="1"/>
          </p:cNvSpPr>
          <p:nvPr>
            <p:ph type="body" idx="1"/>
          </p:nvPr>
        </p:nvSpPr>
        <p:spPr>
          <a:xfrm>
            <a:off x="311700" y="1166700"/>
            <a:ext cx="8520600" cy="3416400"/>
          </a:xfrm>
          <a:prstGeom prst="rect">
            <a:avLst/>
          </a:prstGeom>
        </p:spPr>
        <p:txBody>
          <a:bodyPr lIns="91425" tIns="91425" rIns="91425" bIns="91425" anchor="t" anchorCtr="0">
            <a:noAutofit/>
          </a:bodyPr>
          <a:lstStyle/>
          <a:p>
            <a:pPr lvl="0" algn="r" rtl="1">
              <a:spcBef>
                <a:spcPts val="0"/>
              </a:spcBef>
              <a:spcAft>
                <a:spcPts val="0"/>
              </a:spcAft>
              <a:buClr>
                <a:schemeClr val="dk1"/>
              </a:buClr>
              <a:buSzPct val="61111"/>
              <a:buFont typeface="Arial"/>
              <a:buNone/>
            </a:pPr>
            <a:endParaRPr b="1" dirty="0">
              <a:solidFill>
                <a:schemeClr val="dk1"/>
              </a:solidFill>
            </a:endParaRPr>
          </a:p>
          <a:p>
            <a:pPr lvl="0" algn="r">
              <a:spcBef>
                <a:spcPts val="0"/>
              </a:spcBef>
              <a:buClr>
                <a:schemeClr val="dk1"/>
              </a:buClr>
              <a:buSzPct val="61111"/>
              <a:buFont typeface="Arial"/>
              <a:buNone/>
            </a:pPr>
            <a:endParaRPr dirty="0"/>
          </a:p>
          <a:p>
            <a:pPr lvl="0" algn="r">
              <a:spcBef>
                <a:spcPts val="0"/>
              </a:spcBef>
              <a:buClr>
                <a:schemeClr val="dk1"/>
              </a:buClr>
              <a:buSzPct val="61111"/>
              <a:buFont typeface="Arial"/>
              <a:buNone/>
            </a:pPr>
            <a:endParaRPr dirty="0"/>
          </a:p>
          <a:p>
            <a:pPr lvl="0" algn="r" rtl="1">
              <a:spcBef>
                <a:spcPts val="0"/>
              </a:spcBef>
              <a:buClr>
                <a:schemeClr val="dk1"/>
              </a:buClr>
              <a:buSzPct val="61111"/>
              <a:buFont typeface="Arial"/>
              <a:buNone/>
            </a:pPr>
            <a:r>
              <a:rPr lang="x-none" u="sng" dirty="0"/>
              <a:t>מדוע כך ולא אחרת?</a:t>
            </a:r>
          </a:p>
          <a:p>
            <a:pPr lvl="0" algn="r" rtl="1">
              <a:spcBef>
                <a:spcPts val="0"/>
              </a:spcBef>
              <a:spcAft>
                <a:spcPts val="0"/>
              </a:spcAft>
              <a:buClr>
                <a:schemeClr val="dk1"/>
              </a:buClr>
              <a:buSzPct val="61111"/>
              <a:buFont typeface="Arial"/>
              <a:buNone/>
            </a:pPr>
            <a:r>
              <a:rPr lang="x-none" dirty="0">
                <a:solidFill>
                  <a:schemeClr val="dk1"/>
                </a:solidFill>
              </a:rPr>
              <a:t>השאלון יהיה מקוון ויאפשר מצד אחד אינטראקטיביות ומשוב מידי לתלמיד האם תשובתו נכונה ומצד שני יכולת לאסוף את התשובות של התלמידים לידע מצטבר שיאפשר למורה ניתוח מהיר ומידי של רמת הידע של </a:t>
            </a:r>
            <a:r>
              <a:rPr lang="x-none" dirty="0" smtClean="0">
                <a:solidFill>
                  <a:schemeClr val="dk1"/>
                </a:solidFill>
              </a:rPr>
              <a:t>התלמידים</a:t>
            </a:r>
            <a:r>
              <a:rPr lang="he-IL" dirty="0" smtClean="0">
                <a:solidFill>
                  <a:schemeClr val="dk1"/>
                </a:solidFill>
              </a:rPr>
              <a:t>.</a:t>
            </a:r>
            <a:endParaRPr b="1" dirty="0">
              <a:solidFill>
                <a:srgbClr val="000000"/>
              </a:solidFill>
            </a:endParaRPr>
          </a:p>
        </p:txBody>
      </p:sp>
      <p:pic>
        <p:nvPicPr>
          <p:cNvPr id="79" name="Shape 79"/>
          <p:cNvPicPr preferRelativeResize="0"/>
          <p:nvPr/>
        </p:nvPicPr>
        <p:blipFill>
          <a:blip r:embed="rId3">
            <a:alphaModFix/>
          </a:blip>
          <a:stretch>
            <a:fillRect/>
          </a:stretch>
        </p:blipFill>
        <p:spPr>
          <a:xfrm>
            <a:off x="1069450" y="4332750"/>
            <a:ext cx="7151324" cy="608725"/>
          </a:xfrm>
          <a:prstGeom prst="rect">
            <a:avLst/>
          </a:prstGeom>
          <a:noFill/>
          <a:ln>
            <a:noFill/>
          </a:ln>
        </p:spPr>
      </p:pic>
      <p:pic>
        <p:nvPicPr>
          <p:cNvPr id="80" name="Shape 80"/>
          <p:cNvPicPr preferRelativeResize="0"/>
          <p:nvPr/>
        </p:nvPicPr>
        <p:blipFill>
          <a:blip r:embed="rId4">
            <a:alphaModFix/>
          </a:blip>
          <a:stretch>
            <a:fillRect/>
          </a:stretch>
        </p:blipFill>
        <p:spPr>
          <a:xfrm>
            <a:off x="0" y="0"/>
            <a:ext cx="4084359" cy="2297450"/>
          </a:xfrm>
          <a:prstGeom prst="rect">
            <a:avLst/>
          </a:prstGeom>
          <a:noFill/>
          <a:ln>
            <a:noFill/>
          </a:ln>
        </p:spPr>
      </p:pic>
      <p:pic>
        <p:nvPicPr>
          <p:cNvPr id="81" name="Shape 81"/>
          <p:cNvPicPr preferRelativeResize="0"/>
          <p:nvPr/>
        </p:nvPicPr>
        <p:blipFill>
          <a:blip r:embed="rId5">
            <a:alphaModFix amt="23000"/>
          </a:blip>
          <a:stretch>
            <a:fillRect/>
          </a:stretch>
        </p:blipFill>
        <p:spPr>
          <a:xfrm>
            <a:off x="1830700" y="1823700"/>
            <a:ext cx="318106" cy="397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dirty="0">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dirty="0">
                <a:solidFill>
                  <a:srgbClr val="000000"/>
                </a:solidFill>
              </a:rPr>
              <a:t>חשיפה</a:t>
            </a:r>
          </a:p>
          <a:p>
            <a:pPr lvl="0" algn="r" rtl="1">
              <a:lnSpc>
                <a:spcPct val="115000"/>
              </a:lnSpc>
              <a:spcBef>
                <a:spcPts val="0"/>
              </a:spcBef>
              <a:buClr>
                <a:schemeClr val="dk1"/>
              </a:buClr>
              <a:buSzPct val="61111"/>
              <a:buFont typeface="Arial"/>
              <a:buNone/>
            </a:pPr>
            <a:r>
              <a:rPr lang="x-none" sz="1800" b="1" dirty="0">
                <a:solidFill>
                  <a:srgbClr val="FF0000"/>
                </a:solidFill>
              </a:rPr>
              <a:t>הוספה</a:t>
            </a:r>
          </a:p>
          <a:p>
            <a:pPr lvl="0" algn="r" rtl="1">
              <a:lnSpc>
                <a:spcPct val="115000"/>
              </a:lnSpc>
              <a:spcBef>
                <a:spcPts val="0"/>
              </a:spcBef>
              <a:buClr>
                <a:schemeClr val="dk1"/>
              </a:buClr>
              <a:buSzPct val="61111"/>
              <a:buFont typeface="Arial"/>
              <a:buNone/>
            </a:pPr>
            <a:r>
              <a:rPr lang="x-none" sz="1800" dirty="0">
                <a:solidFill>
                  <a:srgbClr val="000000"/>
                </a:solidFill>
              </a:rPr>
              <a:t>אפיון</a:t>
            </a:r>
          </a:p>
          <a:p>
            <a:pPr lvl="0" algn="r" rtl="1">
              <a:lnSpc>
                <a:spcPct val="115000"/>
              </a:lnSpc>
              <a:spcBef>
                <a:spcPts val="0"/>
              </a:spcBef>
              <a:buClr>
                <a:schemeClr val="dk1"/>
              </a:buClr>
              <a:buSzPct val="61111"/>
              <a:buFont typeface="Arial"/>
              <a:buNone/>
            </a:pPr>
            <a:r>
              <a:rPr lang="x-none" sz="1800" dirty="0"/>
              <a:t>עדכון</a:t>
            </a:r>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r" rtl="1">
              <a:spcBef>
                <a:spcPts val="0"/>
              </a:spcBef>
              <a:spcAft>
                <a:spcPts val="800"/>
              </a:spcAft>
              <a:buClr>
                <a:schemeClr val="dk1"/>
              </a:buClr>
              <a:buSzPct val="61111"/>
              <a:buFont typeface="Arial"/>
              <a:buNone/>
            </a:pPr>
            <a:endParaRPr dirty="0">
              <a:solidFill>
                <a:srgbClr val="333333"/>
              </a:solidFill>
              <a:highlight>
                <a:srgbClr val="FFFFFF"/>
              </a:highlight>
            </a:endParaRPr>
          </a:p>
          <a:p>
            <a:pPr lvl="0" algn="r" rtl="1">
              <a:spcBef>
                <a:spcPts val="0"/>
              </a:spcBef>
              <a:spcAft>
                <a:spcPts val="800"/>
              </a:spcAft>
              <a:buClr>
                <a:schemeClr val="dk1"/>
              </a:buClr>
              <a:buSzPct val="61111"/>
              <a:buFont typeface="Arial"/>
              <a:buNone/>
            </a:pPr>
            <a:endParaRPr dirty="0">
              <a:solidFill>
                <a:srgbClr val="333333"/>
              </a:solidFill>
              <a:highlight>
                <a:srgbClr val="FFFFFF"/>
              </a:highlight>
            </a:endParaRPr>
          </a:p>
          <a:p>
            <a:pPr lvl="0" algn="r" rtl="1">
              <a:spcBef>
                <a:spcPts val="0"/>
              </a:spcBef>
              <a:spcAft>
                <a:spcPts val="800"/>
              </a:spcAft>
              <a:buClr>
                <a:schemeClr val="dk1"/>
              </a:buClr>
              <a:buSzPct val="61111"/>
              <a:buFont typeface="Arial"/>
              <a:buNone/>
            </a:pPr>
            <a:endParaRPr dirty="0">
              <a:solidFill>
                <a:srgbClr val="333333"/>
              </a:solidFill>
              <a:highlight>
                <a:srgbClr val="FFFFFF"/>
              </a:highlight>
            </a:endParaRPr>
          </a:p>
          <a:p>
            <a:pPr lvl="0" algn="r" rtl="1">
              <a:spcBef>
                <a:spcPts val="0"/>
              </a:spcBef>
              <a:spcAft>
                <a:spcPts val="800"/>
              </a:spcAft>
              <a:buClr>
                <a:schemeClr val="dk1"/>
              </a:buClr>
              <a:buSzPct val="61111"/>
              <a:buFont typeface="Arial"/>
              <a:buNone/>
            </a:pPr>
            <a:r>
              <a:rPr lang="x-none" dirty="0">
                <a:solidFill>
                  <a:srgbClr val="333333"/>
                </a:solidFill>
                <a:highlight>
                  <a:srgbClr val="FFFFFF"/>
                </a:highlight>
              </a:rPr>
              <a:t>כהכנה לפעילות דרושים שלושה דברים:</a:t>
            </a:r>
          </a:p>
          <a:p>
            <a:pPr lvl="0" algn="r" rtl="1">
              <a:spcBef>
                <a:spcPts val="0"/>
              </a:spcBef>
              <a:spcAft>
                <a:spcPts val="800"/>
              </a:spcAft>
              <a:buClr>
                <a:schemeClr val="dk1"/>
              </a:buClr>
              <a:buSzPct val="61111"/>
              <a:buFont typeface="Arial"/>
              <a:buNone/>
            </a:pPr>
            <a:r>
              <a:rPr lang="x-none" dirty="0">
                <a:solidFill>
                  <a:srgbClr val="333333"/>
                </a:solidFill>
                <a:highlight>
                  <a:srgbClr val="FFFFFF"/>
                </a:highlight>
              </a:rPr>
              <a:t>א. לוודא שהתלמידים מכירים את המסגרת של נ.מ.ק.</a:t>
            </a:r>
          </a:p>
          <a:p>
            <a:pPr lvl="0" algn="r" rtl="1">
              <a:spcBef>
                <a:spcPts val="0"/>
              </a:spcBef>
              <a:spcAft>
                <a:spcPts val="800"/>
              </a:spcAft>
              <a:buClr>
                <a:schemeClr val="dk1"/>
              </a:buClr>
              <a:buSzPct val="61111"/>
              <a:buFont typeface="Arial"/>
              <a:buNone/>
            </a:pPr>
            <a:r>
              <a:rPr lang="x-none" dirty="0">
                <a:solidFill>
                  <a:srgbClr val="333333"/>
                </a:solidFill>
                <a:highlight>
                  <a:srgbClr val="FFFFFF"/>
                </a:highlight>
              </a:rPr>
              <a:t>ב. איסוף תשובות התלמידים מהשאלה הדיאגנוסטית והעברתם למצגת.</a:t>
            </a:r>
          </a:p>
          <a:p>
            <a:pPr lvl="0" algn="r" rtl="1">
              <a:spcBef>
                <a:spcPts val="0"/>
              </a:spcBef>
              <a:spcAft>
                <a:spcPts val="800"/>
              </a:spcAft>
              <a:buClr>
                <a:schemeClr val="dk1"/>
              </a:buClr>
              <a:buSzPct val="61111"/>
              <a:buFont typeface="Arial"/>
              <a:buNone/>
            </a:pPr>
            <a:r>
              <a:rPr lang="x-none" dirty="0">
                <a:solidFill>
                  <a:srgbClr val="333333"/>
                </a:solidFill>
                <a:highlight>
                  <a:srgbClr val="FFFFFF"/>
                </a:highlight>
              </a:rPr>
              <a:t>ג. הכנת פתקיות מתשובות התלמידים לפי החלקים השונים של </a:t>
            </a:r>
            <a:r>
              <a:rPr lang="x-none" dirty="0" smtClean="0">
                <a:solidFill>
                  <a:srgbClr val="333333"/>
                </a:solidFill>
                <a:highlight>
                  <a:srgbClr val="FFFFFF"/>
                </a:highlight>
              </a:rPr>
              <a:t>נ.מ.ק:</a:t>
            </a:r>
            <a:r>
              <a:rPr lang="he-IL" dirty="0" smtClean="0">
                <a:solidFill>
                  <a:srgbClr val="333333"/>
                </a:solidFill>
                <a:highlight>
                  <a:srgbClr val="FFFFFF"/>
                </a:highlight>
              </a:rPr>
              <a:t> </a:t>
            </a:r>
            <a:r>
              <a:rPr lang="x-none" dirty="0" smtClean="0">
                <a:solidFill>
                  <a:srgbClr val="333333"/>
                </a:solidFill>
                <a:highlight>
                  <a:srgbClr val="FFFFFF"/>
                </a:highlight>
              </a:rPr>
              <a:t>ציטוטים </a:t>
            </a:r>
            <a:r>
              <a:rPr lang="x-none" dirty="0">
                <a:solidFill>
                  <a:srgbClr val="333333"/>
                </a:solidFill>
                <a:highlight>
                  <a:srgbClr val="FFFFFF"/>
                </a:highlight>
              </a:rPr>
              <a:t>של </a:t>
            </a:r>
            <a:r>
              <a:rPr lang="x-none" b="1" dirty="0" smtClean="0">
                <a:solidFill>
                  <a:srgbClr val="333333"/>
                </a:solidFill>
                <a:highlight>
                  <a:srgbClr val="FFFFFF"/>
                </a:highlight>
              </a:rPr>
              <a:t>נתונים</a:t>
            </a:r>
            <a:r>
              <a:rPr lang="x-none" dirty="0" smtClean="0">
                <a:solidFill>
                  <a:srgbClr val="333333"/>
                </a:solidFill>
                <a:highlight>
                  <a:srgbClr val="FFFFFF"/>
                </a:highlight>
              </a:rPr>
              <a:t>,</a:t>
            </a:r>
            <a:r>
              <a:rPr lang="he-IL" dirty="0" smtClean="0">
                <a:solidFill>
                  <a:srgbClr val="333333"/>
                </a:solidFill>
                <a:highlight>
                  <a:srgbClr val="FFFFFF"/>
                </a:highlight>
              </a:rPr>
              <a:t> </a:t>
            </a:r>
            <a:r>
              <a:rPr lang="x-none" dirty="0" smtClean="0">
                <a:solidFill>
                  <a:srgbClr val="333333"/>
                </a:solidFill>
                <a:highlight>
                  <a:srgbClr val="FFFFFF"/>
                </a:highlight>
              </a:rPr>
              <a:t>של </a:t>
            </a:r>
            <a:r>
              <a:rPr lang="x-none" b="1" dirty="0">
                <a:solidFill>
                  <a:srgbClr val="333333"/>
                </a:solidFill>
                <a:highlight>
                  <a:srgbClr val="FFFFFF"/>
                </a:highlight>
              </a:rPr>
              <a:t>מידע</a:t>
            </a:r>
            <a:r>
              <a:rPr lang="x-none" dirty="0">
                <a:solidFill>
                  <a:srgbClr val="333333"/>
                </a:solidFill>
                <a:highlight>
                  <a:srgbClr val="FFFFFF"/>
                </a:highlight>
              </a:rPr>
              <a:t> פיזיקלי רלוונטי ושל </a:t>
            </a:r>
            <a:r>
              <a:rPr lang="x-none" b="1" dirty="0">
                <a:solidFill>
                  <a:srgbClr val="333333"/>
                </a:solidFill>
                <a:highlight>
                  <a:srgbClr val="FFFFFF"/>
                </a:highlight>
              </a:rPr>
              <a:t>קישור</a:t>
            </a:r>
            <a:r>
              <a:rPr lang="x-none" dirty="0">
                <a:solidFill>
                  <a:srgbClr val="333333"/>
                </a:solidFill>
                <a:highlight>
                  <a:srgbClr val="FFFFFF"/>
                </a:highlight>
              </a:rPr>
              <a:t> </a:t>
            </a:r>
            <a:r>
              <a:rPr lang="he-IL" dirty="0" smtClean="0">
                <a:solidFill>
                  <a:srgbClr val="333333"/>
                </a:solidFill>
                <a:highlight>
                  <a:srgbClr val="FFFFFF"/>
                </a:highlight>
              </a:rPr>
              <a:t>(</a:t>
            </a:r>
            <a:r>
              <a:rPr lang="x-none" dirty="0" smtClean="0">
                <a:solidFill>
                  <a:srgbClr val="333333"/>
                </a:solidFill>
                <a:highlight>
                  <a:srgbClr val="FFFFFF"/>
                </a:highlight>
              </a:rPr>
              <a:t>ראה </a:t>
            </a:r>
            <a:r>
              <a:rPr lang="x-none" dirty="0">
                <a:solidFill>
                  <a:srgbClr val="333333"/>
                </a:solidFill>
                <a:highlight>
                  <a:srgbClr val="FFFFFF"/>
                </a:highlight>
              </a:rPr>
              <a:t>במשאב הבא </a:t>
            </a:r>
            <a:r>
              <a:rPr lang="x-none" dirty="0" smtClean="0">
                <a:solidFill>
                  <a:srgbClr val="333333"/>
                </a:solidFill>
                <a:highlight>
                  <a:srgbClr val="FFFFFF"/>
                </a:highlight>
              </a:rPr>
              <a:t>דוגמאות</a:t>
            </a:r>
            <a:r>
              <a:rPr lang="he-IL" dirty="0" smtClean="0">
                <a:solidFill>
                  <a:srgbClr val="333333"/>
                </a:solidFill>
                <a:highlight>
                  <a:srgbClr val="FFFFFF"/>
                </a:highlight>
              </a:rPr>
              <a:t>).</a:t>
            </a:r>
            <a:endParaRPr lang="x-none" dirty="0">
              <a:solidFill>
                <a:srgbClr val="333333"/>
              </a:solidFill>
              <a:highlight>
                <a:srgbClr val="FFFFFF"/>
              </a:highlight>
            </a:endParaRPr>
          </a:p>
          <a:p>
            <a:pPr lvl="0" algn="r" rtl="1">
              <a:spcBef>
                <a:spcPts val="0"/>
              </a:spcBef>
              <a:spcAft>
                <a:spcPts val="800"/>
              </a:spcAft>
              <a:buClr>
                <a:schemeClr val="dk1"/>
              </a:buClr>
              <a:buSzPct val="61111"/>
              <a:buFont typeface="Arial"/>
              <a:buNone/>
            </a:pPr>
            <a:endParaRPr dirty="0">
              <a:solidFill>
                <a:srgbClr val="333333"/>
              </a:solidFill>
              <a:highlight>
                <a:srgbClr val="FFFFFF"/>
              </a:highlight>
            </a:endParaRPr>
          </a:p>
        </p:txBody>
      </p:sp>
      <p:pic>
        <p:nvPicPr>
          <p:cNvPr id="88" name="Shape 88"/>
          <p:cNvPicPr preferRelativeResize="0"/>
          <p:nvPr/>
        </p:nvPicPr>
        <p:blipFill rotWithShape="1">
          <a:blip r:embed="rId3">
            <a:alphaModFix/>
          </a:blip>
          <a:srcRect t="20181" r="1980" b="5291"/>
          <a:stretch/>
        </p:blipFill>
        <p:spPr>
          <a:xfrm>
            <a:off x="3580649" y="445025"/>
            <a:ext cx="3857075" cy="1688849"/>
          </a:xfrm>
          <a:prstGeom prst="rect">
            <a:avLst/>
          </a:prstGeom>
          <a:noFill/>
          <a:ln>
            <a:noFill/>
          </a:ln>
        </p:spPr>
      </p:pic>
      <p:pic>
        <p:nvPicPr>
          <p:cNvPr id="89" name="Shape 89"/>
          <p:cNvPicPr preferRelativeResize="0"/>
          <p:nvPr/>
        </p:nvPicPr>
        <p:blipFill>
          <a:blip r:embed="rId4">
            <a:alphaModFix/>
          </a:blip>
          <a:stretch>
            <a:fillRect/>
          </a:stretch>
        </p:blipFill>
        <p:spPr>
          <a:xfrm>
            <a:off x="0" y="0"/>
            <a:ext cx="4084359" cy="2297450"/>
          </a:xfrm>
          <a:prstGeom prst="rect">
            <a:avLst/>
          </a:prstGeom>
          <a:noFill/>
          <a:ln>
            <a:noFill/>
          </a:ln>
        </p:spPr>
      </p:pic>
      <p:pic>
        <p:nvPicPr>
          <p:cNvPr id="90" name="Shape 90"/>
          <p:cNvPicPr preferRelativeResize="0"/>
          <p:nvPr/>
        </p:nvPicPr>
        <p:blipFill>
          <a:blip r:embed="rId5">
            <a:alphaModFix amt="23000"/>
          </a:blip>
          <a:stretch>
            <a:fillRect/>
          </a:stretch>
        </p:blipFill>
        <p:spPr>
          <a:xfrm>
            <a:off x="2472125" y="494375"/>
            <a:ext cx="318106" cy="397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26057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dirty="0">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dirty="0">
                <a:solidFill>
                  <a:srgbClr val="000000"/>
                </a:solidFill>
              </a:rPr>
              <a:t>חשיפה</a:t>
            </a:r>
          </a:p>
          <a:p>
            <a:pPr lvl="0" algn="r" rtl="1">
              <a:lnSpc>
                <a:spcPct val="115000"/>
              </a:lnSpc>
              <a:spcBef>
                <a:spcPts val="0"/>
              </a:spcBef>
              <a:buClr>
                <a:schemeClr val="dk1"/>
              </a:buClr>
              <a:buSzPct val="61111"/>
              <a:buFont typeface="Arial"/>
              <a:buNone/>
            </a:pPr>
            <a:r>
              <a:rPr lang="x-none" sz="1800" b="1" dirty="0">
                <a:solidFill>
                  <a:srgbClr val="FF0000"/>
                </a:solidFill>
              </a:rPr>
              <a:t>הוספה</a:t>
            </a:r>
          </a:p>
          <a:p>
            <a:pPr lvl="0" algn="r" rtl="1">
              <a:lnSpc>
                <a:spcPct val="115000"/>
              </a:lnSpc>
              <a:spcBef>
                <a:spcPts val="0"/>
              </a:spcBef>
              <a:buClr>
                <a:schemeClr val="dk1"/>
              </a:buClr>
              <a:buSzPct val="61111"/>
              <a:buFont typeface="Arial"/>
              <a:buNone/>
            </a:pPr>
            <a:r>
              <a:rPr lang="x-none" sz="1800" dirty="0">
                <a:solidFill>
                  <a:srgbClr val="000000"/>
                </a:solidFill>
              </a:rPr>
              <a:t>אפיון</a:t>
            </a:r>
          </a:p>
          <a:p>
            <a:pPr lvl="0" algn="r" rtl="1">
              <a:lnSpc>
                <a:spcPct val="115000"/>
              </a:lnSpc>
              <a:spcBef>
                <a:spcPts val="0"/>
              </a:spcBef>
              <a:buClr>
                <a:schemeClr val="dk1"/>
              </a:buClr>
              <a:buSzPct val="61111"/>
              <a:buFont typeface="Arial"/>
              <a:buNone/>
            </a:pPr>
            <a:r>
              <a:rPr lang="x-none" sz="1800" dirty="0"/>
              <a:t>עדכון</a:t>
            </a:r>
          </a:p>
        </p:txBody>
      </p:sp>
      <p:sp>
        <p:nvSpPr>
          <p:cNvPr id="96" name="Shape 96"/>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lvl="0" algn="r" rtl="1">
              <a:spcBef>
                <a:spcPts val="0"/>
              </a:spcBef>
              <a:spcAft>
                <a:spcPts val="800"/>
              </a:spcAft>
              <a:buNone/>
            </a:pPr>
            <a:endParaRPr sz="1600" dirty="0">
              <a:solidFill>
                <a:srgbClr val="333333"/>
              </a:solidFill>
              <a:highlight>
                <a:srgbClr val="FFFFFF"/>
              </a:highlight>
            </a:endParaRPr>
          </a:p>
          <a:p>
            <a:pPr lvl="0" algn="r" rtl="1">
              <a:spcBef>
                <a:spcPts val="0"/>
              </a:spcBef>
              <a:spcAft>
                <a:spcPts val="800"/>
              </a:spcAft>
              <a:buNone/>
            </a:pPr>
            <a:endParaRPr sz="1600" dirty="0">
              <a:solidFill>
                <a:srgbClr val="333333"/>
              </a:solidFill>
              <a:highlight>
                <a:srgbClr val="FFFFFF"/>
              </a:highlight>
            </a:endParaRPr>
          </a:p>
          <a:p>
            <a:pPr lvl="0" algn="r" rtl="1">
              <a:spcBef>
                <a:spcPts val="0"/>
              </a:spcBef>
              <a:spcAft>
                <a:spcPts val="800"/>
              </a:spcAft>
              <a:buNone/>
            </a:pPr>
            <a:endParaRPr sz="1600" dirty="0">
              <a:solidFill>
                <a:srgbClr val="333333"/>
              </a:solidFill>
              <a:highlight>
                <a:srgbClr val="FFFFFF"/>
              </a:highlight>
            </a:endParaRPr>
          </a:p>
          <a:p>
            <a:pPr lvl="0" algn="r" rtl="1">
              <a:spcBef>
                <a:spcPts val="0"/>
              </a:spcBef>
              <a:spcAft>
                <a:spcPts val="800"/>
              </a:spcAft>
              <a:buNone/>
            </a:pPr>
            <a:r>
              <a:rPr lang="he-IL" sz="1600" u="sng" dirty="0" smtClean="0">
                <a:solidFill>
                  <a:srgbClr val="333333"/>
                </a:solidFill>
                <a:highlight>
                  <a:srgbClr val="FFFFFF"/>
                </a:highlight>
              </a:rPr>
              <a:t>שלבי הפעילות:</a:t>
            </a:r>
            <a:endParaRPr lang="x-none" sz="1600" u="sng" dirty="0">
              <a:solidFill>
                <a:srgbClr val="333333"/>
              </a:solidFill>
              <a:highlight>
                <a:srgbClr val="FFFFFF"/>
              </a:highlight>
            </a:endParaRPr>
          </a:p>
          <a:p>
            <a:pPr lvl="0" algn="r" rtl="1">
              <a:spcBef>
                <a:spcPts val="0"/>
              </a:spcBef>
              <a:spcAft>
                <a:spcPts val="800"/>
              </a:spcAft>
              <a:buClr>
                <a:schemeClr val="dk1"/>
              </a:buClr>
              <a:buSzPct val="68750"/>
              <a:buFont typeface="Arial"/>
              <a:buNone/>
            </a:pPr>
            <a:r>
              <a:rPr lang="he-IL" sz="1600" dirty="0" smtClean="0">
                <a:solidFill>
                  <a:srgbClr val="333333"/>
                </a:solidFill>
                <a:highlight>
                  <a:srgbClr val="FFFFFF"/>
                </a:highlight>
              </a:rPr>
              <a:t>1. </a:t>
            </a:r>
            <a:r>
              <a:rPr lang="x-none" sz="1600" dirty="0" smtClean="0">
                <a:solidFill>
                  <a:srgbClr val="333333"/>
                </a:solidFill>
                <a:highlight>
                  <a:srgbClr val="FFFFFF"/>
                </a:highlight>
              </a:rPr>
              <a:t> שאלות </a:t>
            </a:r>
            <a:r>
              <a:rPr lang="x-none" sz="1600" dirty="0">
                <a:solidFill>
                  <a:srgbClr val="333333"/>
                </a:solidFill>
                <a:highlight>
                  <a:srgbClr val="FFFFFF"/>
                </a:highlight>
              </a:rPr>
              <a:t>לדיו בעזרת המצגת: האם כל מי שענה נכון גם נימק </a:t>
            </a:r>
            <a:r>
              <a:rPr lang="x-none" sz="1600" dirty="0" smtClean="0">
                <a:solidFill>
                  <a:srgbClr val="333333"/>
                </a:solidFill>
                <a:highlight>
                  <a:srgbClr val="FFFFFF"/>
                </a:highlight>
              </a:rPr>
              <a:t>נכון</a:t>
            </a:r>
            <a:r>
              <a:rPr lang="he-IL" sz="1600" dirty="0" smtClean="0">
                <a:solidFill>
                  <a:srgbClr val="333333"/>
                </a:solidFill>
                <a:highlight>
                  <a:srgbClr val="FFFFFF"/>
                </a:highlight>
              </a:rPr>
              <a:t>?</a:t>
            </a:r>
            <a:r>
              <a:rPr lang="x-none" sz="1600" dirty="0" smtClean="0">
                <a:solidFill>
                  <a:srgbClr val="333333"/>
                </a:solidFill>
                <a:highlight>
                  <a:srgbClr val="FFFFFF"/>
                </a:highlight>
              </a:rPr>
              <a:t> </a:t>
            </a:r>
            <a:r>
              <a:rPr lang="x-none" sz="1600" dirty="0">
                <a:solidFill>
                  <a:srgbClr val="333333"/>
                </a:solidFill>
                <a:highlight>
                  <a:srgbClr val="FFFFFF"/>
                </a:highlight>
              </a:rPr>
              <a:t>האם היו נימוקם נכונים </a:t>
            </a:r>
            <a:r>
              <a:rPr lang="x-none" sz="1600" dirty="0" smtClean="0">
                <a:solidFill>
                  <a:srgbClr val="333333"/>
                </a:solidFill>
                <a:highlight>
                  <a:srgbClr val="FFFFFF"/>
                </a:highlight>
              </a:rPr>
              <a:t>לתשובות</a:t>
            </a:r>
            <a:endParaRPr lang="he-IL" sz="1600" dirty="0" smtClean="0">
              <a:solidFill>
                <a:srgbClr val="333333"/>
              </a:solidFill>
              <a:highlight>
                <a:srgbClr val="FFFFFF"/>
              </a:highlight>
            </a:endParaRPr>
          </a:p>
          <a:p>
            <a:pPr lvl="0" algn="r" rtl="1">
              <a:spcBef>
                <a:spcPts val="0"/>
              </a:spcBef>
              <a:spcAft>
                <a:spcPts val="800"/>
              </a:spcAft>
              <a:buClr>
                <a:schemeClr val="dk1"/>
              </a:buClr>
              <a:buSzPct val="68750"/>
              <a:buFont typeface="Arial"/>
              <a:buNone/>
            </a:pPr>
            <a:r>
              <a:rPr lang="he-IL" sz="1600" dirty="0">
                <a:solidFill>
                  <a:srgbClr val="333333"/>
                </a:solidFill>
                <a:highlight>
                  <a:srgbClr val="FFFFFF"/>
                </a:highlight>
              </a:rPr>
              <a:t> </a:t>
            </a:r>
            <a:r>
              <a:rPr lang="he-IL" sz="1600" dirty="0" smtClean="0">
                <a:solidFill>
                  <a:srgbClr val="333333"/>
                </a:solidFill>
                <a:highlight>
                  <a:srgbClr val="FFFFFF"/>
                </a:highlight>
              </a:rPr>
              <a:t>   </a:t>
            </a:r>
            <a:r>
              <a:rPr lang="x-none" sz="1600" dirty="0" smtClean="0">
                <a:solidFill>
                  <a:srgbClr val="333333"/>
                </a:solidFill>
                <a:highlight>
                  <a:srgbClr val="FFFFFF"/>
                </a:highlight>
              </a:rPr>
              <a:t> שגויות</a:t>
            </a:r>
            <a:r>
              <a:rPr lang="he-IL" sz="1600" dirty="0" smtClean="0">
                <a:solidFill>
                  <a:srgbClr val="333333"/>
                </a:solidFill>
                <a:highlight>
                  <a:srgbClr val="FFFFFF"/>
                </a:highlight>
              </a:rPr>
              <a:t>?</a:t>
            </a:r>
            <a:r>
              <a:rPr lang="x-none" sz="1600" dirty="0" smtClean="0">
                <a:solidFill>
                  <a:srgbClr val="333333"/>
                </a:solidFill>
                <a:highlight>
                  <a:srgbClr val="FFFFFF"/>
                </a:highlight>
              </a:rPr>
              <a:t> </a:t>
            </a:r>
            <a:r>
              <a:rPr lang="x-none" sz="1600" dirty="0">
                <a:solidFill>
                  <a:srgbClr val="333333"/>
                </a:solidFill>
                <a:highlight>
                  <a:srgbClr val="FFFFFF"/>
                </a:highlight>
              </a:rPr>
              <a:t>האם הנימוקים היו בנויים לפי תבנית נ.מ.ק?</a:t>
            </a:r>
          </a:p>
          <a:p>
            <a:pPr lvl="0" algn="r" rtl="1">
              <a:spcBef>
                <a:spcPts val="0"/>
              </a:spcBef>
              <a:spcAft>
                <a:spcPts val="800"/>
              </a:spcAft>
              <a:buClr>
                <a:schemeClr val="dk1"/>
              </a:buClr>
              <a:buSzPct val="68750"/>
              <a:buFont typeface="Arial"/>
              <a:buNone/>
            </a:pPr>
            <a:r>
              <a:rPr lang="he-IL" sz="1600" dirty="0" smtClean="0">
                <a:solidFill>
                  <a:srgbClr val="333333"/>
                </a:solidFill>
                <a:highlight>
                  <a:srgbClr val="FFFFFF"/>
                </a:highlight>
              </a:rPr>
              <a:t>2.  </a:t>
            </a:r>
            <a:r>
              <a:rPr lang="x-none" sz="1600" dirty="0" smtClean="0">
                <a:solidFill>
                  <a:srgbClr val="333333"/>
                </a:solidFill>
                <a:highlight>
                  <a:srgbClr val="FFFFFF"/>
                </a:highlight>
              </a:rPr>
              <a:t>משחק </a:t>
            </a:r>
            <a:r>
              <a:rPr lang="x-none" sz="1600" dirty="0">
                <a:solidFill>
                  <a:srgbClr val="333333"/>
                </a:solidFill>
                <a:highlight>
                  <a:srgbClr val="FFFFFF"/>
                </a:highlight>
              </a:rPr>
              <a:t>בזוגות בעזרת </a:t>
            </a:r>
            <a:r>
              <a:rPr lang="x-none" sz="1600" dirty="0" smtClean="0">
                <a:solidFill>
                  <a:srgbClr val="333333"/>
                </a:solidFill>
                <a:highlight>
                  <a:srgbClr val="FFFFFF"/>
                </a:highlight>
              </a:rPr>
              <a:t>ה</a:t>
            </a:r>
            <a:r>
              <a:rPr lang="he-IL" sz="1600" dirty="0" smtClean="0">
                <a:solidFill>
                  <a:srgbClr val="333333"/>
                </a:solidFill>
                <a:highlight>
                  <a:srgbClr val="FFFFFF"/>
                </a:highlight>
              </a:rPr>
              <a:t>-</a:t>
            </a:r>
            <a:r>
              <a:rPr lang="x-none" sz="1600" dirty="0" smtClean="0">
                <a:solidFill>
                  <a:srgbClr val="333333"/>
                </a:solidFill>
                <a:highlight>
                  <a:srgbClr val="FFFFFF"/>
                </a:highlight>
              </a:rPr>
              <a:t>Padlet</a:t>
            </a:r>
            <a:r>
              <a:rPr lang="he-IL" sz="1600" dirty="0" smtClean="0">
                <a:solidFill>
                  <a:srgbClr val="333333"/>
                </a:solidFill>
                <a:highlight>
                  <a:srgbClr val="FFFFFF"/>
                </a:highlight>
              </a:rPr>
              <a:t>.</a:t>
            </a:r>
          </a:p>
        </p:txBody>
      </p:sp>
      <p:pic>
        <p:nvPicPr>
          <p:cNvPr id="97" name="Shape 97"/>
          <p:cNvPicPr preferRelativeResize="0"/>
          <p:nvPr/>
        </p:nvPicPr>
        <p:blipFill rotWithShape="1">
          <a:blip r:embed="rId3">
            <a:alphaModFix/>
          </a:blip>
          <a:srcRect t="20181" r="1980" b="5291"/>
          <a:stretch/>
        </p:blipFill>
        <p:spPr>
          <a:xfrm>
            <a:off x="3580649" y="292625"/>
            <a:ext cx="3857075" cy="1688849"/>
          </a:xfrm>
          <a:prstGeom prst="rect">
            <a:avLst/>
          </a:prstGeom>
          <a:noFill/>
          <a:ln>
            <a:noFill/>
          </a:ln>
        </p:spPr>
      </p:pic>
      <p:sp>
        <p:nvSpPr>
          <p:cNvPr id="98" name="Shape 98"/>
          <p:cNvSpPr txBox="1"/>
          <p:nvPr/>
        </p:nvSpPr>
        <p:spPr>
          <a:xfrm>
            <a:off x="901200" y="3203700"/>
            <a:ext cx="7931100" cy="1230900"/>
          </a:xfrm>
          <a:prstGeom prst="rect">
            <a:avLst/>
          </a:prstGeom>
          <a:noFill/>
          <a:ln>
            <a:noFill/>
          </a:ln>
        </p:spPr>
        <p:txBody>
          <a:bodyPr lIns="91425" tIns="91425" rIns="91425" bIns="91425" anchor="ctr" anchorCtr="0">
            <a:noAutofit/>
          </a:bodyPr>
          <a:lstStyle/>
          <a:p>
            <a:pPr lvl="0" algn="r" rtl="1">
              <a:spcBef>
                <a:spcPts val="0"/>
              </a:spcBef>
              <a:buNone/>
            </a:pPr>
            <a:r>
              <a:rPr lang="x-none" sz="1600" b="1" u="sng" dirty="0">
                <a:solidFill>
                  <a:srgbClr val="FF00FF"/>
                </a:solidFill>
              </a:rPr>
              <a:t>מטרות</a:t>
            </a:r>
          </a:p>
          <a:p>
            <a:pPr lvl="0" algn="r" rtl="1">
              <a:spcBef>
                <a:spcPts val="0"/>
              </a:spcBef>
              <a:buNone/>
            </a:pPr>
            <a:r>
              <a:rPr lang="x-none" sz="1600" dirty="0">
                <a:solidFill>
                  <a:schemeClr val="dk1"/>
                </a:solidFill>
              </a:rPr>
              <a:t>ניתוח משותף של נימוקי תלמידים שענו בצורה נכונה או שגויה </a:t>
            </a:r>
            <a:r>
              <a:rPr lang="x-none" sz="1600" b="1" dirty="0">
                <a:solidFill>
                  <a:schemeClr val="dk1"/>
                </a:solidFill>
              </a:rPr>
              <a:t>מוסיף</a:t>
            </a:r>
            <a:r>
              <a:rPr lang="x-none" sz="1600" dirty="0">
                <a:solidFill>
                  <a:schemeClr val="dk1"/>
                </a:solidFill>
              </a:rPr>
              <a:t> </a:t>
            </a:r>
            <a:r>
              <a:rPr lang="x-none" sz="1600" b="1" dirty="0">
                <a:solidFill>
                  <a:schemeClr val="dk1"/>
                </a:solidFill>
              </a:rPr>
              <a:t>ידע</a:t>
            </a:r>
            <a:r>
              <a:rPr lang="x-none" sz="1600" dirty="0">
                <a:solidFill>
                  <a:schemeClr val="dk1"/>
                </a:solidFill>
              </a:rPr>
              <a:t> לתלמידים ויכול לאפשר הן הבנה טובה של הנושא והן הבנת התבנית הנכונה של נימוק </a:t>
            </a:r>
            <a:r>
              <a:rPr lang="x-none" sz="1600" dirty="0" smtClean="0">
                <a:solidFill>
                  <a:schemeClr val="dk1"/>
                </a:solidFill>
              </a:rPr>
              <a:t>פיזיקלי</a:t>
            </a:r>
            <a:r>
              <a:rPr lang="he-IL" sz="1600" dirty="0" smtClean="0">
                <a:solidFill>
                  <a:schemeClr val="dk1"/>
                </a:solidFill>
              </a:rPr>
              <a:t>.</a:t>
            </a:r>
            <a:endParaRPr lang="x-none" sz="1600" dirty="0">
              <a:solidFill>
                <a:schemeClr val="dk1"/>
              </a:solidFill>
            </a:endParaRPr>
          </a:p>
        </p:txBody>
      </p:sp>
      <p:pic>
        <p:nvPicPr>
          <p:cNvPr id="99" name="Shape 99"/>
          <p:cNvPicPr preferRelativeResize="0"/>
          <p:nvPr/>
        </p:nvPicPr>
        <p:blipFill>
          <a:blip r:embed="rId4">
            <a:alphaModFix/>
          </a:blip>
          <a:stretch>
            <a:fillRect/>
          </a:stretch>
        </p:blipFill>
        <p:spPr>
          <a:xfrm>
            <a:off x="0" y="0"/>
            <a:ext cx="4084359" cy="2297450"/>
          </a:xfrm>
          <a:prstGeom prst="rect">
            <a:avLst/>
          </a:prstGeom>
          <a:noFill/>
          <a:ln>
            <a:noFill/>
          </a:ln>
        </p:spPr>
      </p:pic>
      <p:pic>
        <p:nvPicPr>
          <p:cNvPr id="100" name="Shape 100"/>
          <p:cNvPicPr preferRelativeResize="0"/>
          <p:nvPr/>
        </p:nvPicPr>
        <p:blipFill>
          <a:blip r:embed="rId5">
            <a:alphaModFix amt="23000"/>
          </a:blip>
          <a:stretch>
            <a:fillRect/>
          </a:stretch>
        </p:blipFill>
        <p:spPr>
          <a:xfrm>
            <a:off x="2472125" y="494375"/>
            <a:ext cx="318106" cy="397624"/>
          </a:xfrm>
          <a:prstGeom prst="rect">
            <a:avLst/>
          </a:prstGeom>
          <a:noFill/>
          <a:ln>
            <a:noFill/>
          </a:ln>
        </p:spPr>
      </p:pic>
      <p:pic>
        <p:nvPicPr>
          <p:cNvPr id="101" name="Shape 101"/>
          <p:cNvPicPr preferRelativeResize="0"/>
          <p:nvPr/>
        </p:nvPicPr>
        <p:blipFill>
          <a:blip r:embed="rId6">
            <a:alphaModFix/>
          </a:blip>
          <a:stretch>
            <a:fillRect/>
          </a:stretch>
        </p:blipFill>
        <p:spPr>
          <a:xfrm>
            <a:off x="1108550" y="4434599"/>
            <a:ext cx="6926882" cy="722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dirty="0">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dirty="0">
                <a:solidFill>
                  <a:srgbClr val="000000"/>
                </a:solidFill>
              </a:rPr>
              <a:t>חשיפה</a:t>
            </a:r>
          </a:p>
          <a:p>
            <a:pPr lvl="0" algn="r" rtl="1">
              <a:lnSpc>
                <a:spcPct val="115000"/>
              </a:lnSpc>
              <a:spcBef>
                <a:spcPts val="0"/>
              </a:spcBef>
              <a:buClr>
                <a:schemeClr val="dk1"/>
              </a:buClr>
              <a:buSzPct val="61111"/>
              <a:buFont typeface="Arial"/>
              <a:buNone/>
            </a:pPr>
            <a:r>
              <a:rPr lang="x-none" sz="1800" dirty="0"/>
              <a:t>הוספה</a:t>
            </a:r>
          </a:p>
          <a:p>
            <a:pPr lvl="0" algn="r" rtl="1">
              <a:lnSpc>
                <a:spcPct val="115000"/>
              </a:lnSpc>
              <a:spcBef>
                <a:spcPts val="0"/>
              </a:spcBef>
              <a:buClr>
                <a:schemeClr val="dk1"/>
              </a:buClr>
              <a:buSzPct val="61111"/>
              <a:buFont typeface="Arial"/>
              <a:buNone/>
            </a:pPr>
            <a:r>
              <a:rPr lang="x-none" sz="1800" b="1" dirty="0">
                <a:solidFill>
                  <a:srgbClr val="FF0000"/>
                </a:solidFill>
              </a:rPr>
              <a:t>אפיון</a:t>
            </a:r>
          </a:p>
          <a:p>
            <a:pPr lvl="0" algn="r" rtl="1">
              <a:lnSpc>
                <a:spcPct val="115000"/>
              </a:lnSpc>
              <a:spcBef>
                <a:spcPts val="0"/>
              </a:spcBef>
              <a:buClr>
                <a:schemeClr val="dk1"/>
              </a:buClr>
              <a:buSzPct val="61111"/>
              <a:buFont typeface="Arial"/>
              <a:buNone/>
            </a:pPr>
            <a:r>
              <a:rPr lang="x-none" sz="1800" b="1" dirty="0">
                <a:solidFill>
                  <a:srgbClr val="FF0000"/>
                </a:solidFill>
              </a:rPr>
              <a:t>עדכון</a:t>
            </a:r>
          </a:p>
        </p:txBody>
      </p:sp>
      <p:sp>
        <p:nvSpPr>
          <p:cNvPr id="107" name="Shape 107"/>
          <p:cNvSpPr txBox="1">
            <a:spLocks noGrp="1"/>
          </p:cNvSpPr>
          <p:nvPr>
            <p:ph type="body" idx="1"/>
          </p:nvPr>
        </p:nvSpPr>
        <p:spPr>
          <a:xfrm>
            <a:off x="311700" y="996175"/>
            <a:ext cx="8520600" cy="3416400"/>
          </a:xfrm>
          <a:prstGeom prst="rect">
            <a:avLst/>
          </a:prstGeom>
        </p:spPr>
        <p:txBody>
          <a:bodyPr lIns="91425" tIns="91425" rIns="91425" bIns="91425" anchor="t" anchorCtr="0">
            <a:noAutofit/>
          </a:bodyPr>
          <a:lstStyle/>
          <a:p>
            <a:pPr lvl="0" algn="r" rtl="1">
              <a:spcBef>
                <a:spcPts val="0"/>
              </a:spcBef>
              <a:spcAft>
                <a:spcPts val="0"/>
              </a:spcAft>
              <a:buNone/>
            </a:pPr>
            <a:endParaRPr b="1" dirty="0">
              <a:solidFill>
                <a:srgbClr val="000000"/>
              </a:solidFill>
            </a:endParaRPr>
          </a:p>
          <a:p>
            <a:pPr lvl="0" algn="r" rtl="0">
              <a:spcBef>
                <a:spcPts val="0"/>
              </a:spcBef>
              <a:buNone/>
            </a:pPr>
            <a:endParaRPr dirty="0"/>
          </a:p>
          <a:p>
            <a:pPr lvl="0" algn="r" rtl="0">
              <a:spcBef>
                <a:spcPts val="0"/>
              </a:spcBef>
              <a:buNone/>
            </a:pPr>
            <a:endParaRPr dirty="0"/>
          </a:p>
          <a:p>
            <a:pPr lvl="0" algn="r" rtl="1">
              <a:spcBef>
                <a:spcPts val="0"/>
              </a:spcBef>
              <a:buNone/>
            </a:pPr>
            <a:r>
              <a:rPr lang="x-none" b="1" u="sng" dirty="0">
                <a:solidFill>
                  <a:srgbClr val="FF00FF"/>
                </a:solidFill>
              </a:rPr>
              <a:t>מטרות:</a:t>
            </a:r>
          </a:p>
          <a:p>
            <a:pPr lvl="0" algn="r" rtl="1">
              <a:spcBef>
                <a:spcPts val="0"/>
              </a:spcBef>
              <a:spcAft>
                <a:spcPts val="0"/>
              </a:spcAft>
              <a:buClr>
                <a:schemeClr val="dk1"/>
              </a:buClr>
              <a:buSzPct val="61111"/>
              <a:buFont typeface="Arial"/>
              <a:buNone/>
            </a:pPr>
            <a:r>
              <a:rPr lang="x-none" dirty="0">
                <a:solidFill>
                  <a:schemeClr val="dk1"/>
                </a:solidFill>
              </a:rPr>
              <a:t>בפעילות זו </a:t>
            </a:r>
            <a:r>
              <a:rPr lang="x-none" b="1" dirty="0">
                <a:solidFill>
                  <a:schemeClr val="dk1"/>
                </a:solidFill>
              </a:rPr>
              <a:t>מוסיפים</a:t>
            </a:r>
            <a:r>
              <a:rPr lang="x-none" dirty="0">
                <a:solidFill>
                  <a:schemeClr val="dk1"/>
                </a:solidFill>
              </a:rPr>
              <a:t> ידע ומתחילים </a:t>
            </a:r>
            <a:r>
              <a:rPr lang="x-none" b="1" dirty="0">
                <a:solidFill>
                  <a:schemeClr val="dk1"/>
                </a:solidFill>
              </a:rPr>
              <a:t>לאפיין</a:t>
            </a:r>
            <a:r>
              <a:rPr lang="x-none" dirty="0">
                <a:solidFill>
                  <a:schemeClr val="dk1"/>
                </a:solidFill>
              </a:rPr>
              <a:t>  את הידע בגיוון ושימוש בניסוי אחר שתוקף את הנושא מזווית </a:t>
            </a:r>
            <a:r>
              <a:rPr lang="x-none" dirty="0" smtClean="0">
                <a:solidFill>
                  <a:schemeClr val="dk1"/>
                </a:solidFill>
              </a:rPr>
              <a:t>אחרת:</a:t>
            </a:r>
            <a:r>
              <a:rPr lang="he-IL" dirty="0" smtClean="0">
                <a:solidFill>
                  <a:schemeClr val="dk1"/>
                </a:solidFill>
              </a:rPr>
              <a:t> </a:t>
            </a:r>
            <a:r>
              <a:rPr lang="x-none" dirty="0" smtClean="0">
                <a:solidFill>
                  <a:schemeClr val="dk1"/>
                </a:solidFill>
              </a:rPr>
              <a:t>לאחר </a:t>
            </a:r>
            <a:r>
              <a:rPr lang="x-none" dirty="0">
                <a:solidFill>
                  <a:schemeClr val="dk1"/>
                </a:solidFill>
              </a:rPr>
              <a:t>שהבנו מהפעילות הקודמת שמהירות </a:t>
            </a:r>
            <a:r>
              <a:rPr lang="he-IL" dirty="0" smtClean="0">
                <a:solidFill>
                  <a:schemeClr val="dk1"/>
                </a:solidFill>
              </a:rPr>
              <a:t>"</a:t>
            </a:r>
            <a:r>
              <a:rPr lang="x-none" dirty="0" smtClean="0">
                <a:solidFill>
                  <a:schemeClr val="dk1"/>
                </a:solidFill>
              </a:rPr>
              <a:t>אפס</a:t>
            </a:r>
            <a:r>
              <a:rPr lang="he-IL" dirty="0" smtClean="0">
                <a:solidFill>
                  <a:schemeClr val="dk1"/>
                </a:solidFill>
              </a:rPr>
              <a:t>" </a:t>
            </a:r>
            <a:r>
              <a:rPr lang="x-none" dirty="0" smtClean="0">
                <a:solidFill>
                  <a:schemeClr val="dk1"/>
                </a:solidFill>
              </a:rPr>
              <a:t>זה </a:t>
            </a:r>
            <a:r>
              <a:rPr lang="x-none" dirty="0">
                <a:solidFill>
                  <a:schemeClr val="dk1"/>
                </a:solidFill>
              </a:rPr>
              <a:t>לא אומר שהתאוצה היא "</a:t>
            </a:r>
            <a:r>
              <a:rPr lang="x-none" dirty="0" smtClean="0">
                <a:solidFill>
                  <a:schemeClr val="dk1"/>
                </a:solidFill>
              </a:rPr>
              <a:t>אפס</a:t>
            </a:r>
            <a:r>
              <a:rPr lang="he-IL" dirty="0" smtClean="0">
                <a:solidFill>
                  <a:schemeClr val="dk1"/>
                </a:solidFill>
              </a:rPr>
              <a:t>"</a:t>
            </a:r>
            <a:r>
              <a:rPr lang="x-none" dirty="0" smtClean="0">
                <a:solidFill>
                  <a:schemeClr val="dk1"/>
                </a:solidFill>
              </a:rPr>
              <a:t>,</a:t>
            </a:r>
            <a:r>
              <a:rPr lang="he-IL" dirty="0" smtClean="0">
                <a:solidFill>
                  <a:schemeClr val="dk1"/>
                </a:solidFill>
              </a:rPr>
              <a:t> </a:t>
            </a:r>
            <a:r>
              <a:rPr lang="x-none" b="1" i="1" dirty="0" smtClean="0">
                <a:solidFill>
                  <a:srgbClr val="0000FF"/>
                </a:solidFill>
              </a:rPr>
              <a:t>עכשיו </a:t>
            </a:r>
            <a:r>
              <a:rPr lang="x-none" b="1" i="1" dirty="0">
                <a:solidFill>
                  <a:srgbClr val="0000FF"/>
                </a:solidFill>
              </a:rPr>
              <a:t>הם יחושו שתאוצה קבועה אין פירושה מהירות קבועה</a:t>
            </a:r>
            <a:r>
              <a:rPr lang="x-none" dirty="0">
                <a:solidFill>
                  <a:schemeClr val="dk1"/>
                </a:solidFill>
              </a:rPr>
              <a:t>.</a:t>
            </a:r>
          </a:p>
          <a:p>
            <a:pPr lvl="0" algn="r" rtl="1">
              <a:spcBef>
                <a:spcPts val="0"/>
              </a:spcBef>
              <a:buNone/>
            </a:pPr>
            <a:endParaRPr dirty="0"/>
          </a:p>
        </p:txBody>
      </p:sp>
      <p:pic>
        <p:nvPicPr>
          <p:cNvPr id="108" name="Shape 108"/>
          <p:cNvPicPr preferRelativeResize="0"/>
          <p:nvPr/>
        </p:nvPicPr>
        <p:blipFill rotWithShape="1">
          <a:blip r:embed="rId3">
            <a:alphaModFix/>
          </a:blip>
          <a:srcRect l="38836" r="10831"/>
          <a:stretch/>
        </p:blipFill>
        <p:spPr>
          <a:xfrm>
            <a:off x="5288124" y="842637"/>
            <a:ext cx="1960800" cy="981075"/>
          </a:xfrm>
          <a:prstGeom prst="rect">
            <a:avLst/>
          </a:prstGeom>
          <a:noFill/>
          <a:ln>
            <a:noFill/>
          </a:ln>
        </p:spPr>
      </p:pic>
      <p:pic>
        <p:nvPicPr>
          <p:cNvPr id="109" name="Shape 109"/>
          <p:cNvPicPr preferRelativeResize="0"/>
          <p:nvPr/>
        </p:nvPicPr>
        <p:blipFill>
          <a:blip r:embed="rId4">
            <a:alphaModFix/>
          </a:blip>
          <a:stretch>
            <a:fillRect/>
          </a:stretch>
        </p:blipFill>
        <p:spPr>
          <a:xfrm>
            <a:off x="3479900" y="746225"/>
            <a:ext cx="1619250" cy="1390650"/>
          </a:xfrm>
          <a:prstGeom prst="rect">
            <a:avLst/>
          </a:prstGeom>
          <a:noFill/>
          <a:ln>
            <a:noFill/>
          </a:ln>
        </p:spPr>
      </p:pic>
      <p:pic>
        <p:nvPicPr>
          <p:cNvPr id="110" name="Shape 110"/>
          <p:cNvPicPr preferRelativeResize="0"/>
          <p:nvPr/>
        </p:nvPicPr>
        <p:blipFill>
          <a:blip r:embed="rId5">
            <a:alphaModFix amt="49000"/>
          </a:blip>
          <a:stretch>
            <a:fillRect/>
          </a:stretch>
        </p:blipFill>
        <p:spPr>
          <a:xfrm>
            <a:off x="0" y="0"/>
            <a:ext cx="4084359" cy="2297450"/>
          </a:xfrm>
          <a:prstGeom prst="rect">
            <a:avLst/>
          </a:prstGeom>
          <a:noFill/>
          <a:ln>
            <a:noFill/>
          </a:ln>
        </p:spPr>
      </p:pic>
      <p:pic>
        <p:nvPicPr>
          <p:cNvPr id="111" name="Shape 111"/>
          <p:cNvPicPr preferRelativeResize="0"/>
          <p:nvPr/>
        </p:nvPicPr>
        <p:blipFill>
          <a:blip r:embed="rId6">
            <a:alphaModFix amt="23000"/>
          </a:blip>
          <a:stretch>
            <a:fillRect/>
          </a:stretch>
        </p:blipFill>
        <p:spPr>
          <a:xfrm>
            <a:off x="1019650" y="1426112"/>
            <a:ext cx="318106" cy="397624"/>
          </a:xfrm>
          <a:prstGeom prst="rect">
            <a:avLst/>
          </a:prstGeom>
          <a:noFill/>
          <a:ln>
            <a:noFill/>
          </a:ln>
        </p:spPr>
      </p:pic>
      <p:pic>
        <p:nvPicPr>
          <p:cNvPr id="112" name="Shape 112"/>
          <p:cNvPicPr preferRelativeResize="0"/>
          <p:nvPr/>
        </p:nvPicPr>
        <p:blipFill>
          <a:blip r:embed="rId7">
            <a:alphaModFix/>
          </a:blip>
          <a:stretch>
            <a:fillRect/>
          </a:stretch>
        </p:blipFill>
        <p:spPr>
          <a:xfrm>
            <a:off x="61675" y="4249099"/>
            <a:ext cx="9006125" cy="827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a:solidFill>
                  <a:srgbClr val="000000"/>
                </a:solidFill>
              </a:rPr>
              <a:t>חשיפה</a:t>
            </a:r>
          </a:p>
          <a:p>
            <a:pPr lvl="0" algn="r" rtl="1">
              <a:lnSpc>
                <a:spcPct val="115000"/>
              </a:lnSpc>
              <a:spcBef>
                <a:spcPts val="0"/>
              </a:spcBef>
              <a:buClr>
                <a:schemeClr val="dk1"/>
              </a:buClr>
              <a:buSzPct val="61111"/>
              <a:buFont typeface="Arial"/>
              <a:buNone/>
            </a:pPr>
            <a:r>
              <a:rPr lang="x-none" sz="1800"/>
              <a:t>הוספה</a:t>
            </a:r>
          </a:p>
          <a:p>
            <a:pPr lvl="0" algn="r" rtl="1">
              <a:lnSpc>
                <a:spcPct val="115000"/>
              </a:lnSpc>
              <a:spcBef>
                <a:spcPts val="0"/>
              </a:spcBef>
              <a:buClr>
                <a:schemeClr val="dk1"/>
              </a:buClr>
              <a:buSzPct val="61111"/>
              <a:buFont typeface="Arial"/>
              <a:buNone/>
            </a:pPr>
            <a:r>
              <a:rPr lang="x-none" sz="1800" b="1">
                <a:solidFill>
                  <a:srgbClr val="FF0000"/>
                </a:solidFill>
              </a:rPr>
              <a:t>אפיון</a:t>
            </a:r>
          </a:p>
          <a:p>
            <a:pPr lvl="0" algn="r" rtl="1">
              <a:lnSpc>
                <a:spcPct val="115000"/>
              </a:lnSpc>
              <a:spcBef>
                <a:spcPts val="0"/>
              </a:spcBef>
              <a:buClr>
                <a:schemeClr val="dk1"/>
              </a:buClr>
              <a:buSzPct val="61111"/>
              <a:buFont typeface="Arial"/>
              <a:buNone/>
            </a:pPr>
            <a:r>
              <a:rPr lang="x-none" sz="1800" b="1">
                <a:solidFill>
                  <a:srgbClr val="FF0000"/>
                </a:solidFill>
              </a:rPr>
              <a:t>עדכון</a:t>
            </a:r>
          </a:p>
        </p:txBody>
      </p:sp>
      <p:sp>
        <p:nvSpPr>
          <p:cNvPr id="118" name="Shape 1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r">
              <a:spcBef>
                <a:spcPts val="0"/>
              </a:spcBef>
              <a:buNone/>
            </a:pPr>
            <a:endParaRPr/>
          </a:p>
          <a:p>
            <a:pPr lvl="0" algn="r">
              <a:spcBef>
                <a:spcPts val="0"/>
              </a:spcBef>
              <a:buNone/>
            </a:pPr>
            <a:endParaRPr/>
          </a:p>
          <a:p>
            <a:pPr lvl="0" algn="r">
              <a:spcBef>
                <a:spcPts val="0"/>
              </a:spcBef>
              <a:buNone/>
            </a:pPr>
            <a:endParaRPr/>
          </a:p>
          <a:p>
            <a:pPr lvl="0" algn="r">
              <a:spcBef>
                <a:spcPts val="0"/>
              </a:spcBef>
              <a:buNone/>
            </a:pPr>
            <a:endParaRPr/>
          </a:p>
          <a:p>
            <a:pPr lvl="0" algn="r" rtl="1">
              <a:spcBef>
                <a:spcPts val="0"/>
              </a:spcBef>
              <a:buNone/>
            </a:pPr>
            <a:endParaRPr/>
          </a:p>
          <a:p>
            <a:pPr lvl="0" algn="r">
              <a:spcBef>
                <a:spcPts val="0"/>
              </a:spcBef>
              <a:buNone/>
            </a:pPr>
            <a:endParaRPr/>
          </a:p>
          <a:p>
            <a:pPr lvl="0" algn="r">
              <a:spcBef>
                <a:spcPts val="0"/>
              </a:spcBef>
              <a:buNone/>
            </a:pPr>
            <a:endParaRPr/>
          </a:p>
          <a:p>
            <a:pPr lvl="0" algn="r">
              <a:spcBef>
                <a:spcPts val="0"/>
              </a:spcBef>
              <a:buNone/>
            </a:pPr>
            <a:endParaRPr/>
          </a:p>
          <a:p>
            <a:pPr lvl="0" algn="r" rtl="0">
              <a:spcBef>
                <a:spcPts val="0"/>
              </a:spcBef>
              <a:buNone/>
            </a:pPr>
            <a:r>
              <a:rPr lang="x-none"/>
              <a:t> </a:t>
            </a:r>
          </a:p>
        </p:txBody>
      </p:sp>
      <p:pic>
        <p:nvPicPr>
          <p:cNvPr id="119" name="Shape 119"/>
          <p:cNvPicPr preferRelativeResize="0"/>
          <p:nvPr/>
        </p:nvPicPr>
        <p:blipFill>
          <a:blip r:embed="rId3">
            <a:alphaModFix amt="79000"/>
          </a:blip>
          <a:stretch>
            <a:fillRect/>
          </a:stretch>
        </p:blipFill>
        <p:spPr>
          <a:xfrm>
            <a:off x="5594737" y="868825"/>
            <a:ext cx="2295525" cy="1152525"/>
          </a:xfrm>
          <a:prstGeom prst="rect">
            <a:avLst/>
          </a:prstGeom>
          <a:noFill/>
          <a:ln>
            <a:noFill/>
          </a:ln>
        </p:spPr>
      </p:pic>
      <p:pic>
        <p:nvPicPr>
          <p:cNvPr id="120" name="Shape 120"/>
          <p:cNvPicPr preferRelativeResize="0"/>
          <p:nvPr/>
        </p:nvPicPr>
        <p:blipFill>
          <a:blip r:embed="rId4">
            <a:alphaModFix/>
          </a:blip>
          <a:stretch>
            <a:fillRect/>
          </a:stretch>
        </p:blipFill>
        <p:spPr>
          <a:xfrm>
            <a:off x="3628100" y="2592037"/>
            <a:ext cx="2266950" cy="1123950"/>
          </a:xfrm>
          <a:prstGeom prst="rect">
            <a:avLst/>
          </a:prstGeom>
          <a:noFill/>
          <a:ln>
            <a:noFill/>
          </a:ln>
        </p:spPr>
      </p:pic>
      <p:pic>
        <p:nvPicPr>
          <p:cNvPr id="121" name="Shape 121"/>
          <p:cNvPicPr preferRelativeResize="0"/>
          <p:nvPr/>
        </p:nvPicPr>
        <p:blipFill>
          <a:blip r:embed="rId5">
            <a:alphaModFix/>
          </a:blip>
          <a:stretch>
            <a:fillRect/>
          </a:stretch>
        </p:blipFill>
        <p:spPr>
          <a:xfrm>
            <a:off x="2670575" y="3882475"/>
            <a:ext cx="5219700" cy="914400"/>
          </a:xfrm>
          <a:prstGeom prst="rect">
            <a:avLst/>
          </a:prstGeom>
          <a:noFill/>
          <a:ln>
            <a:noFill/>
          </a:ln>
        </p:spPr>
      </p:pic>
      <p:pic>
        <p:nvPicPr>
          <p:cNvPr id="122" name="Shape 122"/>
          <p:cNvPicPr preferRelativeResize="0"/>
          <p:nvPr/>
        </p:nvPicPr>
        <p:blipFill>
          <a:blip r:embed="rId6">
            <a:alphaModFix amt="72000"/>
          </a:blip>
          <a:stretch>
            <a:fillRect/>
          </a:stretch>
        </p:blipFill>
        <p:spPr>
          <a:xfrm>
            <a:off x="0" y="0"/>
            <a:ext cx="4084359" cy="2297450"/>
          </a:xfrm>
          <a:prstGeom prst="rect">
            <a:avLst/>
          </a:prstGeom>
          <a:noFill/>
          <a:ln>
            <a:noFill/>
          </a:ln>
        </p:spPr>
      </p:pic>
      <p:pic>
        <p:nvPicPr>
          <p:cNvPr id="123" name="Shape 123"/>
          <p:cNvPicPr preferRelativeResize="0"/>
          <p:nvPr/>
        </p:nvPicPr>
        <p:blipFill>
          <a:blip r:embed="rId7">
            <a:alphaModFix amt="23000"/>
          </a:blip>
          <a:stretch>
            <a:fillRect/>
          </a:stretch>
        </p:blipFill>
        <p:spPr>
          <a:xfrm>
            <a:off x="1087650" y="1588025"/>
            <a:ext cx="318106" cy="397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1776300"/>
          </a:xfrm>
          <a:prstGeom prst="rect">
            <a:avLst/>
          </a:prstGeom>
        </p:spPr>
        <p:txBody>
          <a:bodyPr lIns="91425" tIns="91425" rIns="91425" bIns="91425" anchor="t" anchorCtr="0">
            <a:noAutofit/>
          </a:bodyPr>
          <a:lstStyle/>
          <a:p>
            <a:pPr lvl="0" algn="r" rtl="1">
              <a:lnSpc>
                <a:spcPct val="115000"/>
              </a:lnSpc>
              <a:spcBef>
                <a:spcPts val="0"/>
              </a:spcBef>
              <a:buClr>
                <a:schemeClr val="dk1"/>
              </a:buClr>
              <a:buSzPct val="61111"/>
              <a:buFont typeface="Arial"/>
              <a:buNone/>
            </a:pPr>
            <a:r>
              <a:rPr lang="x-none" sz="1800" b="1" u="sng" dirty="0">
                <a:latin typeface="Calibri"/>
                <a:ea typeface="Calibri"/>
                <a:cs typeface="Calibri"/>
                <a:sym typeface="Calibri"/>
              </a:rPr>
              <a:t>KI</a:t>
            </a:r>
          </a:p>
          <a:p>
            <a:pPr lvl="0" algn="r" rtl="1">
              <a:lnSpc>
                <a:spcPct val="115000"/>
              </a:lnSpc>
              <a:spcBef>
                <a:spcPts val="0"/>
              </a:spcBef>
              <a:buClr>
                <a:schemeClr val="dk1"/>
              </a:buClr>
              <a:buSzPct val="61111"/>
              <a:buFont typeface="Arial"/>
              <a:buNone/>
            </a:pPr>
            <a:r>
              <a:rPr lang="x-none" sz="1800" dirty="0">
                <a:solidFill>
                  <a:srgbClr val="000000"/>
                </a:solidFill>
              </a:rPr>
              <a:t>חשיפה</a:t>
            </a:r>
          </a:p>
          <a:p>
            <a:pPr lvl="0" algn="r" rtl="1">
              <a:lnSpc>
                <a:spcPct val="115000"/>
              </a:lnSpc>
              <a:spcBef>
                <a:spcPts val="0"/>
              </a:spcBef>
              <a:buClr>
                <a:schemeClr val="dk1"/>
              </a:buClr>
              <a:buSzPct val="61111"/>
              <a:buFont typeface="Arial"/>
              <a:buNone/>
            </a:pPr>
            <a:r>
              <a:rPr lang="x-none" sz="1800" dirty="0"/>
              <a:t>הוספה</a:t>
            </a:r>
          </a:p>
          <a:p>
            <a:pPr lvl="0" algn="r" rtl="1">
              <a:lnSpc>
                <a:spcPct val="115000"/>
              </a:lnSpc>
              <a:spcBef>
                <a:spcPts val="0"/>
              </a:spcBef>
              <a:buClr>
                <a:schemeClr val="dk1"/>
              </a:buClr>
              <a:buSzPct val="61111"/>
              <a:buFont typeface="Arial"/>
              <a:buNone/>
            </a:pPr>
            <a:r>
              <a:rPr lang="x-none" sz="1800" b="1" dirty="0">
                <a:solidFill>
                  <a:srgbClr val="FF0000"/>
                </a:solidFill>
              </a:rPr>
              <a:t>אפיון</a:t>
            </a:r>
          </a:p>
          <a:p>
            <a:pPr lvl="0" algn="r" rtl="1">
              <a:lnSpc>
                <a:spcPct val="115000"/>
              </a:lnSpc>
              <a:spcBef>
                <a:spcPts val="0"/>
              </a:spcBef>
              <a:buClr>
                <a:schemeClr val="dk1"/>
              </a:buClr>
              <a:buSzPct val="61111"/>
              <a:buFont typeface="Arial"/>
              <a:buNone/>
            </a:pPr>
            <a:r>
              <a:rPr lang="x-none" sz="1800" b="1" dirty="0">
                <a:solidFill>
                  <a:srgbClr val="FF0000"/>
                </a:solidFill>
              </a:rPr>
              <a:t>עדכון</a:t>
            </a:r>
          </a:p>
        </p:txBody>
      </p:sp>
      <p:sp>
        <p:nvSpPr>
          <p:cNvPr id="129" name="Shape 1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r" rtl="1">
              <a:spcBef>
                <a:spcPts val="0"/>
              </a:spcBef>
              <a:buNone/>
            </a:pPr>
            <a:endParaRPr dirty="0"/>
          </a:p>
          <a:p>
            <a:pPr lvl="0" algn="r" rtl="1">
              <a:spcBef>
                <a:spcPts val="0"/>
              </a:spcBef>
              <a:buNone/>
            </a:pPr>
            <a:endParaRPr dirty="0"/>
          </a:p>
          <a:p>
            <a:pPr lvl="0" algn="r" rtl="1">
              <a:spcBef>
                <a:spcPts val="0"/>
              </a:spcBef>
              <a:buNone/>
            </a:pPr>
            <a:endParaRPr b="1" u="sng" dirty="0">
              <a:solidFill>
                <a:srgbClr val="FF00FF"/>
              </a:solidFill>
            </a:endParaRPr>
          </a:p>
          <a:p>
            <a:pPr lvl="0" algn="r" rtl="1">
              <a:spcBef>
                <a:spcPts val="0"/>
              </a:spcBef>
              <a:buNone/>
            </a:pPr>
            <a:r>
              <a:rPr lang="x-none" b="1" u="sng" dirty="0">
                <a:solidFill>
                  <a:srgbClr val="FF00FF"/>
                </a:solidFill>
              </a:rPr>
              <a:t>מטרות:</a:t>
            </a:r>
          </a:p>
          <a:p>
            <a:pPr lvl="0" algn="r" rtl="1">
              <a:spcBef>
                <a:spcPts val="0"/>
              </a:spcBef>
              <a:buNone/>
            </a:pPr>
            <a:r>
              <a:rPr lang="x-none" dirty="0"/>
              <a:t>בשלב מתקדם של למידת מהירות </a:t>
            </a:r>
            <a:r>
              <a:rPr lang="x-none" dirty="0" smtClean="0"/>
              <a:t>ותאוצה</a:t>
            </a:r>
            <a:r>
              <a:rPr lang="he-IL" dirty="0" smtClean="0"/>
              <a:t>, </a:t>
            </a:r>
            <a:r>
              <a:rPr lang="x-none" dirty="0" smtClean="0"/>
              <a:t>וההבדלים בינם</a:t>
            </a:r>
            <a:r>
              <a:rPr lang="he-IL" dirty="0" smtClean="0"/>
              <a:t>, </a:t>
            </a:r>
            <a:r>
              <a:rPr lang="x-none" dirty="0" smtClean="0"/>
              <a:t>על </a:t>
            </a:r>
            <a:r>
              <a:rPr lang="x-none" dirty="0"/>
              <a:t>התלמידים להתמודד עם שאלה מורכבת ביחס לשאלת </a:t>
            </a:r>
            <a:r>
              <a:rPr lang="x-none" dirty="0" smtClean="0"/>
              <a:t>הכדורסל</a:t>
            </a:r>
            <a:r>
              <a:rPr lang="he-IL" dirty="0" smtClean="0"/>
              <a:t>.</a:t>
            </a:r>
            <a:endParaRPr lang="x-none" dirty="0"/>
          </a:p>
        </p:txBody>
      </p:sp>
      <p:pic>
        <p:nvPicPr>
          <p:cNvPr id="130" name="Shape 130"/>
          <p:cNvPicPr preferRelativeResize="0"/>
          <p:nvPr/>
        </p:nvPicPr>
        <p:blipFill>
          <a:blip r:embed="rId3">
            <a:alphaModFix/>
          </a:blip>
          <a:stretch>
            <a:fillRect/>
          </a:stretch>
        </p:blipFill>
        <p:spPr>
          <a:xfrm>
            <a:off x="4331025" y="1002825"/>
            <a:ext cx="2266950" cy="1123950"/>
          </a:xfrm>
          <a:prstGeom prst="rect">
            <a:avLst/>
          </a:prstGeom>
          <a:noFill/>
          <a:ln>
            <a:noFill/>
          </a:ln>
        </p:spPr>
      </p:pic>
      <p:pic>
        <p:nvPicPr>
          <p:cNvPr id="131" name="Shape 131"/>
          <p:cNvPicPr preferRelativeResize="0"/>
          <p:nvPr/>
        </p:nvPicPr>
        <p:blipFill>
          <a:blip r:embed="rId4">
            <a:alphaModFix/>
          </a:blip>
          <a:stretch>
            <a:fillRect/>
          </a:stretch>
        </p:blipFill>
        <p:spPr>
          <a:xfrm>
            <a:off x="4998287" y="160250"/>
            <a:ext cx="2295525" cy="1152525"/>
          </a:xfrm>
          <a:prstGeom prst="rect">
            <a:avLst/>
          </a:prstGeom>
          <a:noFill/>
          <a:ln>
            <a:noFill/>
          </a:ln>
        </p:spPr>
      </p:pic>
      <p:pic>
        <p:nvPicPr>
          <p:cNvPr id="132" name="Shape 132"/>
          <p:cNvPicPr preferRelativeResize="0"/>
          <p:nvPr/>
        </p:nvPicPr>
        <p:blipFill>
          <a:blip r:embed="rId5">
            <a:alphaModFix amt="72000"/>
          </a:blip>
          <a:stretch>
            <a:fillRect/>
          </a:stretch>
        </p:blipFill>
        <p:spPr>
          <a:xfrm>
            <a:off x="0" y="0"/>
            <a:ext cx="4084359" cy="2297450"/>
          </a:xfrm>
          <a:prstGeom prst="rect">
            <a:avLst/>
          </a:prstGeom>
          <a:noFill/>
          <a:ln>
            <a:noFill/>
          </a:ln>
        </p:spPr>
      </p:pic>
      <p:pic>
        <p:nvPicPr>
          <p:cNvPr id="133" name="Shape 133"/>
          <p:cNvPicPr preferRelativeResize="0"/>
          <p:nvPr/>
        </p:nvPicPr>
        <p:blipFill>
          <a:blip r:embed="rId6">
            <a:alphaModFix amt="23000"/>
          </a:blip>
          <a:stretch>
            <a:fillRect/>
          </a:stretch>
        </p:blipFill>
        <p:spPr>
          <a:xfrm>
            <a:off x="1087650" y="1588025"/>
            <a:ext cx="318106" cy="397624"/>
          </a:xfrm>
          <a:prstGeom prst="rect">
            <a:avLst/>
          </a:prstGeom>
          <a:noFill/>
          <a:ln>
            <a:noFill/>
          </a:ln>
        </p:spPr>
      </p:pic>
      <p:pic>
        <p:nvPicPr>
          <p:cNvPr id="134" name="Shape 134"/>
          <p:cNvPicPr preferRelativeResize="0"/>
          <p:nvPr/>
        </p:nvPicPr>
        <p:blipFill>
          <a:blip r:embed="rId7">
            <a:alphaModFix/>
          </a:blip>
          <a:stretch>
            <a:fillRect/>
          </a:stretch>
        </p:blipFill>
        <p:spPr>
          <a:xfrm>
            <a:off x="618787" y="4033400"/>
            <a:ext cx="7906424" cy="1059299"/>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475</Words>
  <Application>Microsoft Office PowerPoint</Application>
  <PresentationFormat>On-screen Show (16:9)</PresentationFormat>
  <Paragraphs>110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simple-light-2</vt:lpstr>
      <vt:lpstr>PowerPoint Presentation</vt:lpstr>
      <vt:lpstr>KI חשיפה הוספה אפיון עדכון</vt:lpstr>
      <vt:lpstr>KI חשיפה הוספה אפיון עדכון</vt:lpstr>
      <vt:lpstr>KI חשיפה הוספה אפיון עדכון</vt:lpstr>
      <vt:lpstr>KI חשיפה הוספה אפיון עדכון</vt:lpstr>
      <vt:lpstr>KI חשיפה הוספה אפיון עדכון</vt:lpstr>
      <vt:lpstr>KI חשיפה הוספה אפיון עדכון</vt:lpstr>
      <vt:lpstr>KI חשיפה הוספה אפיון עדכון</vt:lpstr>
      <vt:lpstr>KI חשיפה הוספה אפיון עדכון</vt:lpstr>
      <vt:lpstr>KI חשיפה הוספה אפיון עדכון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NTDAGAN</dc:creator>
  <cp:lastModifiedBy>Windows User</cp:lastModifiedBy>
  <cp:revision>24</cp:revision>
  <dcterms:modified xsi:type="dcterms:W3CDTF">2017-08-02T10:25:09Z</dcterms:modified>
</cp:coreProperties>
</file>