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1" r:id="rId3"/>
    <p:sldId id="259" r:id="rId4"/>
    <p:sldId id="263" r:id="rId5"/>
    <p:sldId id="264" r:id="rId6"/>
    <p:sldId id="268" r:id="rId7"/>
    <p:sldId id="262" r:id="rId8"/>
    <p:sldId id="269" r:id="rId9"/>
    <p:sldId id="270" r:id="rId10"/>
    <p:sldId id="273" r:id="rId11"/>
    <p:sldId id="271" r:id="rId12"/>
    <p:sldId id="272" r:id="rId13"/>
    <p:sldId id="266" r:id="rId1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52DD41-BFBE-44F1-AA48-806CAEDD1AC1}" type="doc">
      <dgm:prSet loTypeId="urn:microsoft.com/office/officeart/2005/8/layout/hProcess10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9E8797B0-5F7E-4057-922A-AF4032516ED7}">
      <dgm:prSet phldrT="[טקסט]"/>
      <dgm:spPr/>
      <dgm:t>
        <a:bodyPr/>
        <a:lstStyle/>
        <a:p>
          <a:pPr rtl="1"/>
          <a:r>
            <a:rPr lang="he-IL" dirty="0">
              <a:latin typeface="David" panose="020E0502060401010101" pitchFamily="34" charset="-79"/>
              <a:cs typeface="David" panose="020E0502060401010101" pitchFamily="34" charset="-79"/>
            </a:rPr>
            <a:t>שאלת דיאגנוזה</a:t>
          </a:r>
        </a:p>
        <a:p>
          <a:pPr rtl="1"/>
          <a:r>
            <a:rPr lang="he-IL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rPr>
            <a:t>מתוקשבת</a:t>
          </a:r>
          <a:endParaRPr lang="he-IL" dirty="0">
            <a:latin typeface="David" panose="020E0502060401010101" pitchFamily="34" charset="-79"/>
            <a:cs typeface="David" panose="020E0502060401010101" pitchFamily="34" charset="-79"/>
          </a:endParaRPr>
        </a:p>
      </dgm:t>
    </dgm:pt>
    <dgm:pt modelId="{FF769C78-16CE-4F95-87A7-01BBB528261F}" type="parTrans" cxnId="{6BF70F79-BB25-44E6-BAA8-A0C453059DAF}">
      <dgm:prSet/>
      <dgm:spPr/>
      <dgm:t>
        <a:bodyPr/>
        <a:lstStyle/>
        <a:p>
          <a:pPr rtl="1"/>
          <a:endParaRPr lang="he-IL"/>
        </a:p>
      </dgm:t>
    </dgm:pt>
    <dgm:pt modelId="{40C0BC04-577B-48D9-A029-927CD7D10849}" type="sibTrans" cxnId="{6BF70F79-BB25-44E6-BAA8-A0C453059DAF}">
      <dgm:prSet/>
      <dgm:spPr/>
      <dgm:t>
        <a:bodyPr/>
        <a:lstStyle/>
        <a:p>
          <a:pPr rtl="1"/>
          <a:endParaRPr lang="he-IL"/>
        </a:p>
      </dgm:t>
    </dgm:pt>
    <dgm:pt modelId="{B6B866F4-2E64-4309-96B5-EDBE6F3A2F21}">
      <dgm:prSet phldrT="[טקסט]"/>
      <dgm:spPr/>
      <dgm:t>
        <a:bodyPr/>
        <a:lstStyle/>
        <a:p>
          <a:pPr rtl="1"/>
          <a:r>
            <a:rPr lang="he-IL" dirty="0"/>
            <a:t>דיון בקבוצות</a:t>
          </a:r>
        </a:p>
      </dgm:t>
    </dgm:pt>
    <dgm:pt modelId="{9BD75402-4012-4394-AA44-D8248FBE0E7A}" type="parTrans" cxnId="{6D3F2D27-C4F6-4523-A71C-90AEC0371D4B}">
      <dgm:prSet/>
      <dgm:spPr/>
      <dgm:t>
        <a:bodyPr/>
        <a:lstStyle/>
        <a:p>
          <a:pPr rtl="1"/>
          <a:endParaRPr lang="he-IL"/>
        </a:p>
      </dgm:t>
    </dgm:pt>
    <dgm:pt modelId="{86671B4D-058F-4B27-B2C9-2376BAAAAA6E}" type="sibTrans" cxnId="{6D3F2D27-C4F6-4523-A71C-90AEC0371D4B}">
      <dgm:prSet/>
      <dgm:spPr/>
      <dgm:t>
        <a:bodyPr/>
        <a:lstStyle/>
        <a:p>
          <a:pPr rtl="1"/>
          <a:endParaRPr lang="he-IL"/>
        </a:p>
      </dgm:t>
    </dgm:pt>
    <dgm:pt modelId="{089CED3F-FB9A-4800-9AC6-A9FBA7FB384F}">
      <dgm:prSet phldrT="[טקסט]"/>
      <dgm:spPr/>
      <dgm:t>
        <a:bodyPr/>
        <a:lstStyle/>
        <a:p>
          <a:pPr rtl="1"/>
          <a:r>
            <a:rPr lang="he-IL" dirty="0"/>
            <a:t>דיון במלאה</a:t>
          </a:r>
        </a:p>
        <a:p>
          <a:pPr rtl="1"/>
          <a:r>
            <a:rPr lang="he-IL" dirty="0"/>
            <a:t>משוב </a:t>
          </a:r>
          <a:r>
            <a:rPr lang="he-IL" dirty="0">
              <a:solidFill>
                <a:srgbClr val="FF0000"/>
              </a:solidFill>
            </a:rPr>
            <a:t>רפלקציה גוגל פורם</a:t>
          </a:r>
        </a:p>
      </dgm:t>
    </dgm:pt>
    <dgm:pt modelId="{2903F115-6271-4D06-BA69-9A0DEC60B872}" type="parTrans" cxnId="{097FDE5F-2885-48AE-8367-0D9BC16E59E2}">
      <dgm:prSet/>
      <dgm:spPr/>
      <dgm:t>
        <a:bodyPr/>
        <a:lstStyle/>
        <a:p>
          <a:pPr rtl="1"/>
          <a:endParaRPr lang="he-IL"/>
        </a:p>
      </dgm:t>
    </dgm:pt>
    <dgm:pt modelId="{D84E1CC5-5B68-4A77-8BE2-4BC242087850}" type="sibTrans" cxnId="{097FDE5F-2885-48AE-8367-0D9BC16E59E2}">
      <dgm:prSet/>
      <dgm:spPr/>
      <dgm:t>
        <a:bodyPr/>
        <a:lstStyle/>
        <a:p>
          <a:pPr rtl="1"/>
          <a:endParaRPr lang="he-IL"/>
        </a:p>
      </dgm:t>
    </dgm:pt>
    <dgm:pt modelId="{D45D903F-1E8D-4397-92BA-4120EC58A067}" type="pres">
      <dgm:prSet presAssocID="{F052DD41-BFBE-44F1-AA48-806CAEDD1AC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8C3C57-0539-43CC-9E37-1517C072F8E3}" type="pres">
      <dgm:prSet presAssocID="{9E8797B0-5F7E-4057-922A-AF4032516ED7}" presName="composite" presStyleCnt="0"/>
      <dgm:spPr/>
    </dgm:pt>
    <dgm:pt modelId="{EF45A728-2874-47D5-BF49-3BC93631135F}" type="pres">
      <dgm:prSet presAssocID="{9E8797B0-5F7E-4057-922A-AF4032516ED7}" presName="imagSh" presStyleLbl="bgImgPlace1" presStyleIdx="0" presStyleCnt="3" custLinFactNeighborX="1060" custLinFactNeighborY="-2967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D7F450DC-9092-4B18-B89E-DB353116AF03}" type="pres">
      <dgm:prSet presAssocID="{9E8797B0-5F7E-4057-922A-AF4032516ED7}" presName="tx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C1F787-040D-41A6-A2C1-FA91D0C6C693}" type="pres">
      <dgm:prSet presAssocID="{40C0BC04-577B-48D9-A029-927CD7D1084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AC6CD3D0-FE16-4269-80F3-885D5F937D97}" type="pres">
      <dgm:prSet presAssocID="{40C0BC04-577B-48D9-A029-927CD7D10849}" presName="connTx" presStyleLbl="sibTrans2D1" presStyleIdx="0" presStyleCnt="2"/>
      <dgm:spPr/>
      <dgm:t>
        <a:bodyPr/>
        <a:lstStyle/>
        <a:p>
          <a:endParaRPr lang="en-US"/>
        </a:p>
      </dgm:t>
    </dgm:pt>
    <dgm:pt modelId="{BC79F9C1-8823-4F5C-BB6F-6342A8F57496}" type="pres">
      <dgm:prSet presAssocID="{B6B866F4-2E64-4309-96B5-EDBE6F3A2F21}" presName="composite" presStyleCnt="0"/>
      <dgm:spPr/>
    </dgm:pt>
    <dgm:pt modelId="{9BE2A878-BA9F-4E52-909D-7E847A2153E7}" type="pres">
      <dgm:prSet presAssocID="{B6B866F4-2E64-4309-96B5-EDBE6F3A2F21}" presName="imagSh" presStyleLbl="bgImgPlace1" presStyleIdx="1" presStyleCnt="3" custLinFactNeighborX="-2120" custLinFactNeighborY="-297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3F5456F6-681B-4248-BD52-F7C616158963}" type="pres">
      <dgm:prSet presAssocID="{B6B866F4-2E64-4309-96B5-EDBE6F3A2F21}" presName="tx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1A0650-62AB-4C31-AA7B-B83C62535EA6}" type="pres">
      <dgm:prSet presAssocID="{86671B4D-058F-4B27-B2C9-2376BAAAAA6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4F536EC6-C7C8-4F2C-94C0-6A70CF1C3895}" type="pres">
      <dgm:prSet presAssocID="{86671B4D-058F-4B27-B2C9-2376BAAAAA6E}" presName="connTx" presStyleLbl="sibTrans2D1" presStyleIdx="1" presStyleCnt="2"/>
      <dgm:spPr/>
      <dgm:t>
        <a:bodyPr/>
        <a:lstStyle/>
        <a:p>
          <a:endParaRPr lang="en-US"/>
        </a:p>
      </dgm:t>
    </dgm:pt>
    <dgm:pt modelId="{CEF44A6C-0260-4616-BEDE-FA8BD1B5A9D8}" type="pres">
      <dgm:prSet presAssocID="{089CED3F-FB9A-4800-9AC6-A9FBA7FB384F}" presName="composite" presStyleCnt="0"/>
      <dgm:spPr/>
    </dgm:pt>
    <dgm:pt modelId="{F0E5B3ED-9139-428F-AE82-AF3A34475DB3}" type="pres">
      <dgm:prSet presAssocID="{089CED3F-FB9A-4800-9AC6-A9FBA7FB384F}" presName="imagSh" presStyleLbl="bgImgPlace1" presStyleIdx="2" presStyleCnt="3" custLinFactNeighborX="-4353" custLinFactNeighborY="-297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A035D0AC-7816-4AB9-B8FF-DB170BC51E0D}" type="pres">
      <dgm:prSet presAssocID="{089CED3F-FB9A-4800-9AC6-A9FBA7FB384F}" presName="tx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FE19A7-6D17-4403-830A-A501BF507B55}" type="presOf" srcId="{F052DD41-BFBE-44F1-AA48-806CAEDD1AC1}" destId="{D45D903F-1E8D-4397-92BA-4120EC58A067}" srcOrd="0" destOrd="0" presId="urn:microsoft.com/office/officeart/2005/8/layout/hProcess10"/>
    <dgm:cxn modelId="{368FDF1C-3CBD-402D-8898-2515E02D11E5}" type="presOf" srcId="{86671B4D-058F-4B27-B2C9-2376BAAAAA6E}" destId="{4F536EC6-C7C8-4F2C-94C0-6A70CF1C3895}" srcOrd="1" destOrd="0" presId="urn:microsoft.com/office/officeart/2005/8/layout/hProcess10"/>
    <dgm:cxn modelId="{59A67D3D-2B9F-4DDF-9213-D59E9C826A21}" type="presOf" srcId="{9E8797B0-5F7E-4057-922A-AF4032516ED7}" destId="{D7F450DC-9092-4B18-B89E-DB353116AF03}" srcOrd="0" destOrd="0" presId="urn:microsoft.com/office/officeart/2005/8/layout/hProcess10"/>
    <dgm:cxn modelId="{6D3F2D27-C4F6-4523-A71C-90AEC0371D4B}" srcId="{F052DD41-BFBE-44F1-AA48-806CAEDD1AC1}" destId="{B6B866F4-2E64-4309-96B5-EDBE6F3A2F21}" srcOrd="1" destOrd="0" parTransId="{9BD75402-4012-4394-AA44-D8248FBE0E7A}" sibTransId="{86671B4D-058F-4B27-B2C9-2376BAAAAA6E}"/>
    <dgm:cxn modelId="{4E033F11-9251-4AC8-80D8-231D11FE5AA6}" type="presOf" srcId="{40C0BC04-577B-48D9-A029-927CD7D10849}" destId="{AC6CD3D0-FE16-4269-80F3-885D5F937D97}" srcOrd="1" destOrd="0" presId="urn:microsoft.com/office/officeart/2005/8/layout/hProcess10"/>
    <dgm:cxn modelId="{6BF70F79-BB25-44E6-BAA8-A0C453059DAF}" srcId="{F052DD41-BFBE-44F1-AA48-806CAEDD1AC1}" destId="{9E8797B0-5F7E-4057-922A-AF4032516ED7}" srcOrd="0" destOrd="0" parTransId="{FF769C78-16CE-4F95-87A7-01BBB528261F}" sibTransId="{40C0BC04-577B-48D9-A029-927CD7D10849}"/>
    <dgm:cxn modelId="{26B985DF-6FA2-4968-B1F6-2E30D8D1DE90}" type="presOf" srcId="{089CED3F-FB9A-4800-9AC6-A9FBA7FB384F}" destId="{A035D0AC-7816-4AB9-B8FF-DB170BC51E0D}" srcOrd="0" destOrd="0" presId="urn:microsoft.com/office/officeart/2005/8/layout/hProcess10"/>
    <dgm:cxn modelId="{12CDD470-F644-4C09-B96F-CA9E162B5D4F}" type="presOf" srcId="{86671B4D-058F-4B27-B2C9-2376BAAAAA6E}" destId="{C41A0650-62AB-4C31-AA7B-B83C62535EA6}" srcOrd="0" destOrd="0" presId="urn:microsoft.com/office/officeart/2005/8/layout/hProcess10"/>
    <dgm:cxn modelId="{097FDE5F-2885-48AE-8367-0D9BC16E59E2}" srcId="{F052DD41-BFBE-44F1-AA48-806CAEDD1AC1}" destId="{089CED3F-FB9A-4800-9AC6-A9FBA7FB384F}" srcOrd="2" destOrd="0" parTransId="{2903F115-6271-4D06-BA69-9A0DEC60B872}" sibTransId="{D84E1CC5-5B68-4A77-8BE2-4BC242087850}"/>
    <dgm:cxn modelId="{F74A79F4-353C-4B42-A1FA-3764C8836651}" type="presOf" srcId="{B6B866F4-2E64-4309-96B5-EDBE6F3A2F21}" destId="{3F5456F6-681B-4248-BD52-F7C616158963}" srcOrd="0" destOrd="0" presId="urn:microsoft.com/office/officeart/2005/8/layout/hProcess10"/>
    <dgm:cxn modelId="{E99763E6-A830-4333-8583-8AF9D369192B}" type="presOf" srcId="{40C0BC04-577B-48D9-A029-927CD7D10849}" destId="{CDC1F787-040D-41A6-A2C1-FA91D0C6C693}" srcOrd="0" destOrd="0" presId="urn:microsoft.com/office/officeart/2005/8/layout/hProcess10"/>
    <dgm:cxn modelId="{B65D71FB-D52D-41DC-863E-73B91D8669F6}" type="presParOf" srcId="{D45D903F-1E8D-4397-92BA-4120EC58A067}" destId="{098C3C57-0539-43CC-9E37-1517C072F8E3}" srcOrd="0" destOrd="0" presId="urn:microsoft.com/office/officeart/2005/8/layout/hProcess10"/>
    <dgm:cxn modelId="{6A96DCB8-5EA7-4E84-B102-2597BF4E2E0E}" type="presParOf" srcId="{098C3C57-0539-43CC-9E37-1517C072F8E3}" destId="{EF45A728-2874-47D5-BF49-3BC93631135F}" srcOrd="0" destOrd="0" presId="urn:microsoft.com/office/officeart/2005/8/layout/hProcess10"/>
    <dgm:cxn modelId="{44187D77-2448-4F8C-A10C-006E8D11A78C}" type="presParOf" srcId="{098C3C57-0539-43CC-9E37-1517C072F8E3}" destId="{D7F450DC-9092-4B18-B89E-DB353116AF03}" srcOrd="1" destOrd="0" presId="urn:microsoft.com/office/officeart/2005/8/layout/hProcess10"/>
    <dgm:cxn modelId="{C2B54060-9896-4290-9EB8-914CEF53B2EF}" type="presParOf" srcId="{D45D903F-1E8D-4397-92BA-4120EC58A067}" destId="{CDC1F787-040D-41A6-A2C1-FA91D0C6C693}" srcOrd="1" destOrd="0" presId="urn:microsoft.com/office/officeart/2005/8/layout/hProcess10"/>
    <dgm:cxn modelId="{C4F14939-8864-4925-8EC5-A8D031AA8B0A}" type="presParOf" srcId="{CDC1F787-040D-41A6-A2C1-FA91D0C6C693}" destId="{AC6CD3D0-FE16-4269-80F3-885D5F937D97}" srcOrd="0" destOrd="0" presId="urn:microsoft.com/office/officeart/2005/8/layout/hProcess10"/>
    <dgm:cxn modelId="{95EEE374-E7DE-4901-843F-D3CCB8291EE1}" type="presParOf" srcId="{D45D903F-1E8D-4397-92BA-4120EC58A067}" destId="{BC79F9C1-8823-4F5C-BB6F-6342A8F57496}" srcOrd="2" destOrd="0" presId="urn:microsoft.com/office/officeart/2005/8/layout/hProcess10"/>
    <dgm:cxn modelId="{B57DBAB7-6B98-42A3-86C2-4517CF6006DE}" type="presParOf" srcId="{BC79F9C1-8823-4F5C-BB6F-6342A8F57496}" destId="{9BE2A878-BA9F-4E52-909D-7E847A2153E7}" srcOrd="0" destOrd="0" presId="urn:microsoft.com/office/officeart/2005/8/layout/hProcess10"/>
    <dgm:cxn modelId="{EA71457F-16A0-4DC8-A37F-93F94364A31F}" type="presParOf" srcId="{BC79F9C1-8823-4F5C-BB6F-6342A8F57496}" destId="{3F5456F6-681B-4248-BD52-F7C616158963}" srcOrd="1" destOrd="0" presId="urn:microsoft.com/office/officeart/2005/8/layout/hProcess10"/>
    <dgm:cxn modelId="{9278A076-71B0-45B7-AF00-D03BF3DFDA83}" type="presParOf" srcId="{D45D903F-1E8D-4397-92BA-4120EC58A067}" destId="{C41A0650-62AB-4C31-AA7B-B83C62535EA6}" srcOrd="3" destOrd="0" presId="urn:microsoft.com/office/officeart/2005/8/layout/hProcess10"/>
    <dgm:cxn modelId="{EA0B8613-7FF3-4E51-8A29-87B3672F6BD3}" type="presParOf" srcId="{C41A0650-62AB-4C31-AA7B-B83C62535EA6}" destId="{4F536EC6-C7C8-4F2C-94C0-6A70CF1C3895}" srcOrd="0" destOrd="0" presId="urn:microsoft.com/office/officeart/2005/8/layout/hProcess10"/>
    <dgm:cxn modelId="{EE473E19-5208-451B-A70F-D6F0FF9D9FC3}" type="presParOf" srcId="{D45D903F-1E8D-4397-92BA-4120EC58A067}" destId="{CEF44A6C-0260-4616-BEDE-FA8BD1B5A9D8}" srcOrd="4" destOrd="0" presId="urn:microsoft.com/office/officeart/2005/8/layout/hProcess10"/>
    <dgm:cxn modelId="{A9E9BE35-9B83-4542-A3E4-B0A07EA4272B}" type="presParOf" srcId="{CEF44A6C-0260-4616-BEDE-FA8BD1B5A9D8}" destId="{F0E5B3ED-9139-428F-AE82-AF3A34475DB3}" srcOrd="0" destOrd="0" presId="urn:microsoft.com/office/officeart/2005/8/layout/hProcess10"/>
    <dgm:cxn modelId="{23D7B88E-983E-45CD-8472-4B1B1E9E0886}" type="presParOf" srcId="{CEF44A6C-0260-4616-BEDE-FA8BD1B5A9D8}" destId="{A035D0AC-7816-4AB9-B8FF-DB170BC51E0D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52DD41-BFBE-44F1-AA48-806CAEDD1AC1}" type="doc">
      <dgm:prSet loTypeId="urn:microsoft.com/office/officeart/2005/8/layout/hProcess10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9E8797B0-5F7E-4057-922A-AF4032516ED7}">
      <dgm:prSet phldrT="[טקסט]"/>
      <dgm:spPr/>
      <dgm:t>
        <a:bodyPr/>
        <a:lstStyle/>
        <a:p>
          <a:pPr rtl="1"/>
          <a:r>
            <a:rPr lang="he-IL" dirty="0"/>
            <a:t>שאלה</a:t>
          </a:r>
        </a:p>
        <a:p>
          <a:pPr rtl="1"/>
          <a:r>
            <a:rPr lang="he-IL" dirty="0"/>
            <a:t>דיאגנוסטית</a:t>
          </a:r>
        </a:p>
        <a:p>
          <a:pPr rtl="1"/>
          <a:r>
            <a:rPr lang="he-IL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rPr>
            <a:t>מתוקשבת</a:t>
          </a:r>
        </a:p>
      </dgm:t>
    </dgm:pt>
    <dgm:pt modelId="{FF769C78-16CE-4F95-87A7-01BBB528261F}" type="parTrans" cxnId="{6BF70F79-BB25-44E6-BAA8-A0C453059DAF}">
      <dgm:prSet/>
      <dgm:spPr/>
      <dgm:t>
        <a:bodyPr/>
        <a:lstStyle/>
        <a:p>
          <a:pPr rtl="1"/>
          <a:endParaRPr lang="he-IL"/>
        </a:p>
      </dgm:t>
    </dgm:pt>
    <dgm:pt modelId="{40C0BC04-577B-48D9-A029-927CD7D10849}" type="sibTrans" cxnId="{6BF70F79-BB25-44E6-BAA8-A0C453059DAF}">
      <dgm:prSet/>
      <dgm:spPr/>
      <dgm:t>
        <a:bodyPr/>
        <a:lstStyle/>
        <a:p>
          <a:pPr rtl="1"/>
          <a:endParaRPr lang="he-IL"/>
        </a:p>
      </dgm:t>
    </dgm:pt>
    <dgm:pt modelId="{B6B866F4-2E64-4309-96B5-EDBE6F3A2F21}">
      <dgm:prSet phldrT="[טקסט]"/>
      <dgm:spPr/>
      <dgm:t>
        <a:bodyPr/>
        <a:lstStyle/>
        <a:p>
          <a:pPr rtl="1"/>
          <a:endParaRPr lang="he-IL" dirty="0"/>
        </a:p>
        <a:p>
          <a:pPr rtl="1"/>
          <a:r>
            <a:rPr lang="he-IL" dirty="0"/>
            <a:t>שאלה דיאגנוסטית</a:t>
          </a:r>
        </a:p>
        <a:p>
          <a:pPr rtl="1"/>
          <a:r>
            <a:rPr lang="he-IL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rPr>
            <a:t>מתוקשבת</a:t>
          </a:r>
          <a:endParaRPr lang="he-IL" dirty="0"/>
        </a:p>
        <a:p>
          <a:pPr rtl="1"/>
          <a:endParaRPr lang="he-IL" dirty="0"/>
        </a:p>
      </dgm:t>
    </dgm:pt>
    <dgm:pt modelId="{9BD75402-4012-4394-AA44-D8248FBE0E7A}" type="parTrans" cxnId="{6D3F2D27-C4F6-4523-A71C-90AEC0371D4B}">
      <dgm:prSet/>
      <dgm:spPr/>
      <dgm:t>
        <a:bodyPr/>
        <a:lstStyle/>
        <a:p>
          <a:pPr rtl="1"/>
          <a:endParaRPr lang="he-IL"/>
        </a:p>
      </dgm:t>
    </dgm:pt>
    <dgm:pt modelId="{86671B4D-058F-4B27-B2C9-2376BAAAAA6E}" type="sibTrans" cxnId="{6D3F2D27-C4F6-4523-A71C-90AEC0371D4B}">
      <dgm:prSet/>
      <dgm:spPr/>
      <dgm:t>
        <a:bodyPr/>
        <a:lstStyle/>
        <a:p>
          <a:pPr rtl="1"/>
          <a:endParaRPr lang="he-IL"/>
        </a:p>
      </dgm:t>
    </dgm:pt>
    <dgm:pt modelId="{089CED3F-FB9A-4800-9AC6-A9FBA7FB384F}">
      <dgm:prSet phldrT="[טקסט]"/>
      <dgm:spPr/>
      <dgm:t>
        <a:bodyPr/>
        <a:lstStyle/>
        <a:p>
          <a:pPr rtl="1"/>
          <a:r>
            <a:rPr lang="he-IL" dirty="0"/>
            <a:t>סימולציה</a:t>
          </a:r>
        </a:p>
        <a:p>
          <a:pPr rtl="1"/>
          <a:r>
            <a:rPr lang="he-IL" dirty="0"/>
            <a:t> </a:t>
          </a:r>
          <a:r>
            <a:rPr lang="he-IL" dirty="0">
              <a:solidFill>
                <a:srgbClr val="FF0000"/>
              </a:solidFill>
            </a:rPr>
            <a:t>מאינטרנט</a:t>
          </a:r>
        </a:p>
      </dgm:t>
    </dgm:pt>
    <dgm:pt modelId="{2903F115-6271-4D06-BA69-9A0DEC60B872}" type="parTrans" cxnId="{097FDE5F-2885-48AE-8367-0D9BC16E59E2}">
      <dgm:prSet/>
      <dgm:spPr/>
      <dgm:t>
        <a:bodyPr/>
        <a:lstStyle/>
        <a:p>
          <a:pPr rtl="1"/>
          <a:endParaRPr lang="he-IL"/>
        </a:p>
      </dgm:t>
    </dgm:pt>
    <dgm:pt modelId="{D84E1CC5-5B68-4A77-8BE2-4BC242087850}" type="sibTrans" cxnId="{097FDE5F-2885-48AE-8367-0D9BC16E59E2}">
      <dgm:prSet/>
      <dgm:spPr/>
      <dgm:t>
        <a:bodyPr/>
        <a:lstStyle/>
        <a:p>
          <a:pPr rtl="1"/>
          <a:endParaRPr lang="he-IL"/>
        </a:p>
      </dgm:t>
    </dgm:pt>
    <dgm:pt modelId="{D45D903F-1E8D-4397-92BA-4120EC58A067}" type="pres">
      <dgm:prSet presAssocID="{F052DD41-BFBE-44F1-AA48-806CAEDD1AC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8C3C57-0539-43CC-9E37-1517C072F8E3}" type="pres">
      <dgm:prSet presAssocID="{9E8797B0-5F7E-4057-922A-AF4032516ED7}" presName="composite" presStyleCnt="0"/>
      <dgm:spPr/>
    </dgm:pt>
    <dgm:pt modelId="{EF45A728-2874-47D5-BF49-3BC93631135F}" type="pres">
      <dgm:prSet presAssocID="{9E8797B0-5F7E-4057-922A-AF4032516ED7}" presName="imagSh" presStyleLbl="bgImgPlace1" presStyleIdx="0" presStyleCnt="3" custScaleX="69371" custScaleY="79688" custLinFactNeighborX="9063" custLinFactNeighborY="-27038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D7F450DC-9092-4B18-B89E-DB353116AF03}" type="pres">
      <dgm:prSet presAssocID="{9E8797B0-5F7E-4057-922A-AF4032516ED7}" presName="txNode" presStyleLbl="node1" presStyleIdx="0" presStyleCnt="3" custLinFactNeighborY="68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C1F787-040D-41A6-A2C1-FA91D0C6C693}" type="pres">
      <dgm:prSet presAssocID="{40C0BC04-577B-48D9-A029-927CD7D10849}" presName="sibTrans" presStyleLbl="sibTrans2D1" presStyleIdx="0" presStyleCnt="2"/>
      <dgm:spPr/>
      <dgm:t>
        <a:bodyPr/>
        <a:lstStyle/>
        <a:p>
          <a:endParaRPr lang="en-US"/>
        </a:p>
      </dgm:t>
    </dgm:pt>
    <dgm:pt modelId="{AC6CD3D0-FE16-4269-80F3-885D5F937D97}" type="pres">
      <dgm:prSet presAssocID="{40C0BC04-577B-48D9-A029-927CD7D10849}" presName="connTx" presStyleLbl="sibTrans2D1" presStyleIdx="0" presStyleCnt="2"/>
      <dgm:spPr/>
      <dgm:t>
        <a:bodyPr/>
        <a:lstStyle/>
        <a:p>
          <a:endParaRPr lang="en-US"/>
        </a:p>
      </dgm:t>
    </dgm:pt>
    <dgm:pt modelId="{BC79F9C1-8823-4F5C-BB6F-6342A8F57496}" type="pres">
      <dgm:prSet presAssocID="{B6B866F4-2E64-4309-96B5-EDBE6F3A2F21}" presName="composite" presStyleCnt="0"/>
      <dgm:spPr/>
    </dgm:pt>
    <dgm:pt modelId="{9BE2A878-BA9F-4E52-909D-7E847A2153E7}" type="pres">
      <dgm:prSet presAssocID="{B6B866F4-2E64-4309-96B5-EDBE6F3A2F21}" presName="imagSh" presStyleLbl="bgImgPlace1" presStyleIdx="1" presStyleCnt="3" custLinFactNeighborX="8009" custLinFactNeighborY="-2764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3F5456F6-681B-4248-BD52-F7C616158963}" type="pres">
      <dgm:prSet presAssocID="{B6B866F4-2E64-4309-96B5-EDBE6F3A2F21}" presName="txNode" presStyleLbl="node1" presStyleIdx="1" presStyleCnt="3" custScaleX="93953" custScaleY="983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1A0650-62AB-4C31-AA7B-B83C62535EA6}" type="pres">
      <dgm:prSet presAssocID="{86671B4D-058F-4B27-B2C9-2376BAAAAA6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4F536EC6-C7C8-4F2C-94C0-6A70CF1C3895}" type="pres">
      <dgm:prSet presAssocID="{86671B4D-058F-4B27-B2C9-2376BAAAAA6E}" presName="connTx" presStyleLbl="sibTrans2D1" presStyleIdx="1" presStyleCnt="2"/>
      <dgm:spPr/>
      <dgm:t>
        <a:bodyPr/>
        <a:lstStyle/>
        <a:p>
          <a:endParaRPr lang="en-US"/>
        </a:p>
      </dgm:t>
    </dgm:pt>
    <dgm:pt modelId="{CEF44A6C-0260-4616-BEDE-FA8BD1B5A9D8}" type="pres">
      <dgm:prSet presAssocID="{089CED3F-FB9A-4800-9AC6-A9FBA7FB384F}" presName="composite" presStyleCnt="0"/>
      <dgm:spPr/>
    </dgm:pt>
    <dgm:pt modelId="{F0E5B3ED-9139-428F-AE82-AF3A34475DB3}" type="pres">
      <dgm:prSet presAssocID="{089CED3F-FB9A-4800-9AC6-A9FBA7FB384F}" presName="imagSh" presStyleLbl="bgImgPlace1" presStyleIdx="2" presStyleCnt="3" custScaleX="66070" custScaleY="82370" custLinFactNeighborX="7150" custLinFactNeighborY="-2797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A035D0AC-7816-4AB9-B8FF-DB170BC51E0D}" type="pres">
      <dgm:prSet presAssocID="{089CED3F-FB9A-4800-9AC6-A9FBA7FB384F}" presName="txNode" presStyleLbl="node1" presStyleIdx="2" presStyleCnt="3" custScaleX="94403" custScaleY="95512" custLinFactNeighborY="58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4CF78E-3E74-4205-ACB3-6600508BB7BC}" type="presOf" srcId="{089CED3F-FB9A-4800-9AC6-A9FBA7FB384F}" destId="{A035D0AC-7816-4AB9-B8FF-DB170BC51E0D}" srcOrd="0" destOrd="0" presId="urn:microsoft.com/office/officeart/2005/8/layout/hProcess10"/>
    <dgm:cxn modelId="{BEDDCDE6-879B-41F9-9458-06359EEE2CFA}" type="presOf" srcId="{B6B866F4-2E64-4309-96B5-EDBE6F3A2F21}" destId="{3F5456F6-681B-4248-BD52-F7C616158963}" srcOrd="0" destOrd="0" presId="urn:microsoft.com/office/officeart/2005/8/layout/hProcess10"/>
    <dgm:cxn modelId="{097FDE5F-2885-48AE-8367-0D9BC16E59E2}" srcId="{F052DD41-BFBE-44F1-AA48-806CAEDD1AC1}" destId="{089CED3F-FB9A-4800-9AC6-A9FBA7FB384F}" srcOrd="2" destOrd="0" parTransId="{2903F115-6271-4D06-BA69-9A0DEC60B872}" sibTransId="{D84E1CC5-5B68-4A77-8BE2-4BC242087850}"/>
    <dgm:cxn modelId="{6BF70F79-BB25-44E6-BAA8-A0C453059DAF}" srcId="{F052DD41-BFBE-44F1-AA48-806CAEDD1AC1}" destId="{9E8797B0-5F7E-4057-922A-AF4032516ED7}" srcOrd="0" destOrd="0" parTransId="{FF769C78-16CE-4F95-87A7-01BBB528261F}" sibTransId="{40C0BC04-577B-48D9-A029-927CD7D10849}"/>
    <dgm:cxn modelId="{6D3F2D27-C4F6-4523-A71C-90AEC0371D4B}" srcId="{F052DD41-BFBE-44F1-AA48-806CAEDD1AC1}" destId="{B6B866F4-2E64-4309-96B5-EDBE6F3A2F21}" srcOrd="1" destOrd="0" parTransId="{9BD75402-4012-4394-AA44-D8248FBE0E7A}" sibTransId="{86671B4D-058F-4B27-B2C9-2376BAAAAA6E}"/>
    <dgm:cxn modelId="{68A2C277-3AAD-4659-A513-F6DE558B2F77}" type="presOf" srcId="{86671B4D-058F-4B27-B2C9-2376BAAAAA6E}" destId="{4F536EC6-C7C8-4F2C-94C0-6A70CF1C3895}" srcOrd="1" destOrd="0" presId="urn:microsoft.com/office/officeart/2005/8/layout/hProcess10"/>
    <dgm:cxn modelId="{8F2BB3BF-70A4-471E-ACFE-9DCE44BD032E}" type="presOf" srcId="{9E8797B0-5F7E-4057-922A-AF4032516ED7}" destId="{D7F450DC-9092-4B18-B89E-DB353116AF03}" srcOrd="0" destOrd="0" presId="urn:microsoft.com/office/officeart/2005/8/layout/hProcess10"/>
    <dgm:cxn modelId="{89419C8C-F1E4-4E9B-B0BA-47E02538CC35}" type="presOf" srcId="{F052DD41-BFBE-44F1-AA48-806CAEDD1AC1}" destId="{D45D903F-1E8D-4397-92BA-4120EC58A067}" srcOrd="0" destOrd="0" presId="urn:microsoft.com/office/officeart/2005/8/layout/hProcess10"/>
    <dgm:cxn modelId="{F7C693D6-0308-4F67-BAF6-14D7B3F18C9C}" type="presOf" srcId="{40C0BC04-577B-48D9-A029-927CD7D10849}" destId="{AC6CD3D0-FE16-4269-80F3-885D5F937D97}" srcOrd="1" destOrd="0" presId="urn:microsoft.com/office/officeart/2005/8/layout/hProcess10"/>
    <dgm:cxn modelId="{56FC10AC-1A8C-42AB-A892-A622DC064CED}" type="presOf" srcId="{86671B4D-058F-4B27-B2C9-2376BAAAAA6E}" destId="{C41A0650-62AB-4C31-AA7B-B83C62535EA6}" srcOrd="0" destOrd="0" presId="urn:microsoft.com/office/officeart/2005/8/layout/hProcess10"/>
    <dgm:cxn modelId="{6DEEA923-E839-445B-8C8F-2A1E3972DB35}" type="presOf" srcId="{40C0BC04-577B-48D9-A029-927CD7D10849}" destId="{CDC1F787-040D-41A6-A2C1-FA91D0C6C693}" srcOrd="0" destOrd="0" presId="urn:microsoft.com/office/officeart/2005/8/layout/hProcess10"/>
    <dgm:cxn modelId="{78843C29-9DF2-4050-BA0E-1F96089F9752}" type="presParOf" srcId="{D45D903F-1E8D-4397-92BA-4120EC58A067}" destId="{098C3C57-0539-43CC-9E37-1517C072F8E3}" srcOrd="0" destOrd="0" presId="urn:microsoft.com/office/officeart/2005/8/layout/hProcess10"/>
    <dgm:cxn modelId="{D23456A3-5D90-42BD-A5E4-C6923D19E090}" type="presParOf" srcId="{098C3C57-0539-43CC-9E37-1517C072F8E3}" destId="{EF45A728-2874-47D5-BF49-3BC93631135F}" srcOrd="0" destOrd="0" presId="urn:microsoft.com/office/officeart/2005/8/layout/hProcess10"/>
    <dgm:cxn modelId="{3A11BA7E-8552-4DE6-BD3B-F70E5D661B80}" type="presParOf" srcId="{098C3C57-0539-43CC-9E37-1517C072F8E3}" destId="{D7F450DC-9092-4B18-B89E-DB353116AF03}" srcOrd="1" destOrd="0" presId="urn:microsoft.com/office/officeart/2005/8/layout/hProcess10"/>
    <dgm:cxn modelId="{79A6C419-57A7-4F81-9041-5CB1F4EA6074}" type="presParOf" srcId="{D45D903F-1E8D-4397-92BA-4120EC58A067}" destId="{CDC1F787-040D-41A6-A2C1-FA91D0C6C693}" srcOrd="1" destOrd="0" presId="urn:microsoft.com/office/officeart/2005/8/layout/hProcess10"/>
    <dgm:cxn modelId="{9FAF248A-04AB-4244-8411-B15BB3DB5A76}" type="presParOf" srcId="{CDC1F787-040D-41A6-A2C1-FA91D0C6C693}" destId="{AC6CD3D0-FE16-4269-80F3-885D5F937D97}" srcOrd="0" destOrd="0" presId="urn:microsoft.com/office/officeart/2005/8/layout/hProcess10"/>
    <dgm:cxn modelId="{208C4E74-FB16-4CBA-B997-E7B50F5013E3}" type="presParOf" srcId="{D45D903F-1E8D-4397-92BA-4120EC58A067}" destId="{BC79F9C1-8823-4F5C-BB6F-6342A8F57496}" srcOrd="2" destOrd="0" presId="urn:microsoft.com/office/officeart/2005/8/layout/hProcess10"/>
    <dgm:cxn modelId="{71E60753-A01F-48E0-9FB8-47CD1196D382}" type="presParOf" srcId="{BC79F9C1-8823-4F5C-BB6F-6342A8F57496}" destId="{9BE2A878-BA9F-4E52-909D-7E847A2153E7}" srcOrd="0" destOrd="0" presId="urn:microsoft.com/office/officeart/2005/8/layout/hProcess10"/>
    <dgm:cxn modelId="{59763D5D-139E-45E5-8478-B03A5F12BE20}" type="presParOf" srcId="{BC79F9C1-8823-4F5C-BB6F-6342A8F57496}" destId="{3F5456F6-681B-4248-BD52-F7C616158963}" srcOrd="1" destOrd="0" presId="urn:microsoft.com/office/officeart/2005/8/layout/hProcess10"/>
    <dgm:cxn modelId="{C68742B7-FF3C-496C-A63C-8E9F9A7BCA86}" type="presParOf" srcId="{D45D903F-1E8D-4397-92BA-4120EC58A067}" destId="{C41A0650-62AB-4C31-AA7B-B83C62535EA6}" srcOrd="3" destOrd="0" presId="urn:microsoft.com/office/officeart/2005/8/layout/hProcess10"/>
    <dgm:cxn modelId="{8A7A1621-3BF5-4C7E-9948-95C988FC781A}" type="presParOf" srcId="{C41A0650-62AB-4C31-AA7B-B83C62535EA6}" destId="{4F536EC6-C7C8-4F2C-94C0-6A70CF1C3895}" srcOrd="0" destOrd="0" presId="urn:microsoft.com/office/officeart/2005/8/layout/hProcess10"/>
    <dgm:cxn modelId="{676A5EFB-DD04-416D-86C2-420CB6F84134}" type="presParOf" srcId="{D45D903F-1E8D-4397-92BA-4120EC58A067}" destId="{CEF44A6C-0260-4616-BEDE-FA8BD1B5A9D8}" srcOrd="4" destOrd="0" presId="urn:microsoft.com/office/officeart/2005/8/layout/hProcess10"/>
    <dgm:cxn modelId="{FCEECED1-31CA-4107-966A-B3EFDAA3C53D}" type="presParOf" srcId="{CEF44A6C-0260-4616-BEDE-FA8BD1B5A9D8}" destId="{F0E5B3ED-9139-428F-AE82-AF3A34475DB3}" srcOrd="0" destOrd="0" presId="urn:microsoft.com/office/officeart/2005/8/layout/hProcess10"/>
    <dgm:cxn modelId="{15C0316E-46B1-47D8-A61F-D7340A259766}" type="presParOf" srcId="{CEF44A6C-0260-4616-BEDE-FA8BD1B5A9D8}" destId="{A035D0AC-7816-4AB9-B8FF-DB170BC51E0D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45A728-2874-47D5-BF49-3BC93631135F}">
      <dsp:nvSpPr>
        <dsp:cNvPr id="0" name=""/>
        <dsp:cNvSpPr/>
      </dsp:nvSpPr>
      <dsp:spPr>
        <a:xfrm>
          <a:off x="16141" y="442613"/>
          <a:ext cx="1268748" cy="126874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F450DC-9092-4B18-B89E-DB353116AF03}">
      <dsp:nvSpPr>
        <dsp:cNvPr id="0" name=""/>
        <dsp:cNvSpPr/>
      </dsp:nvSpPr>
      <dsp:spPr>
        <a:xfrm>
          <a:off x="209233" y="1580376"/>
          <a:ext cx="1268748" cy="12687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>
              <a:latin typeface="David" panose="020E0502060401010101" pitchFamily="34" charset="-79"/>
              <a:cs typeface="David" panose="020E0502060401010101" pitchFamily="34" charset="-79"/>
            </a:rPr>
            <a:t>שאלת דיאגנוזה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rPr>
            <a:t>מתוקשבת</a:t>
          </a:r>
          <a:endParaRPr lang="he-IL" sz="1800" kern="1200" dirty="0">
            <a:latin typeface="David" panose="020E0502060401010101" pitchFamily="34" charset="-79"/>
            <a:cs typeface="David" panose="020E0502060401010101" pitchFamily="34" charset="-79"/>
          </a:endParaRPr>
        </a:p>
      </dsp:txBody>
      <dsp:txXfrm>
        <a:off x="246393" y="1617536"/>
        <a:ext cx="1194428" cy="1194428"/>
      </dsp:txXfrm>
    </dsp:sp>
    <dsp:sp modelId="{CDC1F787-040D-41A6-A2C1-FA91D0C6C693}">
      <dsp:nvSpPr>
        <dsp:cNvPr id="0" name=""/>
        <dsp:cNvSpPr/>
      </dsp:nvSpPr>
      <dsp:spPr>
        <a:xfrm rot="21598438">
          <a:off x="1515158" y="924110"/>
          <a:ext cx="230267" cy="304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300" kern="1200"/>
        </a:p>
      </dsp:txBody>
      <dsp:txXfrm>
        <a:off x="1515158" y="985098"/>
        <a:ext cx="161187" cy="182918"/>
      </dsp:txXfrm>
    </dsp:sp>
    <dsp:sp modelId="{9BE2A878-BA9F-4E52-909D-7E847A2153E7}">
      <dsp:nvSpPr>
        <dsp:cNvPr id="0" name=""/>
        <dsp:cNvSpPr/>
      </dsp:nvSpPr>
      <dsp:spPr>
        <a:xfrm>
          <a:off x="1942798" y="441737"/>
          <a:ext cx="1268748" cy="126874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5456F6-681B-4248-BD52-F7C616158963}">
      <dsp:nvSpPr>
        <dsp:cNvPr id="0" name=""/>
        <dsp:cNvSpPr/>
      </dsp:nvSpPr>
      <dsp:spPr>
        <a:xfrm>
          <a:off x="2176236" y="1580376"/>
          <a:ext cx="1268748" cy="12687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/>
            <a:t>דיון בקבוצות</a:t>
          </a:r>
        </a:p>
      </dsp:txBody>
      <dsp:txXfrm>
        <a:off x="2213396" y="1617536"/>
        <a:ext cx="1194428" cy="1194428"/>
      </dsp:txXfrm>
    </dsp:sp>
    <dsp:sp modelId="{C41A0650-62AB-4C31-AA7B-B83C62535EA6}">
      <dsp:nvSpPr>
        <dsp:cNvPr id="0" name=""/>
        <dsp:cNvSpPr/>
      </dsp:nvSpPr>
      <dsp:spPr>
        <a:xfrm>
          <a:off x="3446020" y="923680"/>
          <a:ext cx="234473" cy="304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300" kern="1200"/>
        </a:p>
      </dsp:txBody>
      <dsp:txXfrm>
        <a:off x="3446020" y="984652"/>
        <a:ext cx="164131" cy="182918"/>
      </dsp:txXfrm>
    </dsp:sp>
    <dsp:sp modelId="{F0E5B3ED-9139-428F-AE82-AF3A34475DB3}">
      <dsp:nvSpPr>
        <dsp:cNvPr id="0" name=""/>
        <dsp:cNvSpPr/>
      </dsp:nvSpPr>
      <dsp:spPr>
        <a:xfrm>
          <a:off x="3881470" y="441737"/>
          <a:ext cx="1268748" cy="126874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35D0AC-7816-4AB9-B8FF-DB170BC51E0D}">
      <dsp:nvSpPr>
        <dsp:cNvPr id="0" name=""/>
        <dsp:cNvSpPr/>
      </dsp:nvSpPr>
      <dsp:spPr>
        <a:xfrm>
          <a:off x="4143240" y="1580376"/>
          <a:ext cx="1268748" cy="12687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/>
            <a:t>דיון במלאה</a:t>
          </a:r>
        </a:p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800" kern="1200" dirty="0"/>
            <a:t>משוב </a:t>
          </a:r>
          <a:r>
            <a:rPr lang="he-IL" sz="1800" kern="1200" dirty="0">
              <a:solidFill>
                <a:srgbClr val="FF0000"/>
              </a:solidFill>
            </a:rPr>
            <a:t>רפלקציה גוגל פורם</a:t>
          </a:r>
        </a:p>
      </dsp:txBody>
      <dsp:txXfrm>
        <a:off x="4180400" y="1617536"/>
        <a:ext cx="1194428" cy="11944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45A728-2874-47D5-BF49-3BC93631135F}">
      <dsp:nvSpPr>
        <dsp:cNvPr id="0" name=""/>
        <dsp:cNvSpPr/>
      </dsp:nvSpPr>
      <dsp:spPr>
        <a:xfrm>
          <a:off x="127956" y="349386"/>
          <a:ext cx="966896" cy="111069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F450DC-9092-4B18-B89E-DB353116AF03}">
      <dsp:nvSpPr>
        <dsp:cNvPr id="0" name=""/>
        <dsp:cNvSpPr/>
      </dsp:nvSpPr>
      <dsp:spPr>
        <a:xfrm>
          <a:off x="15080" y="1516683"/>
          <a:ext cx="1393804" cy="1393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400" kern="1200" dirty="0"/>
            <a:t>שאלה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400" kern="1200" dirty="0"/>
            <a:t>דיאגנוסטית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400" kern="1200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rPr>
            <a:t>מתוקשבת</a:t>
          </a:r>
        </a:p>
      </dsp:txBody>
      <dsp:txXfrm>
        <a:off x="55903" y="1557506"/>
        <a:ext cx="1312158" cy="1312158"/>
      </dsp:txXfrm>
    </dsp:sp>
    <dsp:sp modelId="{CDC1F787-040D-41A6-A2C1-FA91D0C6C693}">
      <dsp:nvSpPr>
        <dsp:cNvPr id="0" name=""/>
        <dsp:cNvSpPr/>
      </dsp:nvSpPr>
      <dsp:spPr>
        <a:xfrm rot="108913">
          <a:off x="1432812" y="768669"/>
          <a:ext cx="338214" cy="3349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100" kern="1200"/>
        </a:p>
      </dsp:txBody>
      <dsp:txXfrm>
        <a:off x="1432837" y="834060"/>
        <a:ext cx="237741" cy="200947"/>
      </dsp:txXfrm>
    </dsp:sp>
    <dsp:sp modelId="{9BE2A878-BA9F-4E52-909D-7E847A2153E7}">
      <dsp:nvSpPr>
        <dsp:cNvPr id="0" name=""/>
        <dsp:cNvSpPr/>
      </dsp:nvSpPr>
      <dsp:spPr>
        <a:xfrm>
          <a:off x="2060695" y="275849"/>
          <a:ext cx="1393804" cy="1393804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5456F6-681B-4248-BD52-F7C616158963}">
      <dsp:nvSpPr>
        <dsp:cNvPr id="0" name=""/>
        <dsp:cNvSpPr/>
      </dsp:nvSpPr>
      <dsp:spPr>
        <a:xfrm>
          <a:off x="2218105" y="1508808"/>
          <a:ext cx="1309521" cy="13710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400" kern="1200" dirty="0"/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400" kern="1200" dirty="0"/>
            <a:t>שאלה דיאגנוסטית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400" kern="1200" dirty="0">
              <a:solidFill>
                <a:srgbClr val="FF0000"/>
              </a:solidFill>
              <a:latin typeface="David" panose="020E0502060401010101" pitchFamily="34" charset="-79"/>
              <a:cs typeface="David" panose="020E0502060401010101" pitchFamily="34" charset="-79"/>
            </a:rPr>
            <a:t>מתוקשבת</a:t>
          </a:r>
          <a:endParaRPr lang="he-IL" sz="1400" kern="1200" dirty="0"/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400" kern="1200" dirty="0"/>
        </a:p>
      </dsp:txBody>
      <dsp:txXfrm>
        <a:off x="2256460" y="1547163"/>
        <a:ext cx="1232811" cy="1294347"/>
      </dsp:txXfrm>
    </dsp:sp>
    <dsp:sp modelId="{C41A0650-62AB-4C31-AA7B-B83C62535EA6}">
      <dsp:nvSpPr>
        <dsp:cNvPr id="0" name=""/>
        <dsp:cNvSpPr/>
      </dsp:nvSpPr>
      <dsp:spPr>
        <a:xfrm rot="21497004">
          <a:off x="3703981" y="773192"/>
          <a:ext cx="249649" cy="3349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100" kern="1200"/>
        </a:p>
      </dsp:txBody>
      <dsp:txXfrm>
        <a:off x="3703998" y="841296"/>
        <a:ext cx="174754" cy="200947"/>
      </dsp:txXfrm>
    </dsp:sp>
    <dsp:sp modelId="{F0E5B3ED-9139-428F-AE82-AF3A34475DB3}">
      <dsp:nvSpPr>
        <dsp:cNvPr id="0" name=""/>
        <dsp:cNvSpPr/>
      </dsp:nvSpPr>
      <dsp:spPr>
        <a:xfrm>
          <a:off x="4167464" y="342661"/>
          <a:ext cx="920886" cy="114807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35D0AC-7816-4AB9-B8FF-DB170BC51E0D}">
      <dsp:nvSpPr>
        <dsp:cNvPr id="0" name=""/>
        <dsp:cNvSpPr/>
      </dsp:nvSpPr>
      <dsp:spPr>
        <a:xfrm>
          <a:off x="4097252" y="1559271"/>
          <a:ext cx="1315793" cy="1331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400" kern="1200" dirty="0"/>
            <a:t>סימולציה</a:t>
          </a:r>
        </a:p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400" kern="1200" dirty="0"/>
            <a:t> </a:t>
          </a:r>
          <a:r>
            <a:rPr lang="he-IL" sz="1400" kern="1200" dirty="0">
              <a:solidFill>
                <a:srgbClr val="FF0000"/>
              </a:solidFill>
            </a:rPr>
            <a:t>מאינטרנט</a:t>
          </a:r>
        </a:p>
      </dsp:txBody>
      <dsp:txXfrm>
        <a:off x="4135790" y="1597809"/>
        <a:ext cx="1238717" cy="12541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45579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127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836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7835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9573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489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562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352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914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970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291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D2C81-9A16-4E59-86DE-26698D064908}" type="datetimeFigureOut">
              <a:rPr lang="he-IL" smtClean="0"/>
              <a:t>כ"ו/ניסן/תשע"ח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28F95-B569-449A-B607-BB875C4F619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5308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https://st-moodle.weizmann.ac.il/mod/quiz/attempt.php?attempt=8603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st-moodle.weizmann.ac.il/mod/quiz/attempt.php?attempt=9735" TargetMode="Externa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hyperlink" Target="https://st-moodle.weizmann.ac.il/course/view.php?id=565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https://st-moodle.weizmann.ac.il/mod/quiz/attempt.php?attempt=8603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st-moodle.weizmann.ac.il/mod/quiz/attempt.php?attempt=860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https://st-moodle.weizmann.ac.il/mod/quiz/attempt.php?attempt=8603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mailto:https://st-moodle.weizmann.ac.il/mod/quiz/attempt.php?attempt=8603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https://st-moodle.weizmann.ac.il/mod/quiz/attempt.php?attempt=8603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st-moodle.weizmann.ac.il/mod/quiz/attempt.php?attempt=8603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-moodle.weizmann.ac.il/mod/quiz/attempt.php?attempt=8603" TargetMode="External"/><Relationship Id="rId5" Type="http://schemas.openxmlformats.org/officeDocument/2006/relationships/image" Target="../media/image4.png"/><Relationship Id="rId4" Type="http://schemas.openxmlformats.org/officeDocument/2006/relationships/hyperlink" Target="mailto:https://st-moodle.weizmann.ac.il/mod/quiz/attempt.php?attempt=860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hyperlink" Target="https://st-moodle.weizmann.ac.il/mod/quiz/attempt.php?attempt=8603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mailto:https://st-moodle.weizmann.ac.il/mod/quiz/attempt.php?attempt=8603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t-moodle.weizmann.ac.il/mod/quiz/attempt.php?attempt=8603" TargetMode="External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forms/d/e/1FAIpQLSesAxw5VFHehYtEyuRi9dtD-IXBd05-tnDhSjVIXxJLzRY8xQ/viewform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632820" y="1035845"/>
            <a:ext cx="9569824" cy="3232546"/>
          </a:xfrm>
        </p:spPr>
        <p:txBody>
          <a:bodyPr>
            <a:normAutofit fontScale="90000"/>
          </a:bodyPr>
          <a:lstStyle/>
          <a:p>
            <a:r>
              <a:rPr lang="he-IL" sz="5400" b="1" dirty="0">
                <a:latin typeface="David" panose="020E0502060401010101" pitchFamily="34" charset="-79"/>
                <a:cs typeface="David" panose="020E0502060401010101" pitchFamily="34" charset="-79"/>
              </a:rPr>
              <a:t>שילוב כלים טכנולוגיים בהוראה</a:t>
            </a:r>
            <a:r>
              <a:rPr lang="en-US" sz="5400" b="1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5400" b="1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en-US" sz="5400" b="1">
                <a:latin typeface="David" panose="020E0502060401010101" pitchFamily="34" charset="-79"/>
                <a:cs typeface="David" panose="020E0502060401010101" pitchFamily="34" charset="-79"/>
              </a:rPr>
              <a:t>פיזיקה</a:t>
            </a:r>
            <a:r>
              <a:rPr lang="he-IL" sz="5400" b="1" dirty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5400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54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קינמטיקה -קשר </a:t>
            </a:r>
            <a:r>
              <a:rPr lang="he-IL" sz="5400" b="1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בין מהירות </a:t>
            </a:r>
            <a:r>
              <a:rPr lang="he-IL" sz="54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לתאוצה</a:t>
            </a:r>
            <a:r>
              <a:rPr lang="he-IL" sz="5400" b="1" dirty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5400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endParaRPr lang="he-IL" sz="5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48870" y="4825720"/>
            <a:ext cx="3998259" cy="1206780"/>
          </a:xfrm>
        </p:spPr>
        <p:txBody>
          <a:bodyPr/>
          <a:lstStyle/>
          <a:p>
            <a:r>
              <a:rPr lang="he-IL" sz="3200" b="1" dirty="0">
                <a:solidFill>
                  <a:srgbClr val="00B05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אסלאם אבו רביע</a:t>
            </a:r>
          </a:p>
          <a:p>
            <a:r>
              <a:rPr lang="he-IL" sz="3200" b="1" dirty="0">
                <a:solidFill>
                  <a:srgbClr val="00B05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אירית פיין</a:t>
            </a:r>
          </a:p>
        </p:txBody>
      </p:sp>
    </p:spTree>
    <p:extLst>
      <p:ext uri="{BB962C8B-B14F-4D97-AF65-F5344CB8AC3E}">
        <p14:creationId xmlns:p14="http://schemas.microsoft.com/office/powerpoint/2010/main" val="2906288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78075" y="2337466"/>
            <a:ext cx="10737871" cy="41458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e-IL" sz="1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תיאור הפעילות:</a:t>
            </a: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כאן התלמיד יפעיל  את הסימולציה כך שיבדוק את </a:t>
            </a:r>
            <a:r>
              <a:rPr lang="he-IL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כל</a:t>
            </a:r>
            <a:r>
              <a:rPr lang="he-IL" sz="24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האפשרויות של כווני התאוצה והמהירות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, על פי ההנחיות שבמודול.</a:t>
            </a: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שיקולי הדעת בהפעלה ובבחירה: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e-IL" sz="2400" dirty="0">
                <a:solidFill>
                  <a:schemeClr val="tx1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מתן הזדמנות לתלמיד בכדי לאלץ אותו לברור את מחשבותיו ולנסח את רעיונותיו. הדבר הזה עוזר לו לקשר בין הידע הקודם והעכשווי שלו.</a:t>
            </a:r>
            <a:endParaRPr lang="he-IL" sz="2400" b="1" dirty="0">
              <a:solidFill>
                <a:srgbClr val="000066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e-IL" sz="2400" b="1" dirty="0">
              <a:solidFill>
                <a:srgbClr val="000066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e-IL" sz="2400" b="1" dirty="0">
                <a:solidFill>
                  <a:srgbClr val="000066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כאן שלב ה"צפה" בטיפול </a:t>
            </a:r>
            <a:r>
              <a:rPr lang="en-US" sz="2400" b="1" dirty="0">
                <a:solidFill>
                  <a:srgbClr val="000066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P.O.E</a:t>
            </a:r>
            <a:r>
              <a:rPr lang="en-US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(Predict </a:t>
            </a:r>
            <a:r>
              <a:rPr lang="en-US" sz="2400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Observe</a:t>
            </a:r>
            <a:r>
              <a:rPr lang="en-US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Explain)</a:t>
            </a:r>
            <a:r>
              <a:rPr lang="en-US" sz="2400" b="1" dirty="0">
                <a:solidFill>
                  <a:srgbClr val="000066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ar-LB" sz="2400" b="1" dirty="0">
                <a:solidFill>
                  <a:srgbClr val="000066"/>
                </a:solidFill>
                <a:latin typeface="David" panose="020E0502060401010101" pitchFamily="34" charset="-79"/>
              </a:rPr>
              <a:t> </a:t>
            </a:r>
            <a:r>
              <a:rPr lang="he-IL" sz="2400" b="1" dirty="0">
                <a:solidFill>
                  <a:srgbClr val="000066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2400" b="1" dirty="0">
              <a:solidFill>
                <a:srgbClr val="000066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3200" b="1" dirty="0">
              <a:solidFill>
                <a:schemeClr val="accent3">
                  <a:lumMod val="7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rgbClr val="C00000"/>
                </a:solidFill>
              </a:rPr>
              <a:t>חשיפה, הוספה, אפיון ועדכון 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rgbClr val="FF0000"/>
                </a:solidFill>
              </a:rPr>
              <a:t>מבוסס נתונים: 1  2, 3.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התאמה אישית ע"י המורה: 1, 2, 3.</a:t>
            </a:r>
          </a:p>
          <a:p>
            <a:endParaRPr lang="he-IL" dirty="0"/>
          </a:p>
        </p:txBody>
      </p:sp>
      <p:sp>
        <p:nvSpPr>
          <p:cNvPr id="14" name="מלבן מעוגל 13"/>
          <p:cNvSpPr/>
          <p:nvPr/>
        </p:nvSpPr>
        <p:spPr>
          <a:xfrm>
            <a:off x="8981372" y="6373503"/>
            <a:ext cx="692627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מעוגל 14"/>
          <p:cNvSpPr/>
          <p:nvPr/>
        </p:nvSpPr>
        <p:spPr>
          <a:xfrm>
            <a:off x="9635899" y="6375775"/>
            <a:ext cx="674610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6332561" y="6332729"/>
            <a:ext cx="400340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>
            <a:off x="3919172" y="6335003"/>
            <a:ext cx="614727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מעוגל 17"/>
          <p:cNvSpPr/>
          <p:nvPr/>
        </p:nvSpPr>
        <p:spPr>
          <a:xfrm>
            <a:off x="577735" y="6337276"/>
            <a:ext cx="400340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קבוצה 6"/>
          <p:cNvGrpSpPr/>
          <p:nvPr/>
        </p:nvGrpSpPr>
        <p:grpSpPr>
          <a:xfrm>
            <a:off x="36214" y="-177800"/>
            <a:ext cx="6296347" cy="1596626"/>
            <a:chOff x="4946937" y="1591092"/>
            <a:chExt cx="6296347" cy="1596626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291731" y="1591092"/>
              <a:ext cx="1418109" cy="1118875"/>
            </a:xfrm>
            <a:prstGeom prst="rect">
              <a:avLst/>
            </a:prstGeom>
          </p:spPr>
        </p:pic>
        <p:pic>
          <p:nvPicPr>
            <p:cNvPr id="12" name="תמונה 11">
              <a:hlinkClick r:id="rId3"/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73239" y="1929671"/>
              <a:ext cx="1513842" cy="569735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10240332" y="2724146"/>
              <a:ext cx="9651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בבית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890019" y="2719378"/>
              <a:ext cx="9651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יחידים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166750" y="2703925"/>
              <a:ext cx="135328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b="1" dirty="0">
                  <a:hlinkClick r:id="rId5"/>
                </a:rPr>
                <a:t>ממוחשב</a:t>
              </a:r>
              <a:endParaRPr lang="he-IL" sz="24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46937" y="2726053"/>
              <a:ext cx="213288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אין הגבלת זמן</a:t>
              </a:r>
            </a:p>
          </p:txBody>
        </p:sp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30081" y="1906920"/>
              <a:ext cx="1113203" cy="988124"/>
            </a:xfrm>
            <a:prstGeom prst="rect">
              <a:avLst/>
            </a:prstGeom>
          </p:spPr>
        </p:pic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925634" y="1794063"/>
              <a:ext cx="1013845" cy="982162"/>
            </a:xfrm>
            <a:prstGeom prst="rect">
              <a:avLst/>
            </a:prstGeom>
          </p:spPr>
        </p:pic>
      </p:grpSp>
      <p:sp>
        <p:nvSpPr>
          <p:cNvPr id="26" name="Rectangle 25"/>
          <p:cNvSpPr/>
          <p:nvPr/>
        </p:nvSpPr>
        <p:spPr>
          <a:xfrm>
            <a:off x="4652778" y="1022164"/>
            <a:ext cx="72753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סימולציה אינטראקטיבית</a:t>
            </a:r>
          </a:p>
          <a:p>
            <a:r>
              <a:rPr lang="he-IL" sz="40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מהאינטרנט</a:t>
            </a:r>
            <a:r>
              <a:rPr lang="he-IL" sz="4000" b="1" u="sng" dirty="0">
                <a:solidFill>
                  <a:srgbClr val="C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/>
            </a:r>
            <a:br>
              <a:rPr lang="he-IL" sz="4000" b="1" u="sng" dirty="0">
                <a:solidFill>
                  <a:srgbClr val="C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</a:b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667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שילוב ידע טכנולוגי-פדגוגי-תכני</a:t>
            </a:r>
            <a:r>
              <a:rPr lang="en-US" b="1" dirty="0">
                <a:solidFill>
                  <a:srgbClr val="C0000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 (TPACK) </a:t>
            </a:r>
            <a: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/>
            </a:r>
            <a:b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dirty="0"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ההגדרה שאני מאמץ </a:t>
            </a:r>
            <a:r>
              <a:rPr lang="he-IL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לידע טכנולוגי-פדגוגי-תכני</a:t>
            </a:r>
            <a:r>
              <a:rPr lang="en-US" b="1" dirty="0">
                <a:solidFill>
                  <a:srgbClr val="C0000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 </a:t>
            </a:r>
            <a:r>
              <a:rPr lang="en-US" b="1" dirty="0">
                <a:solidFill>
                  <a:srgbClr val="3333CC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(TPACK) </a:t>
            </a:r>
            <a:r>
              <a:rPr lang="he-IL" dirty="0"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של מורים היא : הידע הדרוש לאינטגרציה מוצלחת של טכנולוגיה בהוראה, באופן שמביא ללמידה משמעותית, ולשימוש מושכל ומיטבי ביתרונות הספציפיים שנושאת בחובה טכנולוגיה ספציפית.</a:t>
            </a:r>
            <a:endParaRPr lang="he-IL" b="1" dirty="0">
              <a:latin typeface="Times New Roman" panose="02020603050405020304" pitchFamily="18" charset="0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407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רציונל</a:t>
            </a:r>
            <a:endParaRPr lang="en-US" b="1" dirty="0">
              <a:solidFill>
                <a:srgbClr val="C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2900" y="1769533"/>
            <a:ext cx="9740900" cy="4407429"/>
          </a:xfrm>
        </p:spPr>
        <p:txBody>
          <a:bodyPr>
            <a:normAutofit/>
          </a:bodyPr>
          <a:lstStyle/>
          <a:p>
            <a:pPr marL="0" indent="0">
              <a:lnSpc>
                <a:spcPct val="250000"/>
              </a:lnSpc>
              <a:buNone/>
            </a:pPr>
            <a:r>
              <a:rPr lang="he-IL" b="1" dirty="0">
                <a:solidFill>
                  <a:srgbClr val="3333CC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David" panose="020E0502060401010101" pitchFamily="34" charset="-79"/>
              </a:rPr>
              <a:t>יישום האינטגרציה בין ידע טכנולוגי (שכולל כלים טכנולוגיים) לבין הידע הפדגוגי-תכני כן מובילה ללמידה משמעותית אליה אנו שואפים. 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21281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/>
          <p:cNvPicPr/>
          <p:nvPr/>
        </p:nvPicPr>
        <p:blipFill rotWithShape="1">
          <a:blip r:embed="rId2"/>
          <a:srcRect t="12848" r="52324" b="24197"/>
          <a:stretch/>
        </p:blipFill>
        <p:spPr bwMode="auto">
          <a:xfrm>
            <a:off x="5688107" y="277416"/>
            <a:ext cx="6109944" cy="57080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88335" y="627039"/>
            <a:ext cx="4545106" cy="47243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דוגמה לעבודת תלמיד :</a:t>
            </a:r>
          </a:p>
          <a:p>
            <a:endParaRPr lang="he-IL" sz="900" b="1" dirty="0">
              <a:solidFill>
                <a:srgbClr val="C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sz="2400" b="1" dirty="0">
                <a:solidFill>
                  <a:schemeClr val="accent3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נתונים: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מיקום הוא 0 מטר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המהירות היא 1 מטר לשנייה.</a:t>
            </a:r>
          </a:p>
          <a:p>
            <a:r>
              <a:rPr lang="he-IL" sz="2400" b="1" dirty="0">
                <a:solidFill>
                  <a:srgbClr val="025E3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הסבר: </a:t>
            </a:r>
            <a:endParaRPr lang="en-US" sz="2400" b="1" dirty="0">
              <a:solidFill>
                <a:srgbClr val="025E32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התאוצה היא שלילית ולכן היא תאוטה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הרכב בהתחלה התקדם כלומר האיץ קדימה ואז האט עקב התאוטה שהיא מינוס לשתיים מטר לשנייה בריבוע ונסע אחורה בכיוונו השלילי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גרף המהירות הוא יורד מהחיוביות לשליליות היות והתאוצה בסופו של דבר היא תאוטה והיא מינוס שתיים בריבוע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גרף התאוטה הוא מתחת לציר ה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x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הוא אופקי קבוע היות ותאוטה קבועה.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3060888" y="6119908"/>
            <a:ext cx="87876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8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  <a:hlinkClick r:id="rId3" action="ppaction://hlinksldjump"/>
              </a:rPr>
              <a:t>חזרה</a:t>
            </a:r>
            <a:endParaRPr lang="he-IL" sz="2800" b="1" dirty="0">
              <a:solidFill>
                <a:srgbClr val="C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34708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64486" y="586395"/>
            <a:ext cx="4614675" cy="803689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דיאגרמת רצף הוראה</a:t>
            </a:r>
            <a:endParaRPr lang="he-IL" dirty="0"/>
          </a:p>
        </p:txBody>
      </p:sp>
      <p:graphicFrame>
        <p:nvGraphicFramePr>
          <p:cNvPr id="7" name="מציין מיקום תוכן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487653"/>
              </p:ext>
            </p:extLst>
          </p:nvPr>
        </p:nvGraphicFramePr>
        <p:xfrm>
          <a:off x="6259451" y="1447968"/>
          <a:ext cx="5414682" cy="36682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מציין מיקום תוכן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9865208"/>
              </p:ext>
            </p:extLst>
          </p:nvPr>
        </p:nvGraphicFramePr>
        <p:xfrm>
          <a:off x="491930" y="1431035"/>
          <a:ext cx="5414682" cy="3541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98874" y="5740904"/>
            <a:ext cx="1047525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b="1" dirty="0">
                <a:latin typeface="David" panose="020E0502060401010101" pitchFamily="34" charset="-79"/>
                <a:cs typeface="David" panose="020E0502060401010101" pitchFamily="34" charset="-79"/>
                <a:hlinkClick r:id="rId12"/>
              </a:rPr>
              <a:t>הפעילות המקורית-</a:t>
            </a:r>
            <a:r>
              <a:rPr lang="en-US" sz="4400" b="1" dirty="0">
                <a:latin typeface="David" panose="020E0502060401010101" pitchFamily="34" charset="-79"/>
                <a:cs typeface="David" panose="020E0502060401010101" pitchFamily="34" charset="-79"/>
                <a:hlinkClick r:id="rId12"/>
              </a:rPr>
              <a:t>Moodle</a:t>
            </a:r>
            <a:endParaRPr lang="he-IL" sz="4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897961" y="4570262"/>
            <a:ext cx="10547942" cy="886432"/>
            <a:chOff x="897961" y="4312485"/>
            <a:chExt cx="10547942" cy="886432"/>
          </a:xfrm>
        </p:grpSpPr>
        <p:sp>
          <p:nvSpPr>
            <p:cNvPr id="10" name="מלבן מעוגל 9"/>
            <p:cNvSpPr/>
            <p:nvPr/>
          </p:nvSpPr>
          <p:spPr>
            <a:xfrm>
              <a:off x="2983543" y="4336292"/>
              <a:ext cx="736979" cy="368493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" name="מלבן מעוגל 10"/>
            <p:cNvSpPr/>
            <p:nvPr/>
          </p:nvSpPr>
          <p:spPr>
            <a:xfrm>
              <a:off x="6752731" y="4345324"/>
              <a:ext cx="736979" cy="368493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" name="מלבן מעוגל 11"/>
            <p:cNvSpPr/>
            <p:nvPr/>
          </p:nvSpPr>
          <p:spPr>
            <a:xfrm>
              <a:off x="4932430" y="4345324"/>
              <a:ext cx="736979" cy="368493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b="1" dirty="0">
                  <a:solidFill>
                    <a:srgbClr val="C00000"/>
                  </a:solidFill>
                </a:rPr>
                <a:t>אפיון</a:t>
              </a:r>
              <a:endParaRPr lang="he-IL" dirty="0"/>
            </a:p>
          </p:txBody>
        </p:sp>
        <p:sp>
          <p:nvSpPr>
            <p:cNvPr id="13" name="מלבן מעוגל 12"/>
            <p:cNvSpPr/>
            <p:nvPr/>
          </p:nvSpPr>
          <p:spPr>
            <a:xfrm>
              <a:off x="8730654" y="4345324"/>
              <a:ext cx="736979" cy="368493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10708190" y="4336292"/>
              <a:ext cx="736979" cy="368493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grpSp>
          <p:nvGrpSpPr>
            <p:cNvPr id="17" name="קבוצה 16"/>
            <p:cNvGrpSpPr/>
            <p:nvPr/>
          </p:nvGrpSpPr>
          <p:grpSpPr>
            <a:xfrm>
              <a:off x="897961" y="4345324"/>
              <a:ext cx="832279" cy="369332"/>
              <a:chOff x="2283173" y="6302937"/>
              <a:chExt cx="832279" cy="369332"/>
            </a:xfrm>
          </p:grpSpPr>
          <p:sp>
            <p:nvSpPr>
              <p:cNvPr id="9" name="מלבן מעוגל 8"/>
              <p:cNvSpPr/>
              <p:nvPr/>
            </p:nvSpPr>
            <p:spPr>
              <a:xfrm>
                <a:off x="2330824" y="6303776"/>
                <a:ext cx="736979" cy="368493"/>
              </a:xfrm>
              <a:prstGeom prst="roundRect">
                <a:avLst/>
              </a:pr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6" name="מלבן 15"/>
              <p:cNvSpPr/>
              <p:nvPr/>
            </p:nvSpPr>
            <p:spPr>
              <a:xfrm>
                <a:off x="2283173" y="6302937"/>
                <a:ext cx="8322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he-IL" b="1" dirty="0">
                    <a:solidFill>
                      <a:srgbClr val="C00000"/>
                    </a:solidFill>
                  </a:rPr>
                  <a:t>חשיפה</a:t>
                </a:r>
                <a:endParaRPr lang="he-IL" dirty="0"/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2921493" y="4344485"/>
              <a:ext cx="83227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b="1" dirty="0">
                  <a:solidFill>
                    <a:srgbClr val="C00000"/>
                  </a:solidFill>
                </a:rPr>
                <a:t>חשיפה</a:t>
              </a:r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988450" y="4800513"/>
              <a:ext cx="8066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b="1" dirty="0">
                  <a:solidFill>
                    <a:srgbClr val="C00000"/>
                  </a:solidFill>
                </a:rPr>
                <a:t>הוספה</a:t>
              </a:r>
              <a:endParaRPr lang="en-US" dirty="0"/>
            </a:p>
          </p:txBody>
        </p:sp>
        <p:sp>
          <p:nvSpPr>
            <p:cNvPr id="18" name="מלבן מעוגל 11"/>
            <p:cNvSpPr/>
            <p:nvPr/>
          </p:nvSpPr>
          <p:spPr>
            <a:xfrm>
              <a:off x="2999844" y="4820555"/>
              <a:ext cx="736979" cy="368493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930104" y="4829585"/>
              <a:ext cx="73930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b="1" dirty="0">
                  <a:solidFill>
                    <a:srgbClr val="C00000"/>
                  </a:solidFill>
                </a:rPr>
                <a:t>עדכון </a:t>
              </a:r>
              <a:endParaRPr lang="en-US" dirty="0"/>
            </a:p>
          </p:txBody>
        </p:sp>
        <p:sp>
          <p:nvSpPr>
            <p:cNvPr id="19" name="מלבן מעוגל 10"/>
            <p:cNvSpPr/>
            <p:nvPr/>
          </p:nvSpPr>
          <p:spPr>
            <a:xfrm>
              <a:off x="8730654" y="4829585"/>
              <a:ext cx="736979" cy="368493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799657" y="4312485"/>
              <a:ext cx="6431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e-IL" b="1" dirty="0">
                  <a:solidFill>
                    <a:srgbClr val="C00000"/>
                  </a:solidFill>
                </a:rPr>
                <a:t>אפיון</a:t>
              </a:r>
              <a:endParaRPr lang="he-IL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0770718" y="4329419"/>
              <a:ext cx="67518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b="1" dirty="0">
                  <a:solidFill>
                    <a:srgbClr val="C00000"/>
                  </a:solidFill>
                </a:rPr>
                <a:t>עדכון</a:t>
              </a:r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761550" y="4819716"/>
              <a:ext cx="67518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he-IL" b="1" dirty="0">
                  <a:solidFill>
                    <a:srgbClr val="C00000"/>
                  </a:solidFill>
                </a:rPr>
                <a:t>עדכון</a:t>
              </a:r>
              <a:endParaRPr lang="en-US" dirty="0"/>
            </a:p>
          </p:txBody>
        </p:sp>
        <p:sp>
          <p:nvSpPr>
            <p:cNvPr id="23" name="מלבן מעוגל 10"/>
            <p:cNvSpPr/>
            <p:nvPr/>
          </p:nvSpPr>
          <p:spPr>
            <a:xfrm>
              <a:off x="4951075" y="4829586"/>
              <a:ext cx="736979" cy="368493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769763" y="4344485"/>
              <a:ext cx="6431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e-IL" b="1" dirty="0">
                  <a:solidFill>
                    <a:srgbClr val="C00000"/>
                  </a:solidFill>
                </a:rPr>
                <a:t>אפיון</a:t>
              </a:r>
              <a:endParaRPr lang="he-IL" dirty="0"/>
            </a:p>
          </p:txBody>
        </p:sp>
      </p:grpSp>
    </p:spTree>
    <p:extLst>
      <p:ext uri="{BB962C8B-B14F-4D97-AF65-F5344CB8AC3E}">
        <p14:creationId xmlns:p14="http://schemas.microsoft.com/office/powerpoint/2010/main" val="80277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24106" y="2145770"/>
            <a:ext cx="10830636" cy="392294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e-IL" sz="1000" dirty="0"/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שיקולי הדעת בהפעלה :</a:t>
            </a:r>
          </a:p>
          <a:p>
            <a:r>
              <a:rPr lang="he-IL" sz="2400" b="1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 </a:t>
            </a:r>
            <a:r>
              <a:rPr lang="he-IL" sz="2400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 המטרה היא </a:t>
            </a:r>
            <a:r>
              <a:rPr lang="he-IL" sz="2400" b="1" dirty="0">
                <a:solidFill>
                  <a:srgbClr val="FF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חשיפת הידע הקודם</a:t>
            </a:r>
            <a:r>
              <a:rPr lang="he-IL" sz="2400" dirty="0">
                <a:solidFill>
                  <a:srgbClr val="FF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 </a:t>
            </a:r>
            <a:r>
              <a:rPr lang="he-IL" sz="2400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אצל התלמיד.</a:t>
            </a:r>
          </a:p>
          <a:p>
            <a:pPr>
              <a:buClr>
                <a:srgbClr val="7030A0"/>
              </a:buClr>
            </a:pPr>
            <a:r>
              <a:rPr lang="he-IL" sz="2400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  המורה מקבל את התשובות של תלמידים </a:t>
            </a:r>
            <a:r>
              <a:rPr lang="he-IL" sz="2400" dirty="0" err="1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ז''א</a:t>
            </a:r>
            <a:r>
              <a:rPr lang="he-IL" sz="2400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 את תמונת מצא של </a:t>
            </a:r>
            <a:r>
              <a:rPr lang="he-IL" sz="2400" b="1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כל</a:t>
            </a:r>
            <a:r>
              <a:rPr lang="he-IL" sz="2400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 תלמיד.</a:t>
            </a:r>
          </a:p>
          <a:p>
            <a:pPr>
              <a:buClr>
                <a:srgbClr val="7030A0"/>
              </a:buClr>
            </a:pPr>
            <a:r>
              <a:rPr lang="he-IL" sz="2400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  המורה </a:t>
            </a:r>
            <a:r>
              <a:rPr lang="he-IL" sz="2400" b="1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ימיין</a:t>
            </a:r>
            <a:r>
              <a:rPr lang="he-IL" sz="2400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 את הנימוקים של התלמיד לפי קטגוריות כלליות ו</a:t>
            </a:r>
            <a:r>
              <a:rPr lang="he-IL" sz="2400" b="1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יצור</a:t>
            </a:r>
            <a:r>
              <a:rPr lang="he-IL" sz="2400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 זוגות הטרוגניות לצורך </a:t>
            </a:r>
            <a:r>
              <a:rPr lang="he-IL" sz="2400" dirty="0" smtClean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המ</a:t>
            </a:r>
            <a:r>
              <a:rPr lang="he-IL" sz="2400" dirty="0" smtClean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ש</a:t>
            </a:r>
            <a:r>
              <a:rPr lang="he-IL" sz="2400" dirty="0" smtClean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ימה </a:t>
            </a:r>
            <a:r>
              <a:rPr lang="he-IL" sz="2400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הבאה.</a:t>
            </a:r>
            <a:endParaRPr lang="he-IL" sz="2400" b="1" dirty="0">
              <a:solidFill>
                <a:srgbClr val="000066"/>
              </a:solidFill>
              <a:latin typeface="David" panose="020E0502060401010101" pitchFamily="34" charset="-79"/>
              <a:ea typeface="Tahoma" panose="020B0604030504040204" pitchFamily="34" charset="0"/>
              <a:cs typeface="David" panose="020E0502060401010101" pitchFamily="34" charset="-79"/>
            </a:endParaRPr>
          </a:p>
          <a:p>
            <a:r>
              <a:rPr lang="he-IL" sz="2400" dirty="0"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  התלמיד יקבל משוב מידי תוך כדי פתירת השאלה.</a:t>
            </a:r>
          </a:p>
          <a:p>
            <a:endParaRPr lang="he-IL" sz="2400" dirty="0">
              <a:latin typeface="David" panose="020E0502060401010101" pitchFamily="34" charset="-79"/>
              <a:ea typeface="Tahoma" panose="020B0604030504040204" pitchFamily="34" charset="0"/>
              <a:cs typeface="David" panose="020E0502060401010101" pitchFamily="34" charset="-79"/>
            </a:endParaRPr>
          </a:p>
          <a:p>
            <a:r>
              <a:rPr lang="he-IL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כאן שלב ה"נבא" בטיפול </a:t>
            </a:r>
            <a:r>
              <a:rPr lang="en-US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P.O.E (</a:t>
            </a:r>
            <a:r>
              <a:rPr lang="en-US" sz="2400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Predict</a:t>
            </a:r>
            <a:r>
              <a:rPr lang="en-US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Observe Explain) </a:t>
            </a:r>
            <a:r>
              <a:rPr lang="ar-LB" sz="2400" b="1" dirty="0">
                <a:solidFill>
                  <a:srgbClr val="002060"/>
                </a:solidFill>
                <a:latin typeface="David" panose="020E0502060401010101" pitchFamily="34" charset="-79"/>
              </a:rPr>
              <a:t> </a:t>
            </a:r>
            <a:r>
              <a:rPr lang="he-IL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2400" b="1" dirty="0">
              <a:solidFill>
                <a:srgbClr val="002060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endParaRPr lang="he-IL" sz="2000" dirty="0">
              <a:latin typeface="David" panose="020E0502060401010101" pitchFamily="34" charset="-79"/>
              <a:ea typeface="Tahoma" panose="020B0604030504040204" pitchFamily="34" charset="0"/>
              <a:cs typeface="David" panose="020E0502060401010101" pitchFamily="34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rgbClr val="C00000"/>
                </a:solidFill>
              </a:rPr>
              <a:t>חשיפה הוספה, אפיון עדכון.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6">
                    <a:lumMod val="75000"/>
                  </a:schemeClr>
                </a:solidFill>
              </a:rPr>
              <a:t>אינטראקטיביות: 1, 2, 3</a:t>
            </a:r>
            <a:r>
              <a:rPr lang="he-IL" sz="2000" b="1" dirty="0"/>
              <a:t>   </a:t>
            </a:r>
            <a:r>
              <a:rPr lang="he-IL" sz="2000" b="1" dirty="0">
                <a:solidFill>
                  <a:srgbClr val="FF0000"/>
                </a:solidFill>
              </a:rPr>
              <a:t>מבוסס נתונים:  1  2 3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התאמה אישית ע"י המורה : 1 2 3.</a:t>
            </a:r>
          </a:p>
          <a:p>
            <a:endParaRPr lang="he-IL" dirty="0"/>
          </a:p>
        </p:txBody>
      </p:sp>
      <p:sp>
        <p:nvSpPr>
          <p:cNvPr id="14" name="מלבן מעוגל 13"/>
          <p:cNvSpPr/>
          <p:nvPr/>
        </p:nvSpPr>
        <p:spPr>
          <a:xfrm>
            <a:off x="11191172" y="6373503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6493933" y="6373503"/>
            <a:ext cx="306703" cy="327719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>
            <a:off x="4540151" y="6375785"/>
            <a:ext cx="304798" cy="32543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TextBox 21"/>
          <p:cNvSpPr txBox="1"/>
          <p:nvPr/>
        </p:nvSpPr>
        <p:spPr>
          <a:xfrm>
            <a:off x="36214" y="1119855"/>
            <a:ext cx="2104375" cy="52267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/>
              <a:t>אין הגבלת זמן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76399" y="-165101"/>
            <a:ext cx="5877877" cy="1807634"/>
            <a:chOff x="376399" y="-165101"/>
            <a:chExt cx="5877877" cy="1807634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76399" y="-165101"/>
              <a:ext cx="1399153" cy="1266744"/>
            </a:xfrm>
            <a:prstGeom prst="rect">
              <a:avLst/>
            </a:prstGeom>
          </p:spPr>
        </p:pic>
        <p:pic>
          <p:nvPicPr>
            <p:cNvPr id="12" name="תמונה 11">
              <a:hlinkClick r:id="rId3"/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35431" y="218224"/>
              <a:ext cx="1493607" cy="64503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229000" y="1069286"/>
              <a:ext cx="952227" cy="5226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בבית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925432" y="1119855"/>
              <a:ext cx="952227" cy="5226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יחידים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26355" y="1094803"/>
              <a:ext cx="1335198" cy="5226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b="1" dirty="0">
                  <a:hlinkClick r:id="rId5"/>
                </a:rPr>
                <a:t>ממוחשב</a:t>
              </a:r>
              <a:endParaRPr lang="he-IL" sz="2400" b="1" dirty="0"/>
            </a:p>
          </p:txBody>
        </p:sp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155953" y="143712"/>
              <a:ext cx="1098323" cy="1118713"/>
            </a:xfrm>
            <a:prstGeom prst="rect">
              <a:avLst/>
            </a:prstGeom>
          </p:spPr>
        </p:pic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961728" y="64694"/>
              <a:ext cx="1000293" cy="1111963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5474657" y="1038157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sz="4000" b="1" dirty="0">
                <a:solidFill>
                  <a:srgbClr val="C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שאלה דיאגנוסטית</a:t>
            </a:r>
            <a:r>
              <a:rPr lang="he-IL" sz="4000" b="1" u="sng" dirty="0">
                <a:solidFill>
                  <a:srgbClr val="0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/>
            </a:r>
            <a:br>
              <a:rPr lang="he-IL" sz="4000" b="1" u="sng" dirty="0">
                <a:solidFill>
                  <a:srgbClr val="0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</a:br>
            <a:endParaRPr lang="en-US" sz="4000" dirty="0"/>
          </a:p>
        </p:txBody>
      </p:sp>
      <p:sp>
        <p:nvSpPr>
          <p:cNvPr id="18" name="מלבן מעוגל 17"/>
          <p:cNvSpPr/>
          <p:nvPr/>
        </p:nvSpPr>
        <p:spPr>
          <a:xfrm>
            <a:off x="761995" y="6337277"/>
            <a:ext cx="296508" cy="363946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8914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44769" y="2743975"/>
            <a:ext cx="11166151" cy="35980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תיאור הפעילות –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פעילות כיתתית המורכבת משני שלבים:</a:t>
            </a:r>
            <a:r>
              <a:rPr lang="en-US" sz="2400" dirty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24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	א. התלמידים יענו על שאלה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  <a:hlinkClick r:id="" action="ppaction://noaction"/>
              </a:rPr>
              <a:t>נוספת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r>
              <a:rPr lang="en-US" sz="2400" dirty="0"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  <a:br>
              <a:rPr lang="en-US" sz="24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	ב. התלמידים יקיימו דיון סביב שאלות</a:t>
            </a:r>
            <a:r>
              <a:rPr lang="en-US" sz="24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פתוחות על מנת </a:t>
            </a:r>
          </a:p>
          <a:p>
            <a:pPr marL="0" indent="0">
              <a:buNone/>
            </a:pPr>
            <a:endParaRPr lang="he-IL" sz="2400" b="1" dirty="0">
              <a:solidFill>
                <a:schemeClr val="accent6">
                  <a:lumMod val="75000"/>
                </a:schemeClr>
              </a:solidFill>
              <a:latin typeface="David" panose="020E0502060401010101" pitchFamily="34" charset="-79"/>
              <a:ea typeface="Tahoma" panose="020B0604030504040204" pitchFamily="34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שיקולי הדעת בהפעלה : </a:t>
            </a:r>
            <a:r>
              <a:rPr lang="he-IL" sz="2400" b="1" dirty="0">
                <a:solidFill>
                  <a:srgbClr val="FF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התאמנו קבוצות על בסיס חשיפת הידע שהיה לנו משאלה קודמת.</a:t>
            </a:r>
          </a:p>
          <a:p>
            <a:pPr marL="0" indent="0">
              <a:buClr>
                <a:srgbClr val="7030A0"/>
              </a:buClr>
              <a:buNone/>
            </a:pPr>
            <a:endParaRPr lang="he-IL" sz="24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Clr>
                <a:srgbClr val="7030A0"/>
              </a:buClr>
              <a:buNone/>
            </a:pPr>
            <a:r>
              <a:rPr lang="he-IL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כאן שלב ה"נבא" בטיפול </a:t>
            </a:r>
            <a:r>
              <a:rPr lang="en-US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P.O.E (</a:t>
            </a:r>
            <a:r>
              <a:rPr lang="en-US" sz="2400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Predict</a:t>
            </a:r>
            <a:r>
              <a:rPr lang="en-US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Observe Explain) </a:t>
            </a:r>
            <a:r>
              <a:rPr lang="ar-LB" sz="2400" b="1" dirty="0">
                <a:solidFill>
                  <a:srgbClr val="002060"/>
                </a:solidFill>
                <a:latin typeface="David" panose="020E0502060401010101" pitchFamily="34" charset="-79"/>
              </a:rPr>
              <a:t> </a:t>
            </a:r>
            <a:r>
              <a:rPr lang="he-IL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2400" b="1" dirty="0">
              <a:solidFill>
                <a:srgbClr val="002060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rgbClr val="C00000"/>
                </a:solidFill>
              </a:rPr>
              <a:t>חשיפה, הוספה, אפיון ועדכון.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rgbClr val="FF0000"/>
                </a:solidFill>
              </a:rPr>
              <a:t>מבוסס נתונים: 1, 2, 3.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התאמה אישית ע"י המורה: 1, 2, 3.</a:t>
            </a:r>
          </a:p>
          <a:p>
            <a:endParaRPr lang="he-IL" dirty="0"/>
          </a:p>
        </p:txBody>
      </p:sp>
      <p:sp>
        <p:nvSpPr>
          <p:cNvPr id="14" name="מלבן מעוגל 13"/>
          <p:cNvSpPr/>
          <p:nvPr/>
        </p:nvSpPr>
        <p:spPr>
          <a:xfrm>
            <a:off x="11191172" y="6373503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מעוגל 14"/>
          <p:cNvSpPr/>
          <p:nvPr/>
        </p:nvSpPr>
        <p:spPr>
          <a:xfrm>
            <a:off x="10360930" y="6375775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6332561" y="6332729"/>
            <a:ext cx="400340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>
            <a:off x="3919173" y="6335003"/>
            <a:ext cx="400340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מעוגל 17"/>
          <p:cNvSpPr/>
          <p:nvPr/>
        </p:nvSpPr>
        <p:spPr>
          <a:xfrm>
            <a:off x="209435" y="6337276"/>
            <a:ext cx="400340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" name="קבוצה 5"/>
          <p:cNvGrpSpPr/>
          <p:nvPr/>
        </p:nvGrpSpPr>
        <p:grpSpPr>
          <a:xfrm>
            <a:off x="99177" y="-144837"/>
            <a:ext cx="6776357" cy="1533201"/>
            <a:chOff x="99177" y="71063"/>
            <a:chExt cx="6776357" cy="1533201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15493" y="323137"/>
              <a:ext cx="1060041" cy="999811"/>
            </a:xfrm>
            <a:prstGeom prst="rect">
              <a:avLst/>
            </a:prstGeom>
          </p:spPr>
        </p:pic>
        <p:pic>
          <p:nvPicPr>
            <p:cNvPr id="26" name="תמונה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33033" y="193880"/>
              <a:ext cx="1027426" cy="977308"/>
            </a:xfrm>
            <a:prstGeom prst="rect">
              <a:avLst/>
            </a:prstGeom>
          </p:spPr>
        </p:pic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9560" y="71063"/>
              <a:ext cx="1418109" cy="1118875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99177" y="1137847"/>
              <a:ext cx="213288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10 דקות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31744" y="1142599"/>
              <a:ext cx="191729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קבוצות קטנות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896934" y="1137859"/>
              <a:ext cx="9651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בכיתה</a:t>
              </a:r>
            </a:p>
          </p:txBody>
        </p:sp>
        <p:pic>
          <p:nvPicPr>
            <p:cNvPr id="31" name="תמונה 30">
              <a:hlinkClick r:id="rId5"/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234903" y="447603"/>
              <a:ext cx="1513842" cy="441716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2339961" y="1080654"/>
              <a:ext cx="120547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>
                  <a:hlinkClick r:id="rId7"/>
                </a:rPr>
                <a:t>ממוחשב</a:t>
              </a:r>
              <a:endParaRPr lang="he-IL" sz="2400" dirty="0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4652778" y="1022164"/>
            <a:ext cx="72753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שאלה נוספת</a:t>
            </a:r>
          </a:p>
          <a:p>
            <a:r>
              <a:rPr lang="he-IL" sz="40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קשר בין כווני תאוצה וכווני מהירות.</a:t>
            </a:r>
            <a:r>
              <a:rPr lang="he-IL" sz="4000" b="1" u="sng" dirty="0">
                <a:solidFill>
                  <a:srgbClr val="C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/>
            </a:r>
            <a:br>
              <a:rPr lang="he-IL" sz="4000" b="1" u="sng" dirty="0">
                <a:solidFill>
                  <a:srgbClr val="C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</a:b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98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78075" y="2337466"/>
            <a:ext cx="10737871" cy="41458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e-IL" sz="1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תיאור הפעילות:</a:t>
            </a: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4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כאן התלמיד יפעיל  את הסימולציה כך שיבדוק את </a:t>
            </a:r>
            <a:r>
              <a:rPr lang="he-IL" sz="2400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כל</a:t>
            </a:r>
            <a:r>
              <a:rPr lang="he-IL" sz="2400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האפשרויות של כווני התאוצה והמהירות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, על פי ההנחיות שבמודול.</a:t>
            </a: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שיקולי הדעת בהפעלה ובבחירה: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e-IL" sz="2400" dirty="0">
                <a:solidFill>
                  <a:schemeClr val="tx1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מתן הזדמנות לתלמיד בכדי לאלץ אותו לברור את מחשבותיו ולנסח את רעיונותיו. הדבר הזה עוזר לו לקשר בין הידע הקודם והעכשווי שלו.</a:t>
            </a:r>
            <a:endParaRPr lang="he-IL" sz="2400" b="1" dirty="0">
              <a:solidFill>
                <a:srgbClr val="000066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e-IL" sz="2400" b="1" dirty="0">
              <a:solidFill>
                <a:srgbClr val="000066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e-IL" sz="2400" b="1" dirty="0">
                <a:solidFill>
                  <a:srgbClr val="000066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כאן שלב ה"צפה" בטיפול </a:t>
            </a:r>
            <a:r>
              <a:rPr lang="en-US" sz="2400" b="1" dirty="0">
                <a:solidFill>
                  <a:srgbClr val="000066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P.O.E</a:t>
            </a:r>
            <a:r>
              <a:rPr lang="en-US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(Predict </a:t>
            </a:r>
            <a:r>
              <a:rPr lang="en-US" sz="2400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Observe</a:t>
            </a:r>
            <a:r>
              <a:rPr lang="en-US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Explain)</a:t>
            </a:r>
            <a:r>
              <a:rPr lang="en-US" sz="2400" b="1" dirty="0">
                <a:solidFill>
                  <a:srgbClr val="000066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ar-LB" sz="2400" b="1" dirty="0">
                <a:solidFill>
                  <a:srgbClr val="000066"/>
                </a:solidFill>
                <a:latin typeface="David" panose="020E0502060401010101" pitchFamily="34" charset="-79"/>
              </a:rPr>
              <a:t> </a:t>
            </a:r>
            <a:r>
              <a:rPr lang="he-IL" sz="2400" b="1" dirty="0">
                <a:solidFill>
                  <a:srgbClr val="000066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2400" b="1" dirty="0">
              <a:solidFill>
                <a:srgbClr val="000066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0" indent="0">
              <a:buNone/>
            </a:pPr>
            <a:endParaRPr lang="he-IL" sz="3200" b="1" dirty="0">
              <a:solidFill>
                <a:schemeClr val="accent3">
                  <a:lumMod val="75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rgbClr val="C00000"/>
                </a:solidFill>
              </a:rPr>
              <a:t>חשיפה, הוספה, אפיון ועדכון 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rgbClr val="FF0000"/>
                </a:solidFill>
              </a:rPr>
              <a:t>מבוסס נתונים: 1  2, 3.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התאמה אישית ע"י המורה: 1, 2, 3.</a:t>
            </a:r>
          </a:p>
          <a:p>
            <a:endParaRPr lang="he-IL" dirty="0"/>
          </a:p>
        </p:txBody>
      </p:sp>
      <p:sp>
        <p:nvSpPr>
          <p:cNvPr id="14" name="מלבן מעוגל 13"/>
          <p:cNvSpPr/>
          <p:nvPr/>
        </p:nvSpPr>
        <p:spPr>
          <a:xfrm>
            <a:off x="8981372" y="6373503"/>
            <a:ext cx="692627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מעוגל 14"/>
          <p:cNvSpPr/>
          <p:nvPr/>
        </p:nvSpPr>
        <p:spPr>
          <a:xfrm>
            <a:off x="9635899" y="6375775"/>
            <a:ext cx="674610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מעוגל 15"/>
          <p:cNvSpPr/>
          <p:nvPr/>
        </p:nvSpPr>
        <p:spPr>
          <a:xfrm>
            <a:off x="6332561" y="6332729"/>
            <a:ext cx="400340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מעוגל 16"/>
          <p:cNvSpPr/>
          <p:nvPr/>
        </p:nvSpPr>
        <p:spPr>
          <a:xfrm>
            <a:off x="3919172" y="6335003"/>
            <a:ext cx="614727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מעוגל 17"/>
          <p:cNvSpPr/>
          <p:nvPr/>
        </p:nvSpPr>
        <p:spPr>
          <a:xfrm>
            <a:off x="577735" y="6337276"/>
            <a:ext cx="400340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קבוצה 6"/>
          <p:cNvGrpSpPr/>
          <p:nvPr/>
        </p:nvGrpSpPr>
        <p:grpSpPr>
          <a:xfrm>
            <a:off x="36214" y="-177800"/>
            <a:ext cx="6296347" cy="1596626"/>
            <a:chOff x="4946937" y="1591092"/>
            <a:chExt cx="6296347" cy="1596626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291731" y="1591092"/>
              <a:ext cx="1418109" cy="1118875"/>
            </a:xfrm>
            <a:prstGeom prst="rect">
              <a:avLst/>
            </a:prstGeom>
          </p:spPr>
        </p:pic>
        <p:pic>
          <p:nvPicPr>
            <p:cNvPr id="12" name="תמונה 11">
              <a:hlinkClick r:id="rId3"/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973239" y="1929671"/>
              <a:ext cx="1513842" cy="569735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10240332" y="2724146"/>
              <a:ext cx="9651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בבית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890019" y="2719378"/>
              <a:ext cx="9651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יחידים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166750" y="2703925"/>
              <a:ext cx="135328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b="1" dirty="0">
                  <a:hlinkClick r:id="rId5"/>
                </a:rPr>
                <a:t>ממוחשב</a:t>
              </a:r>
              <a:endParaRPr lang="he-IL" sz="24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46937" y="2726053"/>
              <a:ext cx="213288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אין הגבלת זמן</a:t>
              </a:r>
            </a:p>
          </p:txBody>
        </p:sp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130081" y="1906920"/>
              <a:ext cx="1113203" cy="988124"/>
            </a:xfrm>
            <a:prstGeom prst="rect">
              <a:avLst/>
            </a:prstGeom>
          </p:spPr>
        </p:pic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925634" y="1794063"/>
              <a:ext cx="1013845" cy="982162"/>
            </a:xfrm>
            <a:prstGeom prst="rect">
              <a:avLst/>
            </a:prstGeom>
          </p:spPr>
        </p:pic>
      </p:grpSp>
      <p:sp>
        <p:nvSpPr>
          <p:cNvPr id="26" name="Rectangle 25"/>
          <p:cNvSpPr/>
          <p:nvPr/>
        </p:nvSpPr>
        <p:spPr>
          <a:xfrm>
            <a:off x="4652778" y="1022164"/>
            <a:ext cx="72753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סימולציה אינטראקטיבית</a:t>
            </a:r>
          </a:p>
          <a:p>
            <a:r>
              <a:rPr lang="he-IL" sz="40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מהאינטרנט</a:t>
            </a:r>
            <a:r>
              <a:rPr lang="he-IL" sz="4000" b="1" u="sng" dirty="0">
                <a:solidFill>
                  <a:srgbClr val="C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/>
            </a:r>
            <a:br>
              <a:rPr lang="he-IL" sz="4000" b="1" u="sng" dirty="0">
                <a:solidFill>
                  <a:srgbClr val="C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</a:b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003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78075" y="1879899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תיאור:  </a:t>
            </a:r>
            <a:r>
              <a:rPr lang="he-IL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התלמיד יידרש להשלים את </a:t>
            </a:r>
            <a:r>
              <a:rPr lang="he-IL" sz="2400" dirty="0">
                <a:solidFill>
                  <a:schemeClr val="accent3">
                    <a:lumMod val="75000"/>
                  </a:schemeClr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  <a:hlinkClick r:id="rId2" action="ppaction://hlinksldjump"/>
              </a:rPr>
              <a:t>הטבלה</a:t>
            </a:r>
            <a:r>
              <a:rPr lang="he-IL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  <a:hlinkClick r:id="rId2" action="ppaction://hlinksldjump"/>
              </a:rPr>
              <a:t> </a:t>
            </a:r>
            <a:r>
              <a:rPr lang="he-IL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 שנמצאת במודול שמכילה את כל האפשרויות של כווני התאוצה והמהירות. כאן התלמיד יקבל הנחיה על האופן שבו יש להשלים את הטבלה. </a:t>
            </a:r>
          </a:p>
          <a:p>
            <a:endParaRPr lang="he-IL" sz="2400" dirty="0"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דרך ומיקום ההפעלה -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התלמידים ימלאו את הטבלה ביחידים בחדר המחשבים.</a:t>
            </a:r>
          </a:p>
          <a:p>
            <a:endParaRPr lang="he-IL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שיקולי הדעת בהפעלה ובבחירה:</a:t>
            </a:r>
          </a:p>
          <a:p>
            <a:pPr>
              <a:buClr>
                <a:srgbClr val="7030A0"/>
              </a:buClr>
            </a:pPr>
            <a:r>
              <a:rPr lang="he-IL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הכתיבה מאלצת את הלומד:</a:t>
            </a:r>
            <a: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/>
            </a:r>
            <a:b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</a:br>
            <a:r>
              <a:rPr lang="he-IL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	• לחשוב על כל האפשרויות שבהן יכולות להופיע גם התאוצה וגם המהירות.</a:t>
            </a:r>
            <a: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/>
            </a:r>
            <a:b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</a:br>
            <a:r>
              <a:rPr lang="he-IL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	• לקשר את הידע שרכש ולעדכנו מהשאלה הקודמת על מנת להטמיע את הנושא במלואו. </a:t>
            </a:r>
            <a: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/>
            </a:r>
            <a:b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</a:br>
            <a: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/>
            </a:r>
            <a:b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</a:br>
            <a:r>
              <a:rPr lang="he-IL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כאן שלב ה"הסבר" בטיפול </a:t>
            </a:r>
            <a:r>
              <a:rPr lang="en-US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P.O.E (Predict Observe </a:t>
            </a:r>
            <a:r>
              <a:rPr lang="en-US" sz="2400" b="1" dirty="0">
                <a:solidFill>
                  <a:srgbClr val="FF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Explain</a:t>
            </a:r>
            <a:r>
              <a:rPr lang="en-US" sz="2400" b="1" dirty="0">
                <a:solidFill>
                  <a:srgbClr val="00206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)</a:t>
            </a:r>
            <a:endParaRPr lang="he-IL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rgbClr val="C00000"/>
                </a:solidFill>
              </a:rPr>
              <a:t>חשיפה, הוספה, אפיון ועדכון.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6">
                    <a:lumMod val="75000"/>
                  </a:schemeClr>
                </a:solidFill>
              </a:rPr>
              <a:t>אינטראקטיביות: 1, 2  3.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rgbClr val="FF0000"/>
                </a:solidFill>
              </a:rPr>
              <a:t>מבוסס נתונים: 1, 2 3.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התאמה אישית ע"י המורה: 1  2  3.</a:t>
            </a:r>
          </a:p>
          <a:p>
            <a:endParaRPr lang="he-IL" dirty="0"/>
          </a:p>
        </p:txBody>
      </p:sp>
      <p:sp>
        <p:nvSpPr>
          <p:cNvPr id="5" name="מלבן מעוגל 4"/>
          <p:cNvSpPr/>
          <p:nvPr/>
        </p:nvSpPr>
        <p:spPr>
          <a:xfrm>
            <a:off x="10352972" y="6373503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מעוגל 5"/>
          <p:cNvSpPr/>
          <p:nvPr/>
        </p:nvSpPr>
        <p:spPr>
          <a:xfrm>
            <a:off x="9635899" y="6375775"/>
            <a:ext cx="674610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מעוגל 6"/>
          <p:cNvSpPr/>
          <p:nvPr/>
        </p:nvSpPr>
        <p:spPr>
          <a:xfrm>
            <a:off x="6332561" y="6332729"/>
            <a:ext cx="347639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/>
        </p:nvSpPr>
        <p:spPr>
          <a:xfrm>
            <a:off x="3979295" y="6335003"/>
            <a:ext cx="340217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607569" y="6332729"/>
            <a:ext cx="317675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Rectangle 9"/>
          <p:cNvSpPr/>
          <p:nvPr/>
        </p:nvSpPr>
        <p:spPr>
          <a:xfrm>
            <a:off x="4652778" y="1022164"/>
            <a:ext cx="72753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40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פעילות - טבלה</a:t>
            </a:r>
            <a:endParaRPr lang="en-US" sz="4000" dirty="0">
              <a:solidFill>
                <a:srgbClr val="C00000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6214" y="-177800"/>
            <a:ext cx="6162006" cy="1621326"/>
            <a:chOff x="36214" y="-177800"/>
            <a:chExt cx="6162006" cy="1621326"/>
          </a:xfrm>
        </p:grpSpPr>
        <p:grpSp>
          <p:nvGrpSpPr>
            <p:cNvPr id="21" name="Group 20"/>
            <p:cNvGrpSpPr/>
            <p:nvPr/>
          </p:nvGrpSpPr>
          <p:grpSpPr>
            <a:xfrm>
              <a:off x="36214" y="-177800"/>
              <a:ext cx="4992542" cy="1596626"/>
              <a:chOff x="36214" y="-177800"/>
              <a:chExt cx="4992542" cy="1596626"/>
            </a:xfrm>
          </p:grpSpPr>
          <p:pic>
            <p:nvPicPr>
              <p:cNvPr id="13" name="תמונה 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1008" y="-177800"/>
                <a:ext cx="1418109" cy="1118875"/>
              </a:xfrm>
              <a:prstGeom prst="rect">
                <a:avLst/>
              </a:prstGeom>
            </p:spPr>
          </p:pic>
          <p:pic>
            <p:nvPicPr>
              <p:cNvPr id="14" name="תמונה 11">
                <a:hlinkClick r:id="rId4"/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62516" y="160779"/>
                <a:ext cx="1513842" cy="569735"/>
              </a:xfrm>
              <a:prstGeom prst="rect">
                <a:avLst/>
              </a:prstGeom>
            </p:spPr>
          </p:pic>
          <p:sp>
            <p:nvSpPr>
              <p:cNvPr id="16" name="TextBox 15"/>
              <p:cNvSpPr txBox="1"/>
              <p:nvPr/>
            </p:nvSpPr>
            <p:spPr>
              <a:xfrm>
                <a:off x="3979296" y="950486"/>
                <a:ext cx="965128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he-IL" sz="2400" dirty="0"/>
                  <a:t>יחידים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256027" y="935033"/>
                <a:ext cx="1353287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he-IL" sz="2400" b="1" dirty="0">
                    <a:hlinkClick r:id="rId6"/>
                  </a:rPr>
                  <a:t>ממוחשב</a:t>
                </a:r>
                <a:endParaRPr lang="he-IL" sz="2400" b="1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6214" y="957161"/>
                <a:ext cx="2132885" cy="46166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he-IL" sz="2400" dirty="0"/>
                  <a:t>אין הגבלת זמן</a:t>
                </a:r>
              </a:p>
            </p:txBody>
          </p:sp>
          <p:pic>
            <p:nvPicPr>
              <p:cNvPr id="20" name="תמונה 23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014911" y="25171"/>
                <a:ext cx="1013845" cy="982162"/>
              </a:xfrm>
              <a:prstGeom prst="rect">
                <a:avLst/>
              </a:prstGeom>
            </p:spPr>
          </p:pic>
        </p:grpSp>
        <p:pic>
          <p:nvPicPr>
            <p:cNvPr id="22" name="תמונה 11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138179" y="83340"/>
              <a:ext cx="1060041" cy="999811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188111" y="981861"/>
              <a:ext cx="9651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בכיתה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8546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978074" y="2009550"/>
            <a:ext cx="10515600" cy="3887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תיאור: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דיון בזוגות בכתה לגבי הטבלה. במהלך הדיון תתבצע השוואה בין התשובות של התלמידים.</a:t>
            </a:r>
          </a:p>
          <a:p>
            <a:endParaRPr lang="he-IL" sz="2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דרך ומיקום ההפעלה: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תלמידים יחליפו טבלאות ויבדקו אחד לשני. כאן תהיה לתלמיד אפשרות לעדכן את הטבלה של חברו בעט בצבע אחר . דיון על טעויות של העמיתים. </a:t>
            </a:r>
            <a:endParaRPr lang="he-IL" sz="2400" b="1" dirty="0">
              <a:solidFill>
                <a:srgbClr val="FFCC66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שיקולי הדעת בהפעלה ובבחירה:</a:t>
            </a:r>
          </a:p>
          <a:p>
            <a:pPr marL="0" indent="0">
              <a:buNone/>
            </a:pPr>
            <a:r>
              <a:rPr lang="he-IL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המטרה היא לבדוק האם תהליך העדכון עבר בהצלחה או שעדיין חסרה הבנה והפנמה בקישור ידע חדש עם הקודם. </a:t>
            </a:r>
            <a: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/>
            </a:r>
            <a:b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</a:br>
            <a:endParaRPr lang="he-IL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rgbClr val="C00000"/>
                </a:solidFill>
              </a:rPr>
              <a:t>חשיפה הוספה, אפיון עדכון.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/>
              <a:t> </a:t>
            </a:r>
            <a:r>
              <a:rPr lang="en-US" sz="2000" b="1" dirty="0"/>
              <a:t> </a:t>
            </a:r>
            <a:r>
              <a:rPr lang="he-IL" sz="2000" b="1" dirty="0">
                <a:solidFill>
                  <a:srgbClr val="FF0000"/>
                </a:solidFill>
              </a:rPr>
              <a:t>מבוסס נתונים: 1, 2, 3.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התאמה אישית ע"י המורה: 1 2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 3.</a:t>
            </a:r>
          </a:p>
          <a:p>
            <a:endParaRPr lang="he-IL" dirty="0"/>
          </a:p>
        </p:txBody>
      </p:sp>
      <p:sp>
        <p:nvSpPr>
          <p:cNvPr id="5" name="מלבן מעוגל 4"/>
          <p:cNvSpPr/>
          <p:nvPr/>
        </p:nvSpPr>
        <p:spPr>
          <a:xfrm>
            <a:off x="10412241" y="6373503"/>
            <a:ext cx="736979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מעוגל 5"/>
          <p:cNvSpPr/>
          <p:nvPr/>
        </p:nvSpPr>
        <p:spPr>
          <a:xfrm>
            <a:off x="9758669" y="6375775"/>
            <a:ext cx="636510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מעוגל 6"/>
          <p:cNvSpPr/>
          <p:nvPr/>
        </p:nvSpPr>
        <p:spPr>
          <a:xfrm>
            <a:off x="6468535" y="6332729"/>
            <a:ext cx="315168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/>
        </p:nvSpPr>
        <p:spPr>
          <a:xfrm>
            <a:off x="4004733" y="6335003"/>
            <a:ext cx="314780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449560" y="6315458"/>
            <a:ext cx="303973" cy="385764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0" name="קבוצה 5"/>
          <p:cNvGrpSpPr/>
          <p:nvPr/>
        </p:nvGrpSpPr>
        <p:grpSpPr>
          <a:xfrm>
            <a:off x="99177" y="-144837"/>
            <a:ext cx="6776357" cy="1533201"/>
            <a:chOff x="99177" y="71063"/>
            <a:chExt cx="6776357" cy="1533201"/>
          </a:xfrm>
        </p:grpSpPr>
        <p:pic>
          <p:nvPicPr>
            <p:cNvPr id="11" name="תמונה 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15493" y="323137"/>
              <a:ext cx="1060041" cy="999811"/>
            </a:xfrm>
            <a:prstGeom prst="rect">
              <a:avLst/>
            </a:prstGeom>
          </p:spPr>
        </p:pic>
        <p:pic>
          <p:nvPicPr>
            <p:cNvPr id="12" name="תמונה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33033" y="193880"/>
              <a:ext cx="1027426" cy="977308"/>
            </a:xfrm>
            <a:prstGeom prst="rect">
              <a:avLst/>
            </a:prstGeom>
          </p:spPr>
        </p:pic>
        <p:pic>
          <p:nvPicPr>
            <p:cNvPr id="13" name="תמונה 2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9560" y="71063"/>
              <a:ext cx="1418109" cy="1118875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99177" y="1137847"/>
              <a:ext cx="213288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15 דקות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31744" y="1142599"/>
              <a:ext cx="1917291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עבודה בזוגות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896934" y="1137859"/>
              <a:ext cx="9651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בכיתה</a:t>
              </a:r>
            </a:p>
          </p:txBody>
        </p:sp>
        <p:pic>
          <p:nvPicPr>
            <p:cNvPr id="17" name="תמונה 30">
              <a:hlinkClick r:id="rId5"/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234903" y="447603"/>
              <a:ext cx="1513842" cy="441716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2339961" y="1080654"/>
              <a:ext cx="120547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>
                  <a:hlinkClick r:id="rId7"/>
                </a:rPr>
                <a:t>ממוחשב</a:t>
              </a:r>
              <a:endParaRPr lang="he-IL" sz="2400" dirty="0"/>
            </a:p>
          </p:txBody>
        </p:sp>
      </p:grp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870045" y="928465"/>
            <a:ext cx="10515600" cy="65864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e-IL" sz="4000" b="1" dirty="0">
                <a:solidFill>
                  <a:srgbClr val="C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דיון בזוגות</a:t>
            </a:r>
            <a:endParaRPr lang="en-US" sz="4000" b="1" dirty="0"/>
          </a:p>
        </p:txBody>
      </p:sp>
      <p:sp>
        <p:nvSpPr>
          <p:cNvPr id="21" name="מלבן מעוגל 4"/>
          <p:cNvSpPr/>
          <p:nvPr/>
        </p:nvSpPr>
        <p:spPr>
          <a:xfrm>
            <a:off x="9076266" y="6369267"/>
            <a:ext cx="658892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861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9332" y="365125"/>
            <a:ext cx="3564467" cy="1325563"/>
          </a:xfrm>
        </p:spPr>
        <p:txBody>
          <a:bodyPr/>
          <a:lstStyle/>
          <a:p>
            <a:r>
              <a:rPr lang="he-IL" b="1" dirty="0">
                <a:solidFill>
                  <a:srgbClr val="C00000"/>
                </a:solidFill>
                <a:latin typeface="David" panose="020E0502060401010101" pitchFamily="34" charset="-79"/>
                <a:ea typeface="Tahoma" panose="020B0604030504040204" pitchFamily="34" charset="0"/>
                <a:cs typeface="David" panose="020E0502060401010101" pitchFamily="34" charset="-79"/>
              </a:rPr>
              <a:t>דיון במליאה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תיאור: 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דיון בזוגות בכתה לגבי הטבלה. במהלך הדיון תתבצע השוואה בין התשובות של התלמידים.</a:t>
            </a:r>
          </a:p>
          <a:p>
            <a:pPr marL="0" indent="0">
              <a:buNone/>
            </a:pPr>
            <a:endParaRPr lang="he-IL" sz="12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דרך ומיקום ההפעלה : 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תלמידים יחליפו טבלאות ויבדקו אחד לשני את התשובות. כאן תהיה לתלמיד אפשרות לעדכן את הטבלה של חברו בעט בצבע אחר . דיון על טעויות של העמיתים. </a:t>
            </a:r>
          </a:p>
          <a:p>
            <a:pPr marL="0" indent="0">
              <a:buNone/>
            </a:pPr>
            <a:endParaRPr lang="he-IL" sz="1600" b="1" dirty="0">
              <a:solidFill>
                <a:srgbClr val="FFCC66"/>
              </a:solidFill>
              <a:latin typeface="David" panose="020E0502060401010101" pitchFamily="34" charset="-79"/>
              <a:ea typeface="Calibri" panose="020F0502020204030204" pitchFamily="34" charset="0"/>
              <a:cs typeface="David" panose="020E0502060401010101" pitchFamily="34" charset="-79"/>
            </a:endParaRPr>
          </a:p>
          <a:p>
            <a:pPr marL="0" indent="0">
              <a:buNone/>
            </a:pPr>
            <a:r>
              <a:rPr lang="he-IL" sz="2400" b="1" dirty="0">
                <a:solidFill>
                  <a:schemeClr val="accent6">
                    <a:lumMod val="75000"/>
                  </a:schemeClr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שיקולי הדעת בהפעלה ובבחירה:  </a:t>
            </a:r>
            <a:r>
              <a:rPr lang="he-IL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המטרה היא לבדוק האם תהליך העדכון עבר בהצלחה או שעדיין חסרה הבנה והפנמה בקישור ידע חדש עם הקודם. </a:t>
            </a:r>
            <a: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/>
            </a:r>
            <a:br>
              <a:rPr lang="en-US" sz="2400" dirty="0"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</a:br>
            <a:r>
              <a:rPr lang="he-IL" sz="2400" b="1" dirty="0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תהליך</a:t>
            </a:r>
            <a:r>
              <a:rPr lang="he-IL" sz="2400" dirty="0">
                <a:solidFill>
                  <a:srgbClr val="002060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 </a:t>
            </a:r>
            <a:r>
              <a:rPr lang="he-IL" sz="2400" b="1" dirty="0">
                <a:solidFill>
                  <a:srgbClr val="000066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עדכון של הידע   - </a:t>
            </a:r>
            <a:r>
              <a:rPr lang="en-US" sz="2400" b="1" dirty="0">
                <a:solidFill>
                  <a:srgbClr val="000066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KI</a:t>
            </a:r>
            <a:r>
              <a:rPr lang="he-IL" sz="2400" b="1" dirty="0">
                <a:solidFill>
                  <a:srgbClr val="000066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.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85759" y="923131"/>
            <a:ext cx="97184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/>
              <a:t>כיתה</a:t>
            </a:r>
          </a:p>
        </p:txBody>
      </p:sp>
      <p:pic>
        <p:nvPicPr>
          <p:cNvPr id="5" name="תמונה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5154" y="129257"/>
            <a:ext cx="895732" cy="970376"/>
          </a:xfrm>
          <a:prstGeom prst="rect">
            <a:avLst/>
          </a:prstGeom>
        </p:spPr>
      </p:pic>
      <p:pic>
        <p:nvPicPr>
          <p:cNvPr id="6" name="תמונה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3888" y="26066"/>
            <a:ext cx="895732" cy="970376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144841" y="-117428"/>
            <a:ext cx="5247671" cy="1528449"/>
            <a:chOff x="90711" y="-122817"/>
            <a:chExt cx="5247671" cy="1528449"/>
          </a:xfrm>
        </p:grpSpPr>
        <p:pic>
          <p:nvPicPr>
            <p:cNvPr id="8" name="תמונה 2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78341" y="22706"/>
              <a:ext cx="1060041" cy="999811"/>
            </a:xfrm>
            <a:prstGeom prst="rect">
              <a:avLst/>
            </a:prstGeom>
          </p:spPr>
        </p:pic>
        <p:pic>
          <p:nvPicPr>
            <p:cNvPr id="10" name="תמונה 2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1094" y="-122817"/>
              <a:ext cx="1418109" cy="1118875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90711" y="943967"/>
              <a:ext cx="2132885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10 דקות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373254" y="907324"/>
              <a:ext cx="9651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בכיתה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245660" y="6318917"/>
            <a:ext cx="11764370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rgbClr val="C00000"/>
                </a:solidFill>
              </a:rPr>
              <a:t>חשיפה, הוספה, אפיון עדכון.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6">
                    <a:lumMod val="75000"/>
                  </a:schemeClr>
                </a:solidFill>
              </a:rPr>
              <a:t>אינטראקטיביות: 1, 2, 3.</a:t>
            </a:r>
            <a:r>
              <a:rPr lang="he-IL" sz="2000" b="1" dirty="0"/>
              <a:t> </a:t>
            </a:r>
            <a:r>
              <a:rPr lang="en-US" sz="2000" b="1" dirty="0"/>
              <a:t> </a:t>
            </a:r>
            <a:r>
              <a:rPr lang="he-IL" sz="2000" b="1" dirty="0">
                <a:solidFill>
                  <a:srgbClr val="FF0000"/>
                </a:solidFill>
              </a:rPr>
              <a:t>מבוסס נתונים: 1, 2, 3.</a:t>
            </a:r>
            <a:r>
              <a:rPr lang="he-IL" sz="2000" b="1" dirty="0"/>
              <a:t>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התאמה אישית ע"י המורה: 1 2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 3.</a:t>
            </a:r>
          </a:p>
          <a:p>
            <a:endParaRPr lang="he-IL" dirty="0"/>
          </a:p>
        </p:txBody>
      </p:sp>
      <p:sp>
        <p:nvSpPr>
          <p:cNvPr id="18" name="מלבן מעוגל 4"/>
          <p:cNvSpPr/>
          <p:nvPr/>
        </p:nvSpPr>
        <p:spPr>
          <a:xfrm>
            <a:off x="9076265" y="6375774"/>
            <a:ext cx="612888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5"/>
          <p:cNvSpPr/>
          <p:nvPr/>
        </p:nvSpPr>
        <p:spPr>
          <a:xfrm>
            <a:off x="9673999" y="6375775"/>
            <a:ext cx="636510" cy="368493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6"/>
          <p:cNvSpPr/>
          <p:nvPr/>
        </p:nvSpPr>
        <p:spPr>
          <a:xfrm>
            <a:off x="6417733" y="6332729"/>
            <a:ext cx="315168" cy="368493"/>
          </a:xfrm>
          <a:prstGeom prst="round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מלבן מעוגל 7"/>
          <p:cNvSpPr/>
          <p:nvPr/>
        </p:nvSpPr>
        <p:spPr>
          <a:xfrm>
            <a:off x="4004733" y="6335003"/>
            <a:ext cx="314780" cy="3684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מלבן מעוגל 8"/>
          <p:cNvSpPr/>
          <p:nvPr/>
        </p:nvSpPr>
        <p:spPr>
          <a:xfrm>
            <a:off x="930197" y="6332729"/>
            <a:ext cx="266875" cy="368493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6061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6726" y="683945"/>
            <a:ext cx="3670299" cy="1325563"/>
          </a:xfrm>
        </p:spPr>
        <p:txBody>
          <a:bodyPr>
            <a:normAutofit/>
          </a:bodyPr>
          <a:lstStyle/>
          <a:p>
            <a:r>
              <a:rPr lang="he-IL" sz="4000" b="1" dirty="0">
                <a:solidFill>
                  <a:srgbClr val="C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משוב-רפלקציה</a:t>
            </a:r>
            <a:endParaRPr lang="en-US" sz="4000" b="1" dirty="0">
              <a:solidFill>
                <a:srgbClr val="C0000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7900" y="2358161"/>
            <a:ext cx="9910835" cy="2467839"/>
          </a:xfrm>
        </p:spPr>
        <p:txBody>
          <a:bodyPr>
            <a:noAutofit/>
          </a:bodyPr>
          <a:lstStyle/>
          <a:p>
            <a:pPr marL="0" indent="0">
              <a:lnSpc>
                <a:spcPct val="220000"/>
              </a:lnSpc>
              <a:buNone/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התבוננות אישית של התלמיד בתהליך הלמידה שחווה. בפעילות מתוקשבת כאן התלמיד יידרש למלא טופס </a:t>
            </a:r>
            <a:r>
              <a:rPr lang="en-US" sz="2400" dirty="0">
                <a:latin typeface="David" panose="020E0502060401010101" pitchFamily="34" charset="-79"/>
                <a:cs typeface="David" panose="020E0502060401010101" pitchFamily="34" charset="-79"/>
              </a:rPr>
              <a:t>Google Form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 כדי שנקבל </a:t>
            </a: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רפלקציה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לגבי כל יחידת ההוראה ובפרט לפעילויות המתוקשבות.</a:t>
            </a:r>
          </a:p>
        </p:txBody>
      </p:sp>
      <p:pic>
        <p:nvPicPr>
          <p:cNvPr id="9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050" y="-153100"/>
            <a:ext cx="1418109" cy="11188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5256" y="981861"/>
            <a:ext cx="2132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/>
              <a:t>10 דקות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196415" y="49871"/>
            <a:ext cx="4001805" cy="1393655"/>
            <a:chOff x="2196415" y="49871"/>
            <a:chExt cx="4001805" cy="1393655"/>
          </a:xfrm>
        </p:grpSpPr>
        <p:sp>
          <p:nvSpPr>
            <p:cNvPr id="11" name="TextBox 10"/>
            <p:cNvSpPr txBox="1"/>
            <p:nvPr/>
          </p:nvSpPr>
          <p:spPr>
            <a:xfrm>
              <a:off x="4018338" y="975186"/>
              <a:ext cx="9651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יחידים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295069" y="959733"/>
              <a:ext cx="1353287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b="1" dirty="0">
                  <a:hlinkClick r:id="rId3"/>
                </a:rPr>
                <a:t>ממוחשב</a:t>
              </a:r>
              <a:endParaRPr lang="he-IL" sz="2400" b="1" dirty="0"/>
            </a:p>
          </p:txBody>
        </p:sp>
        <p:pic>
          <p:nvPicPr>
            <p:cNvPr id="14" name="תמונה 2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053953" y="49871"/>
              <a:ext cx="1013845" cy="982162"/>
            </a:xfrm>
            <a:prstGeom prst="rect">
              <a:avLst/>
            </a:prstGeom>
          </p:spPr>
        </p:pic>
        <p:pic>
          <p:nvPicPr>
            <p:cNvPr id="7" name="תמונה 1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138179" y="83340"/>
              <a:ext cx="1060041" cy="99981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188111" y="981861"/>
              <a:ext cx="965128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2400" dirty="0"/>
                <a:t>בכיתה</a:t>
              </a:r>
            </a:p>
          </p:txBody>
        </p:sp>
        <p:pic>
          <p:nvPicPr>
            <p:cNvPr id="15" name="תמונה 19">
              <a:hlinkClick r:id="rId6"/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196415" y="244537"/>
              <a:ext cx="1451089" cy="592830"/>
            </a:xfrm>
            <a:prstGeom prst="rect">
              <a:avLst/>
            </a:prstGeom>
          </p:spPr>
        </p:pic>
      </p:grpSp>
      <p:pic>
        <p:nvPicPr>
          <p:cNvPr id="16" name="תמונה 19">
            <a:hlinkClick r:id="rId6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8869" y="4564500"/>
            <a:ext cx="2082431" cy="77931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81321" y="5237745"/>
            <a:ext cx="21328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dirty="0">
                <a:hlinkClick r:id="rId6"/>
              </a:rPr>
              <a:t>טופס גוגל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64736082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</TotalTime>
  <Words>912</Words>
  <Application>Microsoft Office PowerPoint</Application>
  <PresentationFormat>Widescreen</PresentationFormat>
  <Paragraphs>136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David</vt:lpstr>
      <vt:lpstr>Tahoma</vt:lpstr>
      <vt:lpstr>Times New Roman</vt:lpstr>
      <vt:lpstr>ערכת נושא Office</vt:lpstr>
      <vt:lpstr>שילוב כלים טכנולוגיים בהוראה פיזיקה קינמטיקה -קשר בין מהירות לתאוצה </vt:lpstr>
      <vt:lpstr>דיאגרמת רצף הוראה</vt:lpstr>
      <vt:lpstr>PowerPoint Presentation</vt:lpstr>
      <vt:lpstr>PowerPoint Presentation</vt:lpstr>
      <vt:lpstr>PowerPoint Presentation</vt:lpstr>
      <vt:lpstr>PowerPoint Presentation</vt:lpstr>
      <vt:lpstr>דיון בזוגות</vt:lpstr>
      <vt:lpstr>דיון במליאה</vt:lpstr>
      <vt:lpstr>משוב-רפלקציה</vt:lpstr>
      <vt:lpstr>PowerPoint Presentation</vt:lpstr>
      <vt:lpstr>שילוב ידע טכנולוגי-פדגוגי-תכני (TPACK)  </vt:lpstr>
      <vt:lpstr>רציונל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הצגת רצף ההוראה / הארטיפקטים</dc:title>
  <dc:creator>lena matyashov</dc:creator>
  <cp:lastModifiedBy>Windows User</cp:lastModifiedBy>
  <cp:revision>73</cp:revision>
  <dcterms:created xsi:type="dcterms:W3CDTF">2017-07-03T18:33:35Z</dcterms:created>
  <dcterms:modified xsi:type="dcterms:W3CDTF">2018-04-11T10:37:33Z</dcterms:modified>
</cp:coreProperties>
</file>