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0" r:id="rId1"/>
  </p:sldMasterIdLst>
  <p:sldIdLst>
    <p:sldId id="256" r:id="rId2"/>
    <p:sldId id="264" r:id="rId3"/>
    <p:sldId id="266" r:id="rId4"/>
    <p:sldId id="257" r:id="rId5"/>
    <p:sldId id="267" r:id="rId6"/>
    <p:sldId id="258" r:id="rId7"/>
    <p:sldId id="269" r:id="rId8"/>
    <p:sldId id="259" r:id="rId9"/>
    <p:sldId id="260" r:id="rId10"/>
    <p:sldId id="261" r:id="rId11"/>
    <p:sldId id="262" r:id="rId12"/>
    <p:sldId id="265" r:id="rId13"/>
    <p:sldId id="263" r:id="rId14"/>
    <p:sldId id="268" r:id="rId15"/>
  </p:sldIdLst>
  <p:sldSz cx="1231265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57" autoAdjust="0"/>
    <p:restoredTop sz="94660"/>
  </p:normalViewPr>
  <p:slideViewPr>
    <p:cSldViewPr snapToGrid="0">
      <p:cViewPr>
        <p:scale>
          <a:sx n="43" d="100"/>
          <a:sy n="43" d="100"/>
        </p:scale>
        <p:origin x="-91" y="-259"/>
      </p:cViewPr>
      <p:guideLst>
        <p:guide orient="horz" pos="2160"/>
        <p:guide pos="38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2"/>
            <a:ext cx="1231265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6384" y="2099733"/>
            <a:ext cx="8912995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6384" y="4777380"/>
            <a:ext cx="8912995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94135" y="1790716"/>
            <a:ext cx="990599" cy="307815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CBFBD8D-08AC-4616-A681-39C163ACC7E1}" type="datetimeFigureOut">
              <a:rPr lang="he-IL" smtClean="0"/>
              <a:t>י'/אב/תשע"ז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9067353" y="3225313"/>
            <a:ext cx="3859795" cy="307817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10541103" y="0"/>
            <a:ext cx="692587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53440" y="292609"/>
            <a:ext cx="846494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9DD7B06-21D6-44E8-9E76-A2EA06541A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923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2"/>
            <a:ext cx="1231265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386" y="4966674"/>
            <a:ext cx="891299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6384" y="685800"/>
            <a:ext cx="8912995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66385" y="5536665"/>
            <a:ext cx="891299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BD8D-08AC-4616-A681-39C163ACC7E1}" type="datetimeFigureOut">
              <a:rPr lang="he-IL" smtClean="0"/>
              <a:t>י'/אב/תשע"ז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10541103" y="0"/>
            <a:ext cx="692587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7B06-21D6-44E8-9E76-A2EA06541A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896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2"/>
            <a:ext cx="1231265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384" y="1063416"/>
            <a:ext cx="8912996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6384" y="3543300"/>
            <a:ext cx="8912996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BD8D-08AC-4616-A681-39C163ACC7E1}" type="datetimeFigureOut">
              <a:rPr lang="he-IL" smtClean="0"/>
              <a:t>י'/אב/תשע"ז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10541103" y="0"/>
            <a:ext cx="692587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7B06-21D6-44E8-9E76-A2EA06541A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912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2"/>
            <a:ext cx="1231265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815620" y="2631815"/>
            <a:ext cx="809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7184" y="591093"/>
            <a:ext cx="809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532" y="980518"/>
            <a:ext cx="8537564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65202" y="3678766"/>
            <a:ext cx="7802225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6384" y="4350657"/>
            <a:ext cx="8912996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BD8D-08AC-4616-A681-39C163ACC7E1}" type="datetimeFigureOut">
              <a:rPr lang="he-IL" smtClean="0"/>
              <a:t>י'/אב/תשע"ז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2" name="Rectangle 31"/>
          <p:cNvSpPr/>
          <p:nvPr/>
        </p:nvSpPr>
        <p:spPr>
          <a:xfrm>
            <a:off x="10541103" y="0"/>
            <a:ext cx="692587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7B06-21D6-44E8-9E76-A2EA06541A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6478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2"/>
            <a:ext cx="1231265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383" y="2370667"/>
            <a:ext cx="8912997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6384" y="5033068"/>
            <a:ext cx="8912996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BD8D-08AC-4616-A681-39C163ACC7E1}" type="datetimeFigureOut">
              <a:rPr lang="he-IL" smtClean="0"/>
              <a:t>י'/אב/תשע"ז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10541103" y="0"/>
            <a:ext cx="692587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7B06-21D6-44E8-9E76-A2EA06541A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8629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6383" y="2617299"/>
            <a:ext cx="31601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66383" y="3193561"/>
            <a:ext cx="3160134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378" y="2603502"/>
            <a:ext cx="317650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57378" y="3193562"/>
            <a:ext cx="3176506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4746" y="2617300"/>
            <a:ext cx="319231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4746" y="3193562"/>
            <a:ext cx="3196037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47552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849315" y="2569634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BD8D-08AC-4616-A681-39C163ACC7E1}" type="datetimeFigureOut">
              <a:rPr lang="he-IL" smtClean="0"/>
              <a:t>י'/אב/תשע"ז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7B06-21D6-44E8-9E76-A2EA06541A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4716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6382" y="4532845"/>
            <a:ext cx="30806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47759" y="2603500"/>
            <a:ext cx="2717874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66383" y="5109108"/>
            <a:ext cx="3080624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7786" y="4532846"/>
            <a:ext cx="307691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95454" y="2603500"/>
            <a:ext cx="271787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14078" y="5184002"/>
            <a:ext cx="3080625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62437" y="4532847"/>
            <a:ext cx="3080625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243811" y="2603500"/>
            <a:ext cx="2717874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62437" y="5184001"/>
            <a:ext cx="3080624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31577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79111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BD8D-08AC-4616-A681-39C163ACC7E1}" type="datetimeFigureOut">
              <a:rPr lang="he-IL" smtClean="0"/>
              <a:t>י'/אב/תשע"ז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7B06-21D6-44E8-9E76-A2EA06541A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3552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382" y="973668"/>
            <a:ext cx="8912997" cy="706964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BD8D-08AC-4616-A681-39C163ACC7E1}" type="datetimeFigureOut">
              <a:rPr lang="he-IL" smtClean="0"/>
              <a:t>י'/אב/תשע"ז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7B06-21D6-44E8-9E76-A2EA06541A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6785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2"/>
            <a:ext cx="1231265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61631" y="1278468"/>
            <a:ext cx="1427925" cy="4748589"/>
          </a:xfrm>
        </p:spPr>
        <p:txBody>
          <a:bodyPr vert="eaVert" anchor="b" anchorCtr="0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6383" y="1278468"/>
            <a:ext cx="6309371" cy="474859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BD8D-08AC-4616-A681-39C163ACC7E1}" type="datetimeFigureOut">
              <a:rPr lang="he-IL" smtClean="0"/>
              <a:t>י'/אב/תשע"ז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10541103" y="0"/>
            <a:ext cx="692587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7B06-21D6-44E8-9E76-A2EA06541A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630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BD8D-08AC-4616-A681-39C163ACC7E1}" type="datetimeFigureOut">
              <a:rPr lang="he-IL" smtClean="0"/>
              <a:t>י'/אב/תשע"ז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7B06-21D6-44E8-9E76-A2EA06541A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470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2"/>
            <a:ext cx="1231265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386" y="2677645"/>
            <a:ext cx="4394080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3796" y="2677645"/>
            <a:ext cx="3792542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BD8D-08AC-4616-A681-39C163ACC7E1}" type="datetimeFigureOut">
              <a:rPr lang="he-IL" smtClean="0"/>
              <a:t>י'/אב/תשע"ז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10541103" y="0"/>
            <a:ext cx="692587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7B06-21D6-44E8-9E76-A2EA06541A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759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6383" y="2603501"/>
            <a:ext cx="4872907" cy="3416301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0153" y="2603500"/>
            <a:ext cx="4872908" cy="341630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BD8D-08AC-4616-A681-39C163ACC7E1}" type="datetimeFigureOut">
              <a:rPr lang="he-IL" smtClean="0"/>
              <a:t>י'/אב/תשע"ז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7B06-21D6-44E8-9E76-A2EA06541A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3484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6384" y="2603500"/>
            <a:ext cx="487290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6383" y="3179763"/>
            <a:ext cx="4872907" cy="2840039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153" y="2603500"/>
            <a:ext cx="487290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151" y="3179763"/>
            <a:ext cx="4872908" cy="2840039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BD8D-08AC-4616-A681-39C163ACC7E1}" type="datetimeFigureOut">
              <a:rPr lang="he-IL" smtClean="0"/>
              <a:t>י'/אב/תשע"ז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7B06-21D6-44E8-9E76-A2EA06541A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499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BD8D-08AC-4616-A681-39C163ACC7E1}" type="datetimeFigureOut">
              <a:rPr lang="he-IL" smtClean="0"/>
              <a:t>י'/אב/תשע"ז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7B06-21D6-44E8-9E76-A2EA06541A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567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BD8D-08AC-4616-A681-39C163ACC7E1}" type="datetimeFigureOut">
              <a:rPr lang="he-IL" smtClean="0"/>
              <a:t>י'/אב/תשע"ז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0541103" y="0"/>
            <a:ext cx="692587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7B06-21D6-44E8-9E76-A2EA06541A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042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2"/>
            <a:ext cx="1231265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384" y="1295400"/>
            <a:ext cx="2820800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8356" y="1447800"/>
            <a:ext cx="5241425" cy="4572000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66384" y="2895601"/>
            <a:ext cx="2820799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BD8D-08AC-4616-A681-39C163ACC7E1}" type="datetimeFigureOut">
              <a:rPr lang="he-IL" smtClean="0"/>
              <a:t>י'/אב/תשע"ז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10541103" y="0"/>
            <a:ext cx="692587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7B06-21D6-44E8-9E76-A2EA06541A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6177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2"/>
            <a:ext cx="1231265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326" y="1693332"/>
            <a:ext cx="38984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12667" y="1143000"/>
            <a:ext cx="3259129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66384" y="3657600"/>
            <a:ext cx="389740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BD8D-08AC-4616-A681-39C163ACC7E1}" type="datetimeFigureOut">
              <a:rPr lang="he-IL" smtClean="0"/>
              <a:t>י'/אב/תשע"ז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10541103" y="0"/>
            <a:ext cx="692587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D7B06-21D6-44E8-9E76-A2EA06541A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95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2"/>
            <a:ext cx="1231265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66383" y="973668"/>
            <a:ext cx="8848114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6384" y="2603500"/>
            <a:ext cx="88481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6338" y="6394062"/>
            <a:ext cx="1000402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CBFBD8D-08AC-4616-A681-39C163ACC7E1}" type="datetimeFigureOut">
              <a:rPr lang="he-IL" smtClean="0"/>
              <a:t>י'/אב/תשע"ז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587" y="6391839"/>
            <a:ext cx="3897991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he-IL"/>
          </a:p>
        </p:txBody>
      </p:sp>
      <p:sp>
        <p:nvSpPr>
          <p:cNvPr id="22" name="Rectangle 21"/>
          <p:cNvSpPr/>
          <p:nvPr/>
        </p:nvSpPr>
        <p:spPr>
          <a:xfrm>
            <a:off x="10541103" y="0"/>
            <a:ext cx="692587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54987" y="295730"/>
            <a:ext cx="846494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9DD7B06-21D6-44E8-9E76-A2EA06541AB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166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ighlearn2002.cet.ac.il/?vccourseid=125678&amp;externalcall=1&amp;userID=nachshonchem&amp;password=246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1007" y="1966873"/>
            <a:ext cx="6233279" cy="30766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32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שילוב כלים טכנולוגיים </a:t>
            </a:r>
            <a:r>
              <a:rPr lang="he-IL" sz="3232" b="1" dirty="0" smtClean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בהוראת                   הכימיה </a:t>
            </a:r>
          </a:p>
          <a:p>
            <a:pPr algn="ctr"/>
            <a:r>
              <a:rPr lang="he-IL" sz="3232" b="1" dirty="0" smtClean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כשסרטון אחד שווה </a:t>
            </a:r>
            <a:r>
              <a:rPr lang="he-IL" sz="3232" b="1" dirty="0" err="1" smtClean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מליון</a:t>
            </a:r>
            <a:r>
              <a:rPr lang="he-IL" sz="3232" b="1" dirty="0" smtClean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מילים</a:t>
            </a:r>
            <a:r>
              <a:rPr lang="en-US" sz="3232" b="1" dirty="0" smtClean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..</a:t>
            </a:r>
            <a:br>
              <a:rPr lang="en-US" sz="3232" b="1" dirty="0" smtClean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3232" b="1" dirty="0">
              <a:solidFill>
                <a:schemeClr val="accent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3232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</a:t>
            </a:r>
            <a:r>
              <a:rPr lang="he-IL" sz="3232" b="1" dirty="0" smtClean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מצגת מסכמת</a:t>
            </a:r>
          </a:p>
          <a:p>
            <a:r>
              <a:rPr lang="he-IL" sz="3232" b="1" dirty="0" smtClean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כימיה</a:t>
            </a:r>
            <a:endParaRPr lang="he-IL" sz="3232" b="1" dirty="0">
              <a:solidFill>
                <a:schemeClr val="accent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51" y="3810636"/>
            <a:ext cx="3514236" cy="26067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24267" y="5114008"/>
            <a:ext cx="2218842" cy="14919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818" b="1" dirty="0" err="1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ז'אנה</a:t>
            </a:r>
            <a:r>
              <a:rPr lang="he-IL" sz="1818" b="1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818" b="1" dirty="0" err="1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אוסיפוב</a:t>
            </a:r>
            <a:endParaRPr lang="he-IL" sz="1818" b="1" dirty="0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1818" b="1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עידית זילברמן</a:t>
            </a:r>
          </a:p>
          <a:p>
            <a:r>
              <a:rPr lang="he-IL" sz="1818" b="1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מנחה: דר' שלי </a:t>
            </a:r>
            <a:r>
              <a:rPr lang="he-IL" sz="1818" b="1" dirty="0" err="1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רפ</a:t>
            </a:r>
            <a:endParaRPr lang="he-IL" sz="1818" b="1" dirty="0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1818" b="1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יוני 2017</a:t>
            </a:r>
          </a:p>
          <a:p>
            <a:endParaRPr lang="he-IL" sz="1818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3485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4896" y="992122"/>
            <a:ext cx="4886583" cy="5905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32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מסגרת ההפעלה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4786" y="3112739"/>
            <a:ext cx="7685416" cy="14608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32" b="1" dirty="0">
                <a:latin typeface="David" panose="020E0502060401010101" pitchFamily="34" charset="-79"/>
                <a:cs typeface="David" panose="020E0502060401010101" pitchFamily="34" charset="-79"/>
              </a:rPr>
              <a:t>משתתפים:  </a:t>
            </a:r>
          </a:p>
          <a:p>
            <a:r>
              <a:rPr lang="he-IL" sz="2828" b="1" dirty="0">
                <a:latin typeface="David" panose="020E0502060401010101" pitchFamily="34" charset="-79"/>
                <a:cs typeface="David" panose="020E0502060401010101" pitchFamily="34" charset="-79"/>
              </a:rPr>
              <a:t>33 תלמידי כיתה י' מתיכון</a:t>
            </a:r>
            <a:r>
              <a:rPr lang="he-IL" sz="2828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28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ברמת </a:t>
            </a:r>
            <a:r>
              <a:rPr lang="he-IL" sz="2828" b="1" dirty="0">
                <a:latin typeface="David" panose="020E0502060401010101" pitchFamily="34" charset="-79"/>
                <a:cs typeface="David" panose="020E0502060401010101" pitchFamily="34" charset="-79"/>
              </a:rPr>
              <a:t>גן,</a:t>
            </a:r>
          </a:p>
          <a:p>
            <a:r>
              <a:rPr lang="he-IL" sz="2828" b="1" dirty="0">
                <a:latin typeface="David" panose="020E0502060401010101" pitchFamily="34" charset="-79"/>
                <a:cs typeface="David" panose="020E0502060401010101" pitchFamily="34" charset="-79"/>
              </a:rPr>
              <a:t> 18 תלמידי כיתה י' מתיכון </a:t>
            </a:r>
            <a:r>
              <a:rPr lang="he-IL" sz="2828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אשקלון </a:t>
            </a:r>
            <a:endParaRPr lang="he-IL" sz="2828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2910" y="4967374"/>
            <a:ext cx="8370555" cy="19581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32" b="1" dirty="0">
                <a:latin typeface="David" panose="020E0502060401010101" pitchFamily="34" charset="-79"/>
                <a:cs typeface="David" panose="020E0502060401010101" pitchFamily="34" charset="-79"/>
              </a:rPr>
              <a:t>משך ההפעלה: </a:t>
            </a:r>
            <a:r>
              <a:rPr lang="en-US" sz="3232" b="1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3232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828" b="1" dirty="0">
                <a:latin typeface="David" panose="020E0502060401010101" pitchFamily="34" charset="-79"/>
                <a:cs typeface="David" panose="020E0502060401010101" pitchFamily="34" charset="-79"/>
              </a:rPr>
              <a:t>סרטון</a:t>
            </a:r>
            <a:r>
              <a:rPr lang="he-IL" sz="2828" dirty="0">
                <a:latin typeface="David" panose="020E0502060401010101" pitchFamily="34" charset="-79"/>
                <a:cs typeface="David" panose="020E0502060401010101" pitchFamily="34" charset="-79"/>
              </a:rPr>
              <a:t>: לאחר סיום הנושא</a:t>
            </a:r>
            <a:r>
              <a:rPr lang="en-US" sz="2828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2828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828" b="1" dirty="0">
                <a:latin typeface="David" panose="020E0502060401010101" pitchFamily="34" charset="-79"/>
                <a:cs typeface="David" panose="020E0502060401010101" pitchFamily="34" charset="-79"/>
              </a:rPr>
              <a:t>מבחן</a:t>
            </a:r>
            <a:r>
              <a:rPr lang="he-IL" sz="2828" dirty="0">
                <a:latin typeface="David" panose="020E0502060401010101" pitchFamily="34" charset="-79"/>
                <a:cs typeface="David" panose="020E0502060401010101" pitchFamily="34" charset="-79"/>
              </a:rPr>
              <a:t> : שני שיעורים בני 45 דקות</a:t>
            </a:r>
          </a:p>
          <a:p>
            <a:endParaRPr lang="he-IL" sz="3232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117" y="4954674"/>
            <a:ext cx="1918686" cy="1329616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758" y="2689385"/>
            <a:ext cx="2020044" cy="1324739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94835">
            <a:off x="541338" y="1196113"/>
            <a:ext cx="3852085" cy="211931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9020">
            <a:off x="580775" y="4279252"/>
            <a:ext cx="3993349" cy="221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5740" y="1081902"/>
            <a:ext cx="3052511" cy="5905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32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ממצאים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599" y="570085"/>
            <a:ext cx="2315395" cy="1504246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900" y="2654300"/>
            <a:ext cx="3139071" cy="403780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70763"/>
            <a:ext cx="8267700" cy="2533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8750" y="2459949"/>
            <a:ext cx="9779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accent6">
                    <a:lumMod val="50000"/>
                  </a:schemeClr>
                </a:solidFill>
              </a:rPr>
              <a:t>הכיתה של </a:t>
            </a:r>
            <a:r>
              <a:rPr lang="he-IL" b="1" dirty="0" err="1" smtClean="0">
                <a:solidFill>
                  <a:schemeClr val="accent6">
                    <a:lumMod val="50000"/>
                  </a:schemeClr>
                </a:solidFill>
              </a:rPr>
              <a:t>ז'אנה</a:t>
            </a:r>
            <a:endParaRPr lang="he-I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5339" y="3223023"/>
            <a:ext cx="20152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accent6">
                    <a:lumMod val="50000"/>
                  </a:schemeClr>
                </a:solidFill>
              </a:rPr>
              <a:t>הכיתה של עידית</a:t>
            </a:r>
            <a:endParaRPr lang="he-I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" name="מחבר חץ ישר 9"/>
          <p:cNvCxnSpPr/>
          <p:nvPr/>
        </p:nvCxnSpPr>
        <p:spPr>
          <a:xfrm>
            <a:off x="8572500" y="3383279"/>
            <a:ext cx="469900" cy="500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>
            <a:off x="5282941" y="3670578"/>
            <a:ext cx="16487" cy="384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2600" y="2459949"/>
            <a:ext cx="31877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accent6">
                    <a:lumMod val="50000"/>
                  </a:schemeClr>
                </a:solidFill>
              </a:rPr>
              <a:t>ממוצע כיתה של </a:t>
            </a:r>
            <a:r>
              <a:rPr lang="he-IL" b="1" dirty="0" err="1" smtClean="0">
                <a:solidFill>
                  <a:schemeClr val="accent6">
                    <a:lumMod val="50000"/>
                  </a:schemeClr>
                </a:solidFill>
              </a:rPr>
              <a:t>ז'אנה</a:t>
            </a:r>
            <a:r>
              <a:rPr lang="he-IL" b="1" dirty="0" smtClean="0">
                <a:solidFill>
                  <a:schemeClr val="accent6">
                    <a:lumMod val="50000"/>
                  </a:schemeClr>
                </a:solidFill>
              </a:rPr>
              <a:t> : 84</a:t>
            </a:r>
          </a:p>
          <a:p>
            <a:r>
              <a:rPr lang="he-IL" b="1" dirty="0" smtClean="0">
                <a:solidFill>
                  <a:schemeClr val="accent6">
                    <a:lumMod val="50000"/>
                  </a:schemeClr>
                </a:solidFill>
              </a:rPr>
              <a:t>ממוצע הכיתה של עידית: 73</a:t>
            </a:r>
            <a:endParaRPr lang="he-IL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9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5276223" y="1190682"/>
            <a:ext cx="15392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b="1" dirty="0" smtClean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מגבלות </a:t>
            </a:r>
            <a:endParaRPr lang="he-IL" sz="36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5691"/>
            <a:ext cx="2476500" cy="2486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95672" y="2923082"/>
            <a:ext cx="47968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גודל הכיתות הוא שונה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5928" y="3642610"/>
            <a:ext cx="518659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אין לדעת אם ההבדלים בציונים נובע רק בגלל הכנסה של אמצעים טכנולוגיים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0072" y="4986804"/>
            <a:ext cx="388245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ניסיון, מאמץ והשקעה מצד המורות לא נלקחו בחשבון כפרמטר המשפיע על הצלחת התלמיד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629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40290" y="1171681"/>
            <a:ext cx="2988383" cy="5897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32" b="1" dirty="0" smtClean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מסקנות</a:t>
            </a:r>
            <a:endParaRPr lang="he-IL" sz="3232" b="1" dirty="0">
              <a:solidFill>
                <a:schemeClr val="accent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4353"/>
            <a:ext cx="2943493" cy="25875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80133" y="3559464"/>
            <a:ext cx="656569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הסרטון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נתן לתלמידים נקודת מבט נוספת על החומר.</a:t>
            </a: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כתיבה רציפה על הלוח ללא אמצעי המחשה או מודלים, עלולה לאבד את המשמעות של מודלים שאנו רוצים להדגיש, </a:t>
            </a:r>
            <a:r>
              <a:rPr lang="he-IL" sz="2400" b="1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בפרט המודל המיקרוסקופי</a:t>
            </a:r>
            <a:endParaRPr lang="he-IL" sz="2400" b="1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2177" y="2359135"/>
            <a:ext cx="704364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המציאות הטכנולוגית נותנת - לנו המורים, </a:t>
            </a:r>
            <a:r>
              <a:rPr lang="he-IL" sz="2400" b="1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כלים חדשים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, שונים ומגוונים להסבר, </a:t>
            </a:r>
            <a:r>
              <a:rPr lang="he-IL" sz="2400" b="1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הבנה והעצמה 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של התלמידים בנושאים שונים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5807" y="5598143"/>
            <a:ext cx="575001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המבחן, נתן גם הוא לתלמידים, </a:t>
            </a:r>
            <a:r>
              <a:rPr lang="he-IL" sz="2400" b="1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הזדמנות שונה להתנסות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באמצעי מוכר מחיי היום יום (מחשוב) עם '</a:t>
            </a:r>
            <a:r>
              <a:rPr lang="he-IL" sz="2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סויץ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' קטן לטובת הלמידה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4532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647" y="2565401"/>
            <a:ext cx="6817850" cy="398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1219200"/>
            <a:ext cx="3492500" cy="5897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32" b="1" dirty="0" smtClean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*נספח</a:t>
            </a:r>
            <a:endParaRPr lang="he-IL" sz="3232" b="1" dirty="0">
              <a:solidFill>
                <a:schemeClr val="accent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62814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3153" y="806312"/>
            <a:ext cx="4591592" cy="5905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32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רקע תיאורטי ורציונאלי</a:t>
            </a:r>
          </a:p>
        </p:txBody>
      </p:sp>
      <p:sp>
        <p:nvSpPr>
          <p:cNvPr id="8" name="מלבן 7"/>
          <p:cNvSpPr/>
          <p:nvPr/>
        </p:nvSpPr>
        <p:spPr>
          <a:xfrm>
            <a:off x="1359522" y="6453084"/>
            <a:ext cx="8426470" cy="419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60" dirty="0">
                <a:solidFill>
                  <a:srgbClr val="21212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en-US" sz="1060" dirty="0">
                <a:latin typeface="David" panose="020E0502060401010101" pitchFamily="34" charset="-79"/>
                <a:cs typeface="David" panose="020E0502060401010101" pitchFamily="34" charset="-79"/>
              </a:rPr>
              <a:t> Blonder, R., Jonatan, M., Bar-</a:t>
            </a:r>
            <a:r>
              <a:rPr lang="en-US" sz="1060" dirty="0" err="1">
                <a:latin typeface="David" panose="020E0502060401010101" pitchFamily="34" charset="-79"/>
                <a:cs typeface="David" panose="020E0502060401010101" pitchFamily="34" charset="-79"/>
              </a:rPr>
              <a:t>Dov</a:t>
            </a:r>
            <a:r>
              <a:rPr lang="en-US" sz="1060" dirty="0">
                <a:latin typeface="David" panose="020E0502060401010101" pitchFamily="34" charset="-79"/>
                <a:cs typeface="David" panose="020E0502060401010101" pitchFamily="34" charset="-79"/>
              </a:rPr>
              <a:t>, Z., Benny, N., Rap, S., &amp; </a:t>
            </a:r>
            <a:r>
              <a:rPr lang="en-US" sz="1060" dirty="0" err="1">
                <a:latin typeface="David" panose="020E0502060401010101" pitchFamily="34" charset="-79"/>
                <a:cs typeface="David" panose="020E0502060401010101" pitchFamily="34" charset="-79"/>
              </a:rPr>
              <a:t>Sakhnini</a:t>
            </a:r>
            <a:r>
              <a:rPr lang="en-US" sz="1060" dirty="0">
                <a:latin typeface="David" panose="020E0502060401010101" pitchFamily="34" charset="-79"/>
                <a:cs typeface="David" panose="020E0502060401010101" pitchFamily="34" charset="-79"/>
              </a:rPr>
              <a:t>, S. (2013). Can You Tube it? Providing chemistry teachers with technological tools and enhancing their self-efficacy beliefs. </a:t>
            </a:r>
            <a:r>
              <a:rPr lang="en-US" sz="1060" i="1" dirty="0">
                <a:latin typeface="David" panose="020E0502060401010101" pitchFamily="34" charset="-79"/>
                <a:cs typeface="David" panose="020E0502060401010101" pitchFamily="34" charset="-79"/>
              </a:rPr>
              <a:t>Chemistry Education Research &amp; Practice 14</a:t>
            </a:r>
            <a:r>
              <a:rPr lang="en-US" sz="1060" dirty="0">
                <a:latin typeface="David" panose="020E0502060401010101" pitchFamily="34" charset="-79"/>
                <a:cs typeface="David" panose="020E0502060401010101" pitchFamily="34" charset="-79"/>
              </a:rPr>
              <a:t>, 269 – 285</a:t>
            </a:r>
            <a:r>
              <a:rPr lang="he-IL" sz="1060" dirty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</p:txBody>
      </p:sp>
      <p:sp>
        <p:nvSpPr>
          <p:cNvPr id="10" name="מלבן 9"/>
          <p:cNvSpPr/>
          <p:nvPr/>
        </p:nvSpPr>
        <p:spPr>
          <a:xfrm>
            <a:off x="3556000" y="2583563"/>
            <a:ext cx="8104339" cy="2191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1818" dirty="0">
                <a:solidFill>
                  <a:srgbClr val="212121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החוקרים </a:t>
            </a:r>
            <a:r>
              <a:rPr lang="en-US" sz="1818" dirty="0">
                <a:solidFill>
                  <a:srgbClr val="212121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Mishra &amp; Koehler (2006) </a:t>
            </a:r>
            <a:r>
              <a:rPr lang="he-IL" sz="1818" dirty="0" smtClean="0">
                <a:solidFill>
                  <a:srgbClr val="212121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טענו </a:t>
            </a:r>
            <a:r>
              <a:rPr lang="he-IL" sz="1818" dirty="0">
                <a:solidFill>
                  <a:srgbClr val="212121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כי </a:t>
            </a:r>
            <a:r>
              <a:rPr lang="he-IL" sz="1818" dirty="0" smtClean="0">
                <a:solidFill>
                  <a:srgbClr val="212121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למורים צריכה הבנה </a:t>
            </a:r>
            <a:r>
              <a:rPr lang="he-IL" sz="1818" dirty="0">
                <a:solidFill>
                  <a:srgbClr val="212121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עמוקה של היתרונות שהטכנולוגיות הללו מציעות. לכן הם הציעו לשנות את המונח </a:t>
            </a:r>
            <a:r>
              <a:rPr lang="en-US" sz="1818" dirty="0" smtClean="0">
                <a:solidFill>
                  <a:srgbClr val="212121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PCK</a:t>
            </a:r>
            <a:r>
              <a:rPr lang="he-IL" sz="1818" dirty="0" smtClean="0">
                <a:solidFill>
                  <a:srgbClr val="212121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ל </a:t>
            </a:r>
            <a:r>
              <a:rPr lang="en-US" sz="1818" dirty="0">
                <a:solidFill>
                  <a:srgbClr val="212121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TPACK</a:t>
            </a:r>
            <a:r>
              <a:rPr lang="he-IL" sz="1818" dirty="0">
                <a:solidFill>
                  <a:srgbClr val="212121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(ידע תוכן טכנולוגי פדגוגי </a:t>
            </a:r>
            <a:r>
              <a:rPr lang="en-US" sz="1818" dirty="0">
                <a:solidFill>
                  <a:srgbClr val="212121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(Technological Pedagogical Content Knowledge</a:t>
            </a:r>
            <a:r>
              <a:rPr lang="he-IL" sz="1818" dirty="0">
                <a:solidFill>
                  <a:srgbClr val="212121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) </a:t>
            </a:r>
            <a:r>
              <a:rPr lang="he-IL" sz="1818" dirty="0" smtClean="0">
                <a:solidFill>
                  <a:srgbClr val="212121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(</a:t>
            </a:r>
            <a:r>
              <a:rPr lang="en-US" sz="1818" dirty="0" smtClean="0">
                <a:latin typeface="David" panose="020E0502060401010101" pitchFamily="34" charset="-79"/>
                <a:cs typeface="David" panose="020E0502060401010101" pitchFamily="34" charset="-79"/>
              </a:rPr>
              <a:t>(Shulman, 1986</a:t>
            </a:r>
            <a:r>
              <a:rPr lang="he-IL" sz="1818" dirty="0" smtClean="0">
                <a:solidFill>
                  <a:srgbClr val="212121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sz="1818" b="1" dirty="0">
                <a:solidFill>
                  <a:srgbClr val="212121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על מנת </a:t>
            </a:r>
            <a:r>
              <a:rPr lang="he-IL" sz="1818" b="1" dirty="0">
                <a:solidFill>
                  <a:srgbClr val="FF0000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לכלול את הידע והמיומנויות </a:t>
            </a:r>
            <a:r>
              <a:rPr lang="he-IL" sz="1818" b="1" dirty="0">
                <a:solidFill>
                  <a:srgbClr val="212121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הרלוונטיים </a:t>
            </a:r>
            <a:r>
              <a:rPr lang="he-IL" sz="1818" b="1" dirty="0">
                <a:solidFill>
                  <a:srgbClr val="FF0000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לטכנולוגיה</a:t>
            </a:r>
            <a:r>
              <a:rPr lang="he-IL" sz="1818" b="1" dirty="0">
                <a:solidFill>
                  <a:srgbClr val="212121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sz="1818" b="1" dirty="0" smtClean="0">
                <a:solidFill>
                  <a:srgbClr val="FF0000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כ</a:t>
            </a:r>
            <a:r>
              <a:rPr lang="he-IL" b="1" dirty="0" smtClean="0">
                <a:solidFill>
                  <a:srgbClr val="FF0000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חלק מהתהליך הלימודי      </a:t>
            </a:r>
            <a:r>
              <a:rPr lang="en-US" sz="1818" dirty="0" smtClean="0">
                <a:solidFill>
                  <a:srgbClr val="212121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(</a:t>
            </a:r>
            <a:r>
              <a:rPr lang="en-US" sz="1818" dirty="0">
                <a:solidFill>
                  <a:srgbClr val="212121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Mishra </a:t>
            </a:r>
            <a:r>
              <a:rPr lang="en-US" sz="1818" dirty="0" smtClean="0">
                <a:solidFill>
                  <a:srgbClr val="212121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&amp; Koehler</a:t>
            </a:r>
            <a:r>
              <a:rPr lang="en-US" sz="1818" dirty="0">
                <a:solidFill>
                  <a:srgbClr val="212121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, 2006)</a:t>
            </a:r>
            <a:r>
              <a:rPr lang="he-IL" sz="1818" dirty="0">
                <a:solidFill>
                  <a:srgbClr val="212121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. </a:t>
            </a:r>
            <a:endParaRPr lang="he-IL" sz="1818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65" y="3189197"/>
            <a:ext cx="3441573" cy="253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1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699600"/>
            <a:ext cx="9575800" cy="1351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1818" dirty="0" smtClean="0">
                <a:latin typeface="David" panose="020E0502060401010101" pitchFamily="34" charset="-79"/>
                <a:cs typeface="David" panose="020E0502060401010101" pitchFamily="34" charset="-79"/>
              </a:rPr>
              <a:t>הוכח כי </a:t>
            </a:r>
            <a:r>
              <a:rPr lang="he-IL" sz="1818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השינוי במיומנויות, ידע תוכן פדגוגי טכנולוגי (</a:t>
            </a:r>
            <a:r>
              <a:rPr lang="en-US" sz="1818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TPACK – Technological Pedagogical Content Knowledge</a:t>
            </a:r>
            <a:r>
              <a:rPr lang="he-IL" sz="1818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) </a:t>
            </a:r>
            <a:r>
              <a:rPr lang="he-IL" sz="1818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ומסוגלות עצמית </a:t>
            </a:r>
            <a:r>
              <a:rPr lang="he-IL" sz="1818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של מורים לכימיה </a:t>
            </a:r>
            <a:r>
              <a:rPr lang="he-IL" sz="1818" b="1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עלה</a:t>
            </a:r>
            <a:r>
              <a:rPr lang="he-IL" sz="1818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לגבי </a:t>
            </a:r>
            <a:r>
              <a:rPr lang="he-IL" sz="1818" b="1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עריכת</a:t>
            </a:r>
            <a:r>
              <a:rPr lang="he-IL" sz="1818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sz="1818" b="1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וידאו </a:t>
            </a:r>
            <a:r>
              <a:rPr lang="he-IL" sz="1818" b="1" u="sng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ושימוש בקטעי וידאו בשיעורי כימיה בתיכון</a:t>
            </a:r>
            <a:r>
              <a:rPr lang="he-IL" sz="1818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, כתוצאה של </a:t>
            </a:r>
            <a:r>
              <a:rPr lang="he-IL" sz="1818" dirty="0" err="1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תוכנית</a:t>
            </a:r>
            <a:r>
              <a:rPr lang="he-IL" sz="1818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להתפתחות מקצועית שהתמקדה בעריכת סרטוני </a:t>
            </a:r>
            <a:r>
              <a:rPr lang="en-US" sz="1818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YouTube</a:t>
            </a:r>
            <a:endParaRPr lang="en-US" sz="1818" dirty="0">
              <a:solidFill>
                <a:srgbClr val="21212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David" panose="020E0502060401010101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342" y="4601722"/>
            <a:ext cx="2164308" cy="2290211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546722" y="6300684"/>
            <a:ext cx="8426470" cy="419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60" dirty="0">
                <a:solidFill>
                  <a:srgbClr val="21212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en-US" sz="1060" dirty="0">
                <a:latin typeface="David" panose="020E0502060401010101" pitchFamily="34" charset="-79"/>
                <a:cs typeface="David" panose="020E0502060401010101" pitchFamily="34" charset="-79"/>
              </a:rPr>
              <a:t> Blonder, R., Jonatan, M., Bar-</a:t>
            </a:r>
            <a:r>
              <a:rPr lang="en-US" sz="1060" dirty="0" err="1">
                <a:latin typeface="David" panose="020E0502060401010101" pitchFamily="34" charset="-79"/>
                <a:cs typeface="David" panose="020E0502060401010101" pitchFamily="34" charset="-79"/>
              </a:rPr>
              <a:t>Dov</a:t>
            </a:r>
            <a:r>
              <a:rPr lang="en-US" sz="1060" dirty="0">
                <a:latin typeface="David" panose="020E0502060401010101" pitchFamily="34" charset="-79"/>
                <a:cs typeface="David" panose="020E0502060401010101" pitchFamily="34" charset="-79"/>
              </a:rPr>
              <a:t>, Z., Benny, N., Rap, S., &amp; </a:t>
            </a:r>
            <a:r>
              <a:rPr lang="en-US" sz="1060" dirty="0" err="1">
                <a:latin typeface="David" panose="020E0502060401010101" pitchFamily="34" charset="-79"/>
                <a:cs typeface="David" panose="020E0502060401010101" pitchFamily="34" charset="-79"/>
              </a:rPr>
              <a:t>Sakhnini</a:t>
            </a:r>
            <a:r>
              <a:rPr lang="en-US" sz="1060" dirty="0">
                <a:latin typeface="David" panose="020E0502060401010101" pitchFamily="34" charset="-79"/>
                <a:cs typeface="David" panose="020E0502060401010101" pitchFamily="34" charset="-79"/>
              </a:rPr>
              <a:t>, S. (2013). Can You Tube it? Providing chemistry teachers with technological tools and enhancing their self-efficacy beliefs. </a:t>
            </a:r>
            <a:r>
              <a:rPr lang="en-US" sz="1060" i="1" dirty="0">
                <a:latin typeface="David" panose="020E0502060401010101" pitchFamily="34" charset="-79"/>
                <a:cs typeface="David" panose="020E0502060401010101" pitchFamily="34" charset="-79"/>
              </a:rPr>
              <a:t>Chemistry Education Research &amp; Practice 14</a:t>
            </a:r>
            <a:r>
              <a:rPr lang="en-US" sz="1060" dirty="0">
                <a:latin typeface="David" panose="020E0502060401010101" pitchFamily="34" charset="-79"/>
                <a:cs typeface="David" panose="020E0502060401010101" pitchFamily="34" charset="-79"/>
              </a:rPr>
              <a:t>, 269 – 285</a:t>
            </a:r>
            <a:r>
              <a:rPr lang="he-IL" sz="1060" dirty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</p:txBody>
      </p:sp>
      <p:sp>
        <p:nvSpPr>
          <p:cNvPr id="7" name="מלבן 6"/>
          <p:cNvSpPr/>
          <p:nvPr/>
        </p:nvSpPr>
        <p:spPr>
          <a:xfrm>
            <a:off x="5077070" y="985011"/>
            <a:ext cx="3756157" cy="5897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32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רקע תיאורטי ורציונאלי</a:t>
            </a:r>
          </a:p>
        </p:txBody>
      </p:sp>
    </p:spTree>
    <p:extLst>
      <p:ext uri="{BB962C8B-B14F-4D97-AF65-F5344CB8AC3E}">
        <p14:creationId xmlns:p14="http://schemas.microsoft.com/office/powerpoint/2010/main" val="266576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0107" y="1184507"/>
            <a:ext cx="4591592" cy="5905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32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רקע תיאורטי ורציונאלי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800600" y="2213606"/>
            <a:ext cx="7228000" cy="200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5" tIns="46172" rIns="92345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234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1818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המון קטעי וידאו על </a:t>
            </a:r>
            <a:r>
              <a:rPr lang="he-IL" altLang="he-IL" sz="1818" b="1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תופעות כימיות </a:t>
            </a:r>
            <a:r>
              <a:rPr lang="he-IL" altLang="he-IL" sz="1818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נוצרו והם זמינים באינטרנט.</a:t>
            </a:r>
            <a:r>
              <a:rPr lang="en-US" altLang="he-IL" sz="1818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/>
            </a:r>
            <a:br>
              <a:rPr lang="en-US" altLang="he-IL" sz="1818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</a:br>
            <a:r>
              <a:rPr lang="he-IL" altLang="he-IL" sz="1818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קטעי </a:t>
            </a:r>
            <a:r>
              <a:rPr lang="he-IL" altLang="he-IL" sz="1818" dirty="0" err="1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הוידאו</a:t>
            </a:r>
            <a:r>
              <a:rPr lang="he-IL" altLang="he-IL" sz="1818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משרתים תלמידים ומורים כאחד לכן ללמד כימיה נעשה קל יותר שכן הלימודים </a:t>
            </a:r>
            <a:r>
              <a:rPr lang="he-IL" altLang="he-IL" sz="1818" b="1" dirty="0" err="1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קונקרטים</a:t>
            </a:r>
            <a:r>
              <a:rPr lang="he-IL" altLang="he-IL" sz="1818" b="1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יותר</a:t>
            </a:r>
          </a:p>
          <a:p>
            <a:pPr algn="just" defTabSz="9234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1818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קטעי וידאו שיש בהם ניסויים כימיים, אנימציות, וסימולציות הפכו נפוצות ברשת כיוון שהן </a:t>
            </a:r>
            <a:r>
              <a:rPr lang="he-IL" altLang="he-IL" sz="1818" b="1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מסבירות מושגים כימיים מופשטים </a:t>
            </a:r>
            <a:r>
              <a:rPr lang="he-IL" altLang="he-IL" sz="1818" b="1" dirty="0" err="1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ביוטיוב</a:t>
            </a:r>
            <a:r>
              <a:rPr lang="he-IL" altLang="he-IL" sz="1818" b="1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altLang="he-IL" sz="1818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(</a:t>
            </a:r>
            <a:r>
              <a:rPr lang="en-US" altLang="he-IL" sz="1818" dirty="0" err="1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Pekdag</a:t>
            </a:r>
            <a:r>
              <a:rPr lang="en-US" altLang="he-IL" sz="1818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, 2010)</a:t>
            </a:r>
            <a:r>
              <a:rPr lang="he-IL" altLang="he-IL" sz="1818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, לכן השגה של למידה מושגית של תלמידים בכימיה קלה הרבה יותר </a:t>
            </a:r>
            <a:r>
              <a:rPr lang="en-US" altLang="he-IL" sz="1818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(</a:t>
            </a:r>
            <a:r>
              <a:rPr lang="en-US" altLang="he-IL" sz="1818" dirty="0" err="1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Pekdag</a:t>
            </a:r>
            <a:r>
              <a:rPr lang="en-US" altLang="he-IL" sz="1818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&amp; Le </a:t>
            </a:r>
            <a:r>
              <a:rPr lang="en-US" altLang="he-IL" sz="1818" dirty="0" err="1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Mare´chal</a:t>
            </a:r>
            <a:r>
              <a:rPr lang="en-US" altLang="he-IL" sz="1818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, 2010</a:t>
            </a:r>
            <a:r>
              <a:rPr lang="he-IL" altLang="he-IL" sz="1818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).</a:t>
            </a:r>
            <a:r>
              <a:rPr lang="en-US" altLang="he-IL" sz="1818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8" name="מלבן 7"/>
          <p:cNvSpPr/>
          <p:nvPr/>
        </p:nvSpPr>
        <p:spPr>
          <a:xfrm>
            <a:off x="795192" y="6349051"/>
            <a:ext cx="6156325" cy="5827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60" dirty="0">
                <a:solidFill>
                  <a:srgbClr val="21212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en-US" sz="1060" dirty="0">
                <a:latin typeface="David" panose="020E0502060401010101" pitchFamily="34" charset="-79"/>
                <a:cs typeface="David" panose="020E0502060401010101" pitchFamily="34" charset="-79"/>
              </a:rPr>
              <a:t> Blonder, R., Jonatan, M., Bar-</a:t>
            </a:r>
            <a:r>
              <a:rPr lang="en-US" sz="1060" dirty="0" err="1">
                <a:latin typeface="David" panose="020E0502060401010101" pitchFamily="34" charset="-79"/>
                <a:cs typeface="David" panose="020E0502060401010101" pitchFamily="34" charset="-79"/>
              </a:rPr>
              <a:t>Dov</a:t>
            </a:r>
            <a:r>
              <a:rPr lang="en-US" sz="1060" dirty="0">
                <a:latin typeface="David" panose="020E0502060401010101" pitchFamily="34" charset="-79"/>
                <a:cs typeface="David" panose="020E0502060401010101" pitchFamily="34" charset="-79"/>
              </a:rPr>
              <a:t>, Z., Benny, N., Rap, S., &amp; </a:t>
            </a:r>
            <a:r>
              <a:rPr lang="en-US" sz="1060" dirty="0" err="1">
                <a:latin typeface="David" panose="020E0502060401010101" pitchFamily="34" charset="-79"/>
                <a:cs typeface="David" panose="020E0502060401010101" pitchFamily="34" charset="-79"/>
              </a:rPr>
              <a:t>Sakhnini</a:t>
            </a:r>
            <a:r>
              <a:rPr lang="en-US" sz="1060" dirty="0">
                <a:latin typeface="David" panose="020E0502060401010101" pitchFamily="34" charset="-79"/>
                <a:cs typeface="David" panose="020E0502060401010101" pitchFamily="34" charset="-79"/>
              </a:rPr>
              <a:t>, S. (2013). Can You Tube it? Providing chemistry teachers with technological tools and enhancing their self-efficacy beliefs. </a:t>
            </a:r>
            <a:r>
              <a:rPr lang="en-US" sz="1060" i="1" dirty="0">
                <a:latin typeface="David" panose="020E0502060401010101" pitchFamily="34" charset="-79"/>
                <a:cs typeface="David" panose="020E0502060401010101" pitchFamily="34" charset="-79"/>
              </a:rPr>
              <a:t>Chemistry Education Research &amp; Practice 14</a:t>
            </a:r>
            <a:r>
              <a:rPr lang="en-US" sz="1060" dirty="0">
                <a:latin typeface="David" panose="020E0502060401010101" pitchFamily="34" charset="-79"/>
                <a:cs typeface="David" panose="020E0502060401010101" pitchFamily="34" charset="-79"/>
              </a:rPr>
              <a:t>, 269 – 285</a:t>
            </a:r>
            <a:r>
              <a:rPr lang="he-IL" sz="1060" dirty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250" y="4566507"/>
            <a:ext cx="4089400" cy="220094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2257537"/>
            <a:ext cx="2832100" cy="352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7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49" y="2937024"/>
            <a:ext cx="4599409" cy="3095476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5245100" y="3273405"/>
            <a:ext cx="6762750" cy="1211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818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קטעי וידאו מספקים לתלמידים את ההזדמנות </a:t>
            </a:r>
            <a:r>
              <a:rPr lang="he-IL" sz="1818" b="1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לצפות באירועים כימיים מיקרוסקופיים בעזרתם של מודלים תלת ממדיים אקטיביים</a:t>
            </a:r>
            <a:r>
              <a:rPr lang="he-IL" sz="1818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. תלמידים יכולים לראות מה שהם לא מסוגלים לתפוש בעזרתם של קטעי הווידאו</a:t>
            </a:r>
            <a:r>
              <a:rPr lang="he-IL" sz="1818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18" dirty="0"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.(Sanger et al., 2000; Ebenezer, 2001) .</a:t>
            </a:r>
            <a:endParaRPr lang="he-IL" sz="1818" dirty="0"/>
          </a:p>
        </p:txBody>
      </p:sp>
      <p:sp>
        <p:nvSpPr>
          <p:cNvPr id="6" name="TextBox 5"/>
          <p:cNvSpPr txBox="1"/>
          <p:nvPr/>
        </p:nvSpPr>
        <p:spPr>
          <a:xfrm>
            <a:off x="3932707" y="1121007"/>
            <a:ext cx="4591592" cy="5905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32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רקע תיאורטי ורציונאלי</a:t>
            </a:r>
          </a:p>
        </p:txBody>
      </p:sp>
    </p:spTree>
    <p:extLst>
      <p:ext uri="{BB962C8B-B14F-4D97-AF65-F5344CB8AC3E}">
        <p14:creationId xmlns:p14="http://schemas.microsoft.com/office/powerpoint/2010/main" val="322090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7203" y="867781"/>
            <a:ext cx="3180768" cy="7148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40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הפעילות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375" y="2710762"/>
            <a:ext cx="3040275" cy="22829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6476" y="2379950"/>
            <a:ext cx="5808791" cy="8384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24" dirty="0">
                <a:latin typeface="David" panose="020E0502060401010101" pitchFamily="34" charset="-79"/>
                <a:cs typeface="David" panose="020E0502060401010101" pitchFamily="34" charset="-79"/>
              </a:rPr>
              <a:t>שתי קבוצות תלמידים </a:t>
            </a:r>
            <a:r>
              <a:rPr lang="he-IL" sz="2424" b="1" dirty="0">
                <a:latin typeface="David" panose="020E0502060401010101" pitchFamily="34" charset="-79"/>
                <a:cs typeface="David" panose="020E0502060401010101" pitchFamily="34" charset="-79"/>
              </a:rPr>
              <a:t>משני מקומות </a:t>
            </a:r>
            <a:r>
              <a:rPr lang="he-IL" sz="2424" dirty="0">
                <a:latin typeface="David" panose="020E0502060401010101" pitchFamily="34" charset="-79"/>
                <a:cs typeface="David" panose="020E0502060401010101" pitchFamily="34" charset="-79"/>
              </a:rPr>
              <a:t>בארץ לומדות בכיתות י' את נושא הקישור </a:t>
            </a:r>
            <a:r>
              <a:rPr lang="he-IL" sz="2424" dirty="0" err="1">
                <a:latin typeface="David" panose="020E0502060401010101" pitchFamily="34" charset="-79"/>
                <a:cs typeface="David" panose="020E0502060401010101" pitchFamily="34" charset="-79"/>
              </a:rPr>
              <a:t>הבינמולקולרי</a:t>
            </a:r>
            <a:r>
              <a:rPr lang="he-IL" sz="2424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3896" y="3841845"/>
            <a:ext cx="3053338" cy="15845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24" dirty="0" smtClean="0">
                <a:latin typeface="David" panose="020E0502060401010101" pitchFamily="34" charset="-79"/>
                <a:cs typeface="David" panose="020E0502060401010101" pitchFamily="34" charset="-79"/>
              </a:rPr>
              <a:t>תלמידים אשקלון </a:t>
            </a:r>
            <a:r>
              <a:rPr lang="he-IL" sz="2424" b="1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צופים</a:t>
            </a:r>
            <a:r>
              <a:rPr lang="he-IL" sz="2424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24" dirty="0">
                <a:latin typeface="David" panose="020E0502060401010101" pitchFamily="34" charset="-79"/>
                <a:cs typeface="David" panose="020E0502060401010101" pitchFamily="34" charset="-79"/>
              </a:rPr>
              <a:t>בסיום הנושא </a:t>
            </a:r>
            <a:r>
              <a:rPr lang="he-IL" sz="2424" b="1" dirty="0">
                <a:latin typeface="David" panose="020E0502060401010101" pitchFamily="34" charset="-79"/>
                <a:cs typeface="David" panose="020E0502060401010101" pitchFamily="34" charset="-79"/>
              </a:rPr>
              <a:t>בסרטון מסכם</a:t>
            </a:r>
          </a:p>
          <a:p>
            <a:endParaRPr lang="he-IL" sz="2424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245" y="3888467"/>
            <a:ext cx="3693795" cy="11189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24" dirty="0">
                <a:latin typeface="David" panose="020E0502060401010101" pitchFamily="34" charset="-79"/>
                <a:cs typeface="David" panose="020E0502060401010101" pitchFamily="34" charset="-79"/>
              </a:rPr>
              <a:t>התלמידים </a:t>
            </a:r>
            <a:r>
              <a:rPr lang="he-IL" sz="2424" dirty="0" smtClean="0">
                <a:latin typeface="David" panose="020E0502060401010101" pitchFamily="34" charset="-79"/>
                <a:cs typeface="David" panose="020E0502060401010101" pitchFamily="34" charset="-79"/>
              </a:rPr>
              <a:t>רמת גן </a:t>
            </a:r>
            <a:r>
              <a:rPr lang="he-IL" sz="2424" b="1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אינם </a:t>
            </a:r>
            <a:r>
              <a:rPr lang="he-IL" sz="2424" b="1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צופים </a:t>
            </a:r>
            <a:r>
              <a:rPr lang="he-IL" sz="2424" dirty="0">
                <a:latin typeface="David" panose="020E0502060401010101" pitchFamily="34" charset="-79"/>
                <a:cs typeface="David" panose="020E0502060401010101" pitchFamily="34" charset="-79"/>
              </a:rPr>
              <a:t>בסיום הנושא </a:t>
            </a:r>
            <a:r>
              <a:rPr lang="he-IL" sz="2424" b="1" dirty="0">
                <a:latin typeface="David" panose="020E0502060401010101" pitchFamily="34" charset="-79"/>
                <a:cs typeface="David" panose="020E0502060401010101" pitchFamily="34" charset="-79"/>
              </a:rPr>
              <a:t>סרטון מסכם</a:t>
            </a:r>
          </a:p>
          <a:p>
            <a:endParaRPr lang="he-IL" sz="1818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8901" y="5303739"/>
            <a:ext cx="2837371" cy="839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24" dirty="0">
                <a:latin typeface="David" panose="020E0502060401010101" pitchFamily="34" charset="-79"/>
                <a:cs typeface="David" panose="020E0502060401010101" pitchFamily="34" charset="-79"/>
              </a:rPr>
              <a:t>שתי הקבוצות נבחנות </a:t>
            </a:r>
            <a:r>
              <a:rPr lang="he-IL" sz="2424" b="1" dirty="0">
                <a:latin typeface="David" panose="020E0502060401010101" pitchFamily="34" charset="-79"/>
                <a:cs typeface="David" panose="020E0502060401010101" pitchFamily="34" charset="-79"/>
              </a:rPr>
              <a:t>בבחינה מתוקשבת </a:t>
            </a:r>
          </a:p>
        </p:txBody>
      </p:sp>
      <p:sp>
        <p:nvSpPr>
          <p:cNvPr id="12" name="חץ למטה 11"/>
          <p:cNvSpPr/>
          <p:nvPr/>
        </p:nvSpPr>
        <p:spPr>
          <a:xfrm>
            <a:off x="7000337" y="3376870"/>
            <a:ext cx="536196" cy="4649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2345" tIns="46172" rIns="92345" bIns="46172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sz="1818"/>
          </a:p>
        </p:txBody>
      </p:sp>
      <p:sp>
        <p:nvSpPr>
          <p:cNvPr id="13" name="חץ למטה 12"/>
          <p:cNvSpPr/>
          <p:nvPr/>
        </p:nvSpPr>
        <p:spPr>
          <a:xfrm>
            <a:off x="3116967" y="3346251"/>
            <a:ext cx="536196" cy="4649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2345" tIns="46172" rIns="92345" bIns="46172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sz="1818"/>
          </a:p>
        </p:txBody>
      </p:sp>
      <p:sp>
        <p:nvSpPr>
          <p:cNvPr id="14" name="חץ למטה 13"/>
          <p:cNvSpPr/>
          <p:nvPr/>
        </p:nvSpPr>
        <p:spPr>
          <a:xfrm rot="2718996">
            <a:off x="6417797" y="4764245"/>
            <a:ext cx="450365" cy="559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2345" tIns="46172" rIns="92345" bIns="46172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sz="1818"/>
          </a:p>
        </p:txBody>
      </p:sp>
      <p:sp>
        <p:nvSpPr>
          <p:cNvPr id="15" name="חץ למטה 14"/>
          <p:cNvSpPr/>
          <p:nvPr/>
        </p:nvSpPr>
        <p:spPr>
          <a:xfrm rot="18878110">
            <a:off x="4273811" y="4743437"/>
            <a:ext cx="450365" cy="559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2345" tIns="46172" rIns="92345" bIns="46172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 sz="1818"/>
          </a:p>
        </p:txBody>
      </p:sp>
      <p:sp>
        <p:nvSpPr>
          <p:cNvPr id="16" name="מלבן 15"/>
          <p:cNvSpPr/>
          <p:nvPr/>
        </p:nvSpPr>
        <p:spPr>
          <a:xfrm>
            <a:off x="-3956927" y="494794"/>
            <a:ext cx="6156325" cy="372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1818" dirty="0">
                <a:solidFill>
                  <a:srgbClr val="FF0000"/>
                </a:solidFill>
                <a:hlinkClick r:id="rId3"/>
              </a:rPr>
              <a:t>הסרטון של </a:t>
            </a:r>
            <a:r>
              <a:rPr lang="he-IL" sz="1818" dirty="0" err="1">
                <a:solidFill>
                  <a:srgbClr val="FF0000"/>
                </a:solidFill>
                <a:hlinkClick r:id="rId3"/>
              </a:rPr>
              <a:t>פישי</a:t>
            </a:r>
            <a:endParaRPr lang="he-IL" sz="1818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506" y="1991867"/>
            <a:ext cx="11313763" cy="52322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e-IL" sz="2200" b="1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חשיפת</a:t>
            </a:r>
            <a:r>
              <a:rPr kumimoji="0" lang="he-IL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200" b="1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הרעיונות הקיימים אצל הלומד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kumimoji="0" lang="he-IL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(מה אני יודע על קשרי</a:t>
            </a:r>
            <a:r>
              <a:rPr lang="he-IL" sz="2200" kern="0" dirty="0" smtClean="0">
                <a:solidFill>
                  <a:sysClr val="windowText" lastClr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ם </a:t>
            </a:r>
            <a:r>
              <a:rPr lang="he-IL" sz="2200" kern="0" dirty="0" err="1" smtClean="0">
                <a:solidFill>
                  <a:sysClr val="windowText" lastClr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בינמולקולרים</a:t>
            </a:r>
            <a:r>
              <a:rPr lang="he-IL" sz="2200" kern="0" dirty="0" smtClean="0">
                <a:solidFill>
                  <a:sysClr val="windowText" lastClr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?</a:t>
            </a:r>
            <a:r>
              <a:rPr kumimoji="0" lang="he-IL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2200" b="1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e-IL" sz="2200" b="1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הוספה של רעיונות חדשים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kumimoji="0" lang="he-IL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(הסברים בכיתה,</a:t>
            </a:r>
            <a:r>
              <a:rPr kumimoji="0" lang="he-IL" sz="2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 אנימציות </a:t>
            </a:r>
            <a:r>
              <a:rPr kumimoji="0" lang="he-IL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ובפעילות</a:t>
            </a:r>
            <a:r>
              <a:rPr kumimoji="0" lang="he-IL" sz="2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 שאנו מציגות '</a:t>
            </a:r>
            <a:r>
              <a:rPr kumimoji="0" lang="he-IL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הסרטון של </a:t>
            </a:r>
            <a:r>
              <a:rPr kumimoji="0" lang="he-IL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פישי</a:t>
            </a:r>
            <a:r>
              <a:rPr kumimoji="0" lang="he-IL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')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kumimoji="0" lang="he-IL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e-IL" sz="2200" b="1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בחינה של הרעיונות החדשים באמצעות קריטריונים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r>
              <a:rPr kumimoji="0" lang="he-IL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האם התאוריה מתקבלת</a:t>
            </a:r>
            <a:r>
              <a:rPr kumimoji="0" lang="he-IL" sz="2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kumimoji="0" lang="he-IL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על הדעת</a:t>
            </a:r>
            <a:r>
              <a:rPr kumimoji="0" lang="he-IL" sz="2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 שמא מתנגשת עם ידע קודם? (האנומליה של המים)</a:t>
            </a:r>
            <a:endParaRPr kumimoji="0" lang="he-IL" sz="2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e-IL" sz="2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e-IL" sz="2200" b="1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עדכון של הידע חשיבה על חשיבה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kumimoji="0" lang="he-IL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kumimoji="0" lang="he-IL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מה חשבתי? (מסיסות נקודות</a:t>
            </a:r>
            <a:r>
              <a:rPr kumimoji="0" lang="he-IL" sz="2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 התכה ורתיחה מתרחשים כתוצאה מניתוק הקישור </a:t>
            </a:r>
            <a:r>
              <a:rPr kumimoji="0" lang="he-IL" sz="22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הקוולנטי</a:t>
            </a:r>
            <a:r>
              <a:rPr kumimoji="0" lang="he-IL" sz="2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מה למדתי? (לקשרי </a:t>
            </a:r>
            <a:r>
              <a:rPr kumimoji="0" lang="he-IL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ו.ד.ו</a:t>
            </a:r>
            <a:r>
              <a:rPr kumimoji="0" lang="he-IL" sz="2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 וקשרי מימן יש חלק בתהליך!)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מה אני עדיין לא מבין (האם הסרטון</a:t>
            </a:r>
            <a:r>
              <a:rPr kumimoji="0" lang="he-IL" sz="2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avid" panose="020E0502060401010101" pitchFamily="34" charset="-79"/>
                <a:cs typeface="David" panose="020E0502060401010101" pitchFamily="34" charset="-79"/>
              </a:rPr>
              <a:t> עזר לי להבין טוב יותר?)</a:t>
            </a:r>
            <a:endParaRPr kumimoji="0" lang="he-IL" sz="2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1" i="0" u="none" strike="noStrike" kern="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497894" y="656117"/>
            <a:ext cx="8760988" cy="133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040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תהליכים של "שילוב ידע" שהתלמיד אמור לחוות במהלך למידה</a:t>
            </a:r>
          </a:p>
        </p:txBody>
      </p:sp>
    </p:spTree>
    <p:extLst>
      <p:ext uri="{BB962C8B-B14F-4D97-AF65-F5344CB8AC3E}">
        <p14:creationId xmlns:p14="http://schemas.microsoft.com/office/powerpoint/2010/main" val="358703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4695" y="1107262"/>
            <a:ext cx="6130674" cy="5905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32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כיצד הפעילות עונה על </a:t>
            </a:r>
            <a:r>
              <a:rPr lang="he-IL" sz="3232" b="1" dirty="0" err="1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הרציונאל</a:t>
            </a:r>
            <a:r>
              <a:rPr lang="he-IL" sz="3232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?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75" y="2317439"/>
            <a:ext cx="4140550" cy="23855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29300" y="2534471"/>
            <a:ext cx="648335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הפעילות תנסה לבדוק האם התלמידים הפנימו והבינו </a:t>
            </a:r>
            <a:r>
              <a:rPr lang="he-IL" sz="2000" b="1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רמה מיקרוסקופית </a:t>
            </a:r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של החומר שקשה יותר  להבינה ללא המחשות: סרטונים או אנימציות</a:t>
            </a:r>
            <a:endParaRPr lang="he-IL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5600" y="4051350"/>
            <a:ext cx="687705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בנוסף, המבחן המתוקשב, נתן לתלמידים </a:t>
            </a:r>
            <a:r>
              <a:rPr lang="he-IL" sz="2000" b="1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הזדמנות</a:t>
            </a:r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לענות על שאלות בצורה </a:t>
            </a:r>
            <a:r>
              <a:rPr lang="he-IL" sz="2000" b="1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שלא הייתה מוכרת להם עד כה</a:t>
            </a:r>
            <a:endParaRPr lang="he-IL" sz="20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רובם התלהבו מאד והצרו על כך שבמקצועות אחרים אין מבחנים שכאלה. </a:t>
            </a:r>
            <a:endParaRPr lang="he-IL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אחרים שמו לב לפרטים מעניינים*..</a:t>
            </a:r>
            <a:endParaRPr lang="he-IL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8129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4676" y="889516"/>
            <a:ext cx="5899811" cy="1087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32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כיצד באים לידיי ביטוי תהליכי שילוב ידע בפעילות?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476" y="2643755"/>
            <a:ext cx="5466175" cy="2182062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3755"/>
            <a:ext cx="5261547" cy="21820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94295" y="5057507"/>
            <a:ext cx="257830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הסבר על קשרי </a:t>
            </a:r>
            <a:r>
              <a:rPr lang="he-IL" sz="2400" b="1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ו.ד.ו</a:t>
            </a:r>
            <a:r>
              <a:rPr lang="he-IL" sz="2400" b="1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הקוטב הרגעי שנוצר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7219" y="4919008"/>
            <a:ext cx="440710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הסבר על קשרי מימן : אטום </a:t>
            </a:r>
            <a:r>
              <a:rPr lang="en-US" sz="2400" b="1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N/O/F</a:t>
            </a:r>
            <a:r>
              <a:rPr lang="he-IL" sz="2400" b="1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עליו יושב אטום מימן. המימן ה"חשוף מאלקטרונים" נמשך לאטום </a:t>
            </a:r>
            <a:r>
              <a:rPr lang="en-US" sz="2400" b="1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N/O/F</a:t>
            </a:r>
            <a:r>
              <a:rPr lang="he-IL" sz="2400" b="1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במולקולה אחרת.</a:t>
            </a:r>
          </a:p>
          <a:p>
            <a:r>
              <a:rPr lang="he-IL" sz="2400" b="1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נוצרת </a:t>
            </a:r>
            <a:r>
              <a:rPr lang="he-IL" sz="2400" b="1" dirty="0" err="1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זוית</a:t>
            </a:r>
            <a:r>
              <a:rPr lang="he-IL" sz="2400" b="1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בעלת  180 מעלות</a:t>
            </a:r>
            <a:endParaRPr lang="he-IL" sz="2400" b="1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606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יונים - חדר ישיבות">
  <a:themeElements>
    <a:clrScheme name="יונים - חדר ישיבות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יונים - חדר ישיבות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יונים - חדר ישיבות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2887</TotalTime>
  <Words>653</Words>
  <Application>Microsoft Office PowerPoint</Application>
  <PresentationFormat>Custom</PresentationFormat>
  <Paragraphs>63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יונים - חדר ישיבות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idit</dc:creator>
  <cp:lastModifiedBy>Windows User</cp:lastModifiedBy>
  <cp:revision>42</cp:revision>
  <dcterms:created xsi:type="dcterms:W3CDTF">2017-06-27T23:08:02Z</dcterms:created>
  <dcterms:modified xsi:type="dcterms:W3CDTF">2017-08-02T10:23:20Z</dcterms:modified>
</cp:coreProperties>
</file>