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4"/>
  </p:notesMasterIdLst>
  <p:sldIdLst>
    <p:sldId id="265" r:id="rId2"/>
    <p:sldId id="266" r:id="rId3"/>
    <p:sldId id="309" r:id="rId4"/>
    <p:sldId id="298" r:id="rId5"/>
    <p:sldId id="311" r:id="rId6"/>
    <p:sldId id="257" r:id="rId7"/>
    <p:sldId id="277" r:id="rId8"/>
    <p:sldId id="312" r:id="rId9"/>
    <p:sldId id="313" r:id="rId10"/>
    <p:sldId id="336" r:id="rId11"/>
    <p:sldId id="332" r:id="rId12"/>
    <p:sldId id="337" r:id="rId13"/>
    <p:sldId id="333" r:id="rId14"/>
    <p:sldId id="334" r:id="rId15"/>
    <p:sldId id="318" r:id="rId16"/>
    <p:sldId id="280" r:id="rId17"/>
    <p:sldId id="319" r:id="rId18"/>
    <p:sldId id="320" r:id="rId19"/>
    <p:sldId id="321" r:id="rId20"/>
    <p:sldId id="322" r:id="rId21"/>
    <p:sldId id="335" r:id="rId22"/>
    <p:sldId id="326" r:id="rId23"/>
    <p:sldId id="310" r:id="rId24"/>
    <p:sldId id="330" r:id="rId25"/>
    <p:sldId id="329" r:id="rId26"/>
    <p:sldId id="350" r:id="rId27"/>
    <p:sldId id="341" r:id="rId28"/>
    <p:sldId id="328" r:id="rId29"/>
    <p:sldId id="331" r:id="rId30"/>
    <p:sldId id="327" r:id="rId31"/>
    <p:sldId id="338" r:id="rId32"/>
    <p:sldId id="268" r:id="rId33"/>
    <p:sldId id="348" r:id="rId34"/>
    <p:sldId id="349" r:id="rId35"/>
    <p:sldId id="342" r:id="rId36"/>
    <p:sldId id="347" r:id="rId37"/>
    <p:sldId id="351" r:id="rId38"/>
    <p:sldId id="346" r:id="rId39"/>
    <p:sldId id="345" r:id="rId40"/>
    <p:sldId id="307" r:id="rId41"/>
    <p:sldId id="343" r:id="rId42"/>
    <p:sldId id="344"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0C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802" y="-4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4E68F64-663B-46AF-AD2F-8623F84CAB33}" type="datetimeFigureOut">
              <a:rPr lang="en-US"/>
              <a:pPr>
                <a:defRPr/>
              </a:pPr>
              <a:t>11/13/2016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FF5CAD8-1A4B-42BB-BCDD-1C2501FF3A09}" type="slidenum">
              <a:rPr lang="en-US"/>
              <a:pPr>
                <a:defRPr/>
              </a:pPr>
              <a:t>‹#›</a:t>
            </a:fld>
            <a:endParaRPr lang="en-US"/>
          </a:p>
        </p:txBody>
      </p:sp>
    </p:spTree>
    <p:extLst>
      <p:ext uri="{BB962C8B-B14F-4D97-AF65-F5344CB8AC3E}">
        <p14:creationId xmlns:p14="http://schemas.microsoft.com/office/powerpoint/2010/main" val="12060130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45D08B-A66E-4428-ACDB-EC423DF8707E}"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1853B4D-B58C-471B-965A-F7C079C73D56}" type="slidenum">
              <a:rPr lang="en-US" smtClean="0"/>
              <a:pPr>
                <a:defRPr/>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D882B7-D441-4646-9138-54AC48104D42}" type="slidenum">
              <a:rPr lang="en-US" smtClean="0"/>
              <a:pPr fontAlgn="base">
                <a:spcBef>
                  <a:spcPct val="0"/>
                </a:spcBef>
                <a:spcAft>
                  <a:spcPct val="0"/>
                </a:spcAft>
                <a:defRPr/>
              </a:pPr>
              <a:t>32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F99C90F0-B9C2-4B75-89A4-02E70B505AC2}" type="datetime1">
              <a:rPr lang="en-US"/>
              <a:pPr>
                <a:defRPr/>
              </a:pPr>
              <a:t>11/13/2016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F8BB444-8578-4B14-A29D-E604B99191F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2A36178-22E6-495D-AB8D-747A7F49ABE4}" type="datetime1">
              <a:rPr lang="en-US"/>
              <a:pPr>
                <a:defRPr/>
              </a:pPr>
              <a:t>11/13/2016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1A1C67D-90A3-48C6-BB14-2D53C559B9F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B6EE346-975A-4A9C-928D-2A71B9BCA62F}" type="datetime1">
              <a:rPr lang="en-US"/>
              <a:pPr>
                <a:defRPr/>
              </a:pPr>
              <a:t>11/13/2016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9E1876C-D7F5-469D-AC13-301829E06AC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4CE9CB9-AEB7-4EC9-BC4D-79217953D9A5}" type="datetime1">
              <a:rPr lang="en-US"/>
              <a:pPr>
                <a:defRPr/>
              </a:pPr>
              <a:t>11/13/2016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F6A4FBA-47B2-4536-9108-F323819588A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3E92BCA-2382-4771-A63C-38330EF56A69}" type="datetime1">
              <a:rPr lang="en-US"/>
              <a:pPr>
                <a:defRPr/>
              </a:pPr>
              <a:t>11/13/2016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7A0B0C-A547-4B5D-B01E-81220BE5601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09C0F82A-F05B-4821-8F0D-D8586FBEF3C2}" type="datetime1">
              <a:rPr lang="en-US"/>
              <a:pPr>
                <a:defRPr/>
              </a:pPr>
              <a:t>11/13/2016</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436AD27-44A0-48C6-8976-4FFE358951D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C587C7C9-DB1F-4F29-A4EF-9A74C5F33C63}" type="datetime1">
              <a:rPr lang="en-US"/>
              <a:pPr>
                <a:defRPr/>
              </a:pPr>
              <a:t>11/13/2016</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18E17272-0AC1-46B2-9E43-13893461DF1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F4145C5F-9787-4B2F-8D81-D25E537CA91D}" type="datetime1">
              <a:rPr lang="en-US"/>
              <a:pPr>
                <a:defRPr/>
              </a:pPr>
              <a:t>11/13/2016</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1FE05308-1BF6-4B14-A611-2F21D72E083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41FFF784-5841-4FC8-9212-7D842FC25339}" type="datetime1">
              <a:rPr lang="en-US"/>
              <a:pPr>
                <a:defRPr/>
              </a:pPr>
              <a:t>11/13/2016</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93F873BF-11E3-4EC7-8530-A318A781E19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7CD315F9-7CC4-41AF-B392-9184B71FEB71}" type="datetime1">
              <a:rPr lang="en-US"/>
              <a:pPr>
                <a:defRPr/>
              </a:pPr>
              <a:t>11/13/2016</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58535C92-B31A-47FB-ADBC-750DC5739F3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FB1FFA71-4EAC-421B-AA50-65CF4BA74853}" type="datetime1">
              <a:rPr lang="en-US"/>
              <a:pPr>
                <a:defRPr/>
              </a:pPr>
              <a:t>11/13/2016</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ABD159B-6092-47ED-9314-87F4371A81C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smtClean="0">
                <a:solidFill>
                  <a:schemeClr val="tx1">
                    <a:shade val="50000"/>
                  </a:schemeClr>
                </a:solidFill>
                <a:latin typeface="Arial" pitchFamily="34" charset="0"/>
                <a:cs typeface="Arial" pitchFamily="34" charset="0"/>
              </a:defRPr>
            </a:lvl1pPr>
          </a:lstStyle>
          <a:p>
            <a:pPr>
              <a:defRPr/>
            </a:pPr>
            <a:fld id="{888039D5-8FD8-45CF-8299-991815052985}" type="datetime1">
              <a:rPr lang="en-US"/>
              <a:pPr>
                <a:defRPr/>
              </a:pPr>
              <a:t>11/13/2016</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latin typeface="Arial" pitchFamily="34" charset="0"/>
                <a:cs typeface="Arial" pitchFamily="34" charset="0"/>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smtClean="0">
                <a:solidFill>
                  <a:schemeClr val="tx1">
                    <a:shade val="50000"/>
                  </a:schemeClr>
                </a:solidFill>
                <a:latin typeface="Arial" pitchFamily="34" charset="0"/>
                <a:cs typeface="Arial" pitchFamily="34" charset="0"/>
              </a:defRPr>
            </a:lvl1pPr>
          </a:lstStyle>
          <a:p>
            <a:pPr>
              <a:defRPr/>
            </a:pPr>
            <a:fld id="{65A4355E-75EF-4FC0-8570-E2C93E56F11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10" r:id="rId1"/>
    <p:sldLayoutId id="2147483711" r:id="rId2"/>
    <p:sldLayoutId id="2147483720"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Sans" pitchFamily="34" charset="0"/>
        </a:defRPr>
      </a:lvl2pPr>
      <a:lvl3pPr algn="ctr" rtl="0" fontAlgn="base">
        <a:spcBef>
          <a:spcPct val="0"/>
        </a:spcBef>
        <a:spcAft>
          <a:spcPct val="0"/>
        </a:spcAft>
        <a:defRPr sz="4100" b="1">
          <a:solidFill>
            <a:schemeClr val="tx1"/>
          </a:solidFill>
          <a:latin typeface="Lucida Sans" pitchFamily="34" charset="0"/>
        </a:defRPr>
      </a:lvl3pPr>
      <a:lvl4pPr algn="ctr" rtl="0" fontAlgn="base">
        <a:spcBef>
          <a:spcPct val="0"/>
        </a:spcBef>
        <a:spcAft>
          <a:spcPct val="0"/>
        </a:spcAft>
        <a:defRPr sz="4100" b="1">
          <a:solidFill>
            <a:schemeClr val="tx1"/>
          </a:solidFill>
          <a:latin typeface="Lucida Sans" pitchFamily="34" charset="0"/>
        </a:defRPr>
      </a:lvl4pPr>
      <a:lvl5pPr algn="ctr" rtl="0" fontAlgn="base">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evidenttech.com/quantum-dots-explained/how-quantum-dots-work.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evidenttech.com/quantum-dots-explained/how-quantum-dots-work.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evidenttech.com/quantum-dots-explained/how-quantum-dots-work.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jnci.oxfordjournals.org/cgi/content/full/95/7/502/PHOTO703"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pda.physorg.com/_news134839631.html" TargetMode="External"/><Relationship Id="rId2" Type="http://schemas.openxmlformats.org/officeDocument/2006/relationships/hyperlink" Target="http://www.evidenttech.com/quantum-dots-explained/quantum-dot-glossary.html" TargetMode="External"/><Relationship Id="rId1" Type="http://schemas.openxmlformats.org/officeDocument/2006/relationships/slideLayout" Target="../slideLayouts/slideLayout2.xml"/><Relationship Id="rId6" Type="http://schemas.openxmlformats.org/officeDocument/2006/relationships/hyperlink" Target="http://en.wikipedia.org/wiki/Louis_E._Brus" TargetMode="External"/><Relationship Id="rId5" Type="http://schemas.openxmlformats.org/officeDocument/2006/relationships/hyperlink" Target="http://nano.cancer.gov/news_center/2008/july/nanotech_news_2008-07-09g.asp" TargetMode="External"/><Relationship Id="rId4" Type="http://schemas.openxmlformats.org/officeDocument/2006/relationships/hyperlink" Target="http://mrsec.wisc.edu/Edetc/nanolab/CdSe/" TargetMode="External"/></Relationships>
</file>

<file path=ppt/slides/_rels/slide42.xml.rels><?xml version="1.0" encoding="UTF-8" standalone="yes"?>
<Relationships xmlns="http://schemas.openxmlformats.org/package/2006/relationships"><Relationship Id="rId2" Type="http://schemas.openxmlformats.org/officeDocument/2006/relationships/hyperlink" Target="http://pda.physorg.com/_news134839631.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kavliprize.backend.kunder.ravn.no/images/nedlast/pressekonferanse_9.jpg"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533400" y="457201"/>
            <a:ext cx="7772400" cy="838200"/>
          </a:xfrm>
        </p:spPr>
        <p:txBody>
          <a:bodyPr/>
          <a:lstStyle/>
          <a:p>
            <a:pPr fontAlgn="auto">
              <a:spcAft>
                <a:spcPts val="0"/>
              </a:spcAft>
              <a:defRPr/>
            </a:pPr>
            <a:r>
              <a:rPr lang="en-US" u="sng" dirty="0">
                <a:solidFill>
                  <a:schemeClr val="accent4">
                    <a:lumMod val="60000"/>
                    <a:lumOff val="40000"/>
                  </a:schemeClr>
                </a:solidFill>
              </a:rPr>
              <a:t>Q</a:t>
            </a:r>
            <a:r>
              <a:rPr lang="en-US" u="sng" dirty="0" smtClean="0">
                <a:solidFill>
                  <a:schemeClr val="accent4">
                    <a:lumMod val="60000"/>
                    <a:lumOff val="40000"/>
                  </a:schemeClr>
                </a:solidFill>
              </a:rPr>
              <a:t>uantum dots</a:t>
            </a:r>
            <a:endParaRPr lang="en-US" dirty="0" smtClean="0">
              <a:solidFill>
                <a:schemeClr val="accent4">
                  <a:lumMod val="60000"/>
                  <a:lumOff val="40000"/>
                </a:schemeClr>
              </a:solidFill>
            </a:endParaRPr>
          </a:p>
        </p:txBody>
      </p:sp>
      <p:pic>
        <p:nvPicPr>
          <p:cNvPr id="14338" name="Picture 4"/>
          <p:cNvPicPr>
            <a:picLocks noChangeAspect="1" noChangeArrowheads="1"/>
          </p:cNvPicPr>
          <p:nvPr/>
        </p:nvPicPr>
        <p:blipFill>
          <a:blip r:embed="rId2"/>
          <a:srcRect/>
          <a:stretch>
            <a:fillRect/>
          </a:stretch>
        </p:blipFill>
        <p:spPr bwMode="auto">
          <a:xfrm>
            <a:off x="6629400" y="4038600"/>
            <a:ext cx="1247775" cy="1257300"/>
          </a:xfrm>
          <a:prstGeom prst="rect">
            <a:avLst/>
          </a:prstGeom>
          <a:noFill/>
          <a:ln w="9525">
            <a:noFill/>
            <a:miter lim="800000"/>
            <a:headEnd/>
            <a:tailEnd/>
          </a:ln>
        </p:spPr>
      </p:pic>
      <p:pic>
        <p:nvPicPr>
          <p:cNvPr id="14339" name="Picture 2" descr="http://upload.wikimedia.org/wikipedia/en/f/f4/QD_mini_rainbow.jpg"/>
          <p:cNvPicPr>
            <a:picLocks noChangeAspect="1" noChangeArrowheads="1"/>
          </p:cNvPicPr>
          <p:nvPr/>
        </p:nvPicPr>
        <p:blipFill>
          <a:blip r:embed="rId3"/>
          <a:srcRect/>
          <a:stretch>
            <a:fillRect/>
          </a:stretch>
        </p:blipFill>
        <p:spPr bwMode="auto">
          <a:xfrm>
            <a:off x="2438400" y="2590800"/>
            <a:ext cx="3200400" cy="2930525"/>
          </a:xfrm>
          <a:prstGeom prst="rect">
            <a:avLst/>
          </a:prstGeom>
          <a:noFill/>
          <a:ln w="9525">
            <a:noFill/>
            <a:miter lim="800000"/>
            <a:headEnd/>
            <a:tailEnd/>
          </a:ln>
        </p:spPr>
      </p:pic>
      <p:pic>
        <p:nvPicPr>
          <p:cNvPr id="14340" name="Picture 8"/>
          <p:cNvPicPr>
            <a:picLocks noChangeAspect="1" noChangeArrowheads="1"/>
          </p:cNvPicPr>
          <p:nvPr/>
        </p:nvPicPr>
        <p:blipFill>
          <a:blip r:embed="rId4"/>
          <a:srcRect/>
          <a:stretch>
            <a:fillRect/>
          </a:stretch>
        </p:blipFill>
        <p:spPr bwMode="auto">
          <a:xfrm>
            <a:off x="6324600" y="1905000"/>
            <a:ext cx="2038350" cy="1323975"/>
          </a:xfrm>
          <a:prstGeom prst="rect">
            <a:avLst/>
          </a:prstGeom>
          <a:noFill/>
          <a:ln w="9525">
            <a:noFill/>
            <a:miter lim="800000"/>
            <a:headEnd/>
            <a:tailEnd/>
          </a:ln>
        </p:spPr>
      </p:pic>
      <p:pic>
        <p:nvPicPr>
          <p:cNvPr id="14341" name="Picture 10" descr="Quantum Dot World"/>
          <p:cNvPicPr>
            <a:picLocks noChangeAspect="1" noChangeArrowheads="1"/>
          </p:cNvPicPr>
          <p:nvPr/>
        </p:nvPicPr>
        <p:blipFill>
          <a:blip r:embed="rId5"/>
          <a:srcRect/>
          <a:stretch>
            <a:fillRect/>
          </a:stretch>
        </p:blipFill>
        <p:spPr bwMode="auto">
          <a:xfrm>
            <a:off x="152400" y="2819400"/>
            <a:ext cx="1600200" cy="137160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C366E467-DA9B-49FB-9111-0DA08629E37A}" type="slidenum">
              <a:rPr lang="en-US"/>
              <a:pPr>
                <a:defRPr/>
              </a:pPr>
              <a:t>1</a:t>
            </a:fld>
            <a:endParaRPr lang="en-US"/>
          </a:p>
        </p:txBody>
      </p:sp>
      <p:sp>
        <p:nvSpPr>
          <p:cNvPr id="8" name="Rectangle 7"/>
          <p:cNvSpPr/>
          <p:nvPr/>
        </p:nvSpPr>
        <p:spPr>
          <a:xfrm>
            <a:off x="503548" y="6027003"/>
            <a:ext cx="8136904" cy="830997"/>
          </a:xfrm>
          <a:prstGeom prst="rect">
            <a:avLst/>
          </a:prstGeom>
        </p:spPr>
        <p:txBody>
          <a:bodyPr wrap="square">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sz="1200" dirty="0"/>
              <a:t>_____________________________________</a:t>
            </a:r>
            <a:br>
              <a:rPr lang="he-IL" sz="1200" dirty="0"/>
            </a:br>
            <a:r>
              <a:rPr lang="he-IL" sz="1200" dirty="0"/>
              <a:t>קובץ זה נועד אך ורק לשימושם האישי של מורים למתמטיקה, פיזיקה, כימיה וביולוגיה ולהוראה בכיתותיהם. אין לעשות שימוש כלשהו בקובץ זה לכל מטרה אחרת, ובכלל זה: שימוש מסחרי, פרסום באתר אחר (למעט אתר בית הספר בו מלמד המורה), העמדה לרשות הציבור או הפצה בדרך אחרת כלשהי של קובץ זה או חלק ממנו</a:t>
            </a:r>
            <a:r>
              <a:rPr lang="en-US" sz="1200" dirty="0"/>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fontAlgn="auto">
              <a:spcAft>
                <a:spcPts val="0"/>
              </a:spcAft>
              <a:defRPr/>
            </a:pPr>
            <a:r>
              <a:rPr lang="he-IL" dirty="0" smtClean="0">
                <a:solidFill>
                  <a:schemeClr val="accent4">
                    <a:lumMod val="60000"/>
                    <a:lumOff val="40000"/>
                  </a:schemeClr>
                </a:solidFill>
              </a:rPr>
              <a:t>מוליכים למחצה</a:t>
            </a:r>
            <a:endParaRPr lang="en-US" dirty="0">
              <a:solidFill>
                <a:schemeClr val="accent4">
                  <a:lumMod val="60000"/>
                  <a:lumOff val="40000"/>
                </a:schemeClr>
              </a:solidFill>
            </a:endParaRPr>
          </a:p>
        </p:txBody>
      </p:sp>
      <p:sp>
        <p:nvSpPr>
          <p:cNvPr id="4" name="Slide Number Placeholder 3"/>
          <p:cNvSpPr>
            <a:spLocks noGrp="1"/>
          </p:cNvSpPr>
          <p:nvPr>
            <p:ph type="sldNum" sz="quarter" idx="12"/>
          </p:nvPr>
        </p:nvSpPr>
        <p:spPr/>
        <p:txBody>
          <a:bodyPr/>
          <a:lstStyle/>
          <a:p>
            <a:pPr>
              <a:defRPr/>
            </a:pPr>
            <a:fld id="{684DEFFA-77D1-49F7-9B6D-07710E2E5CF1}" type="slidenum">
              <a:rPr lang="en-US"/>
              <a:pPr>
                <a:defRPr/>
              </a:pPr>
              <a:t>10</a:t>
            </a:fld>
            <a:endParaRPr lang="en-US"/>
          </a:p>
        </p:txBody>
      </p:sp>
      <p:sp>
        <p:nvSpPr>
          <p:cNvPr id="25603" name="Content Placeholder 2"/>
          <p:cNvSpPr>
            <a:spLocks noGrp="1"/>
          </p:cNvSpPr>
          <p:nvPr>
            <p:ph idx="1"/>
          </p:nvPr>
        </p:nvSpPr>
        <p:spPr>
          <a:xfrm>
            <a:off x="457200" y="1219200"/>
            <a:ext cx="8229600" cy="5089525"/>
          </a:xfrm>
        </p:spPr>
        <p:txBody>
          <a:bodyPr/>
          <a:lstStyle/>
          <a:p>
            <a:pPr algn="r" rtl="1">
              <a:buFont typeface="Wingdings 2" pitchFamily="18" charset="2"/>
              <a:buNone/>
            </a:pPr>
            <a:endParaRPr lang="he-IL" dirty="0" smtClean="0"/>
          </a:p>
          <a:p>
            <a:pPr algn="r" rtl="1"/>
            <a:r>
              <a:rPr lang="he-IL" dirty="0" smtClean="0"/>
              <a:t>מוליך למחצה: חומר שהמוליכות שלו עולה עם עליית הטמפ'.</a:t>
            </a:r>
          </a:p>
          <a:p>
            <a:pPr algn="r" rtl="1"/>
            <a:r>
              <a:rPr lang="he-IL" dirty="0" smtClean="0"/>
              <a:t>התהוות הפס (</a:t>
            </a:r>
            <a:r>
              <a:rPr lang="en-US" dirty="0" smtClean="0"/>
              <a:t>BAND</a:t>
            </a:r>
            <a:r>
              <a:rPr lang="he-IL" dirty="0" smtClean="0"/>
              <a:t>):</a:t>
            </a:r>
          </a:p>
          <a:p>
            <a:pPr algn="r" rtl="1"/>
            <a:r>
              <a:rPr lang="he-IL" dirty="0" smtClean="0"/>
              <a:t>בהנחה שגביש מורכב ממספר מסויים של אטומים, תהייה חפיפה בין האורביטלים האטומיים ויתקבלו אורביטלים מוליקולריים שמספרם שווה למספר האורביטלים האטומיים המקוריים, ככל שיש יותר אטומים מתקבלים יותר אורביטלים מולקולריים והמרחקים בין רמות האנרגיה שלהם יהיו קטנים יותר, במספר גדול של אטומים – אין סופי – יתקבל רצף. </a:t>
            </a:r>
            <a:endParaRPr 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2"/>
          <p:cNvSpPr>
            <a:spLocks noGrp="1"/>
          </p:cNvSpPr>
          <p:nvPr>
            <p:ph idx="1"/>
          </p:nvPr>
        </p:nvSpPr>
        <p:spPr>
          <a:xfrm>
            <a:off x="457200" y="685800"/>
            <a:ext cx="8229600" cy="4708525"/>
          </a:xfrm>
        </p:spPr>
        <p:txBody>
          <a:bodyPr/>
          <a:lstStyle/>
          <a:p>
            <a:pPr algn="r" rtl="1"/>
            <a:r>
              <a:rPr lang="he-IL" smtClean="0"/>
              <a:t>רמות האנרגיה בפס הערכיות במוליך למחצה מאוכלסות באופן מלא ובכך האלקטרונים אינם חופשיים לנוע. אם אלקטרון מקבל מספיק אנרגיה הוא יכול לעבור לאחת מרמות האנרגיה של פס ההולכה ואז נוצר בפס הערכיות אורביטל לא מלא שנקרא חור ( </a:t>
            </a:r>
            <a:r>
              <a:rPr lang="en-US" smtClean="0"/>
              <a:t>hole</a:t>
            </a:r>
            <a:r>
              <a:rPr lang="he-IL" smtClean="0"/>
              <a:t> ). בפס ההולכה מתקבל אלקטרון . החור החיובי בפס הערכיות והאלקטרון השלילי בפס ההולכה יכולים לנוע בין אטומי החומר באופן חופשי וכתוצאה מכך מתקבלת הולכה חשמלית.</a:t>
            </a:r>
          </a:p>
          <a:p>
            <a:pPr algn="r" rtl="1"/>
            <a:r>
              <a:rPr lang="en-US" smtClean="0">
                <a:hlinkClick r:id="rId2"/>
              </a:rPr>
              <a:t>http://www.evidenttech.com/quantum-dots-explained/how-quantum-dots-work.html</a:t>
            </a:r>
            <a:endParaRPr lang="en-US" smtClean="0"/>
          </a:p>
        </p:txBody>
      </p:sp>
      <p:sp>
        <p:nvSpPr>
          <p:cNvPr id="4" name="Slide Number Placeholder 3"/>
          <p:cNvSpPr>
            <a:spLocks noGrp="1"/>
          </p:cNvSpPr>
          <p:nvPr>
            <p:ph type="sldNum" sz="quarter" idx="12"/>
          </p:nvPr>
        </p:nvSpPr>
        <p:spPr/>
        <p:txBody>
          <a:bodyPr wrap="square" tIns="45720" bIns="45720" numCol="1" anchorCtr="0" compatLnSpc="1">
            <a:prstTxWarp prst="textNoShape">
              <a:avLst/>
            </a:prstTxWarp>
          </a:bodyPr>
          <a:lstStyle/>
          <a:p>
            <a:fld id="{495FB901-53B1-4D44-A063-32DDE7A9FBEF}" type="slidenum">
              <a:rPr lang="he-IL">
                <a:solidFill>
                  <a:srgbClr val="BCBCBC"/>
                </a:solidFill>
                <a:latin typeface="Arial" charset="0"/>
                <a:cs typeface="Arial" charset="0"/>
              </a:rPr>
              <a:pPr/>
              <a:t>11</a:t>
            </a:fld>
            <a:endParaRPr lang="en-US">
              <a:solidFill>
                <a:srgbClr val="BCBCBC"/>
              </a:solidFill>
              <a:latin typeface="Arial" charset="0"/>
              <a:cs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067F7C6-8BE7-429B-A867-9B98B7CF17C4}" type="slidenum">
              <a:rPr lang="en-US"/>
              <a:pPr>
                <a:defRPr/>
              </a:pPr>
              <a:t>12</a:t>
            </a:fld>
            <a:endParaRPr lang="en-US"/>
          </a:p>
        </p:txBody>
      </p:sp>
      <p:pic>
        <p:nvPicPr>
          <p:cNvPr id="27650" name="Picture 2" descr="evident_2"/>
          <p:cNvPicPr>
            <a:picLocks noChangeAspect="1" noChangeArrowheads="1"/>
          </p:cNvPicPr>
          <p:nvPr/>
        </p:nvPicPr>
        <p:blipFill>
          <a:blip r:embed="rId2"/>
          <a:srcRect l="5771" t="7254" r="42168" b="42610"/>
          <a:stretch>
            <a:fillRect/>
          </a:stretch>
        </p:blipFill>
        <p:spPr bwMode="auto">
          <a:xfrm>
            <a:off x="4267200" y="1219200"/>
            <a:ext cx="3241675" cy="2497138"/>
          </a:xfrm>
          <a:prstGeom prst="rect">
            <a:avLst/>
          </a:prstGeom>
          <a:noFill/>
          <a:ln w="9525">
            <a:noFill/>
            <a:miter lim="800000"/>
            <a:headEnd/>
            <a:tailEnd/>
          </a:ln>
        </p:spPr>
      </p:pic>
      <p:pic>
        <p:nvPicPr>
          <p:cNvPr id="27651" name="Picture 3" descr="evident_3"/>
          <p:cNvPicPr>
            <a:picLocks noChangeAspect="1" noChangeArrowheads="1"/>
          </p:cNvPicPr>
          <p:nvPr/>
        </p:nvPicPr>
        <p:blipFill>
          <a:blip r:embed="rId3"/>
          <a:srcRect l="5338" t="6709" r="55885" b="43123"/>
          <a:stretch>
            <a:fillRect/>
          </a:stretch>
        </p:blipFill>
        <p:spPr bwMode="auto">
          <a:xfrm>
            <a:off x="685800" y="1219200"/>
            <a:ext cx="2366963" cy="2449513"/>
          </a:xfrm>
          <a:prstGeom prst="rect">
            <a:avLst/>
          </a:prstGeom>
          <a:noFill/>
          <a:ln w="9525">
            <a:noFill/>
            <a:miter lim="800000"/>
            <a:headEnd/>
            <a:tailEnd/>
          </a:ln>
        </p:spPr>
      </p:pic>
      <p:pic>
        <p:nvPicPr>
          <p:cNvPr id="27652" name="Picture 4" descr="evident_6"/>
          <p:cNvPicPr>
            <a:picLocks noChangeAspect="1" noChangeArrowheads="1"/>
          </p:cNvPicPr>
          <p:nvPr/>
        </p:nvPicPr>
        <p:blipFill>
          <a:blip r:embed="rId4"/>
          <a:srcRect l="4546" t="7561" r="34833" b="41145"/>
          <a:stretch>
            <a:fillRect/>
          </a:stretch>
        </p:blipFill>
        <p:spPr bwMode="auto">
          <a:xfrm>
            <a:off x="2590800" y="3962400"/>
            <a:ext cx="3167063" cy="2144713"/>
          </a:xfrm>
          <a:prstGeom prst="rect">
            <a:avLst/>
          </a:prstGeom>
          <a:noFill/>
          <a:ln w="9525">
            <a:noFill/>
            <a:miter lim="800000"/>
            <a:headEnd/>
            <a:tailEnd/>
          </a:ln>
        </p:spPr>
      </p:pic>
      <p:sp>
        <p:nvSpPr>
          <p:cNvPr id="27653" name="AutoShape 10"/>
          <p:cNvSpPr>
            <a:spLocks noChangeArrowheads="1"/>
          </p:cNvSpPr>
          <p:nvPr/>
        </p:nvSpPr>
        <p:spPr bwMode="auto">
          <a:xfrm rot="-3477389">
            <a:off x="4614862" y="4649788"/>
            <a:ext cx="1152525" cy="1098550"/>
          </a:xfrm>
          <a:prstGeom prst="lightningBolt">
            <a:avLst/>
          </a:prstGeom>
          <a:solidFill>
            <a:srgbClr val="A6E288"/>
          </a:solidFill>
          <a:ln w="9525">
            <a:noFill/>
            <a:miter lim="800000"/>
            <a:headEnd/>
            <a:tailEnd/>
          </a:ln>
        </p:spPr>
        <p:txBody>
          <a:bodyPr wrap="none" anchor="ctr"/>
          <a:lstStyle/>
          <a:p>
            <a:endParaRPr lang="en-US"/>
          </a:p>
        </p:txBody>
      </p:sp>
      <p:sp>
        <p:nvSpPr>
          <p:cNvPr id="27654" name="AutoShape 9"/>
          <p:cNvSpPr>
            <a:spLocks noChangeArrowheads="1"/>
          </p:cNvSpPr>
          <p:nvPr/>
        </p:nvSpPr>
        <p:spPr bwMode="auto">
          <a:xfrm>
            <a:off x="609600" y="1676400"/>
            <a:ext cx="1800225" cy="1008063"/>
          </a:xfrm>
          <a:prstGeom prst="lightningBolt">
            <a:avLst/>
          </a:prstGeom>
          <a:solidFill>
            <a:srgbClr val="FFA56A"/>
          </a:solidFill>
          <a:ln w="9525">
            <a:noFill/>
            <a:miter lim="800000"/>
            <a:headEnd/>
            <a:tailEnd/>
          </a:ln>
        </p:spPr>
        <p:txBody>
          <a:bodyPr wrap="none" anchor="ct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2"/>
          <p:cNvSpPr>
            <a:spLocks noGrp="1"/>
          </p:cNvSpPr>
          <p:nvPr>
            <p:ph idx="1"/>
          </p:nvPr>
        </p:nvSpPr>
        <p:spPr>
          <a:xfrm>
            <a:off x="457200" y="685800"/>
            <a:ext cx="8229600" cy="4708525"/>
          </a:xfrm>
        </p:spPr>
        <p:txBody>
          <a:bodyPr/>
          <a:lstStyle/>
          <a:p>
            <a:pPr algn="r" rtl="1"/>
            <a:r>
              <a:rPr lang="he-IL" sz="3200" smtClean="0"/>
              <a:t>האלקטרון הנמצא בפס ההולכה יורד בחזרה אחרי זמן מאד קצר ובכך פולט פוטון בעל אורך גל התלוי בפער האנרגטי, בגלל שהפער קבוע, הקרינה המתקבלת תמיד תהיה באותו אורך גל. </a:t>
            </a:r>
            <a:endParaRPr lang="en-US" sz="3200" smtClean="0"/>
          </a:p>
          <a:p>
            <a:pPr algn="r" rtl="1"/>
            <a:r>
              <a:rPr lang="he-IL" sz="3200" smtClean="0"/>
              <a:t>ככל שמספר האטומים במוליך למחצה יורד מספר האורביטלים יורד ולכן הפער בין הרמות בכל פס גדל והופך ללא רציף</a:t>
            </a:r>
          </a:p>
          <a:p>
            <a:pPr algn="r" rtl="1"/>
            <a:r>
              <a:rPr lang="he-IL" sz="3200" smtClean="0"/>
              <a:t>גם הפער בין שני הפסים גדל</a:t>
            </a:r>
          </a:p>
        </p:txBody>
      </p:sp>
      <p:sp>
        <p:nvSpPr>
          <p:cNvPr id="4" name="Slide Number Placeholder 3"/>
          <p:cNvSpPr>
            <a:spLocks noGrp="1"/>
          </p:cNvSpPr>
          <p:nvPr>
            <p:ph type="sldNum" sz="quarter" idx="12"/>
          </p:nvPr>
        </p:nvSpPr>
        <p:spPr/>
        <p:txBody>
          <a:bodyPr/>
          <a:lstStyle/>
          <a:p>
            <a:pPr>
              <a:defRPr/>
            </a:pPr>
            <a:fld id="{911E0788-4329-4D85-AA95-8F7B9CE1DBA8}" type="slidenum">
              <a:rPr lang="en-US"/>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2"/>
          <p:cNvSpPr>
            <a:spLocks noGrp="1"/>
          </p:cNvSpPr>
          <p:nvPr>
            <p:ph idx="1"/>
          </p:nvPr>
        </p:nvSpPr>
        <p:spPr>
          <a:xfrm>
            <a:off x="457200" y="533400"/>
            <a:ext cx="8229600" cy="5775325"/>
          </a:xfrm>
        </p:spPr>
        <p:txBody>
          <a:bodyPr/>
          <a:lstStyle/>
          <a:p>
            <a:r>
              <a:rPr lang="en-US" smtClean="0">
                <a:hlinkClick r:id="rId2"/>
              </a:rPr>
              <a:t>http://www.evidenttech.com/quantum-dots-explained/how-quantum-dots-work.html</a:t>
            </a:r>
            <a:endParaRPr lang="en-US" smtClean="0"/>
          </a:p>
        </p:txBody>
      </p:sp>
      <p:sp>
        <p:nvSpPr>
          <p:cNvPr id="4" name="Slide Number Placeholder 3"/>
          <p:cNvSpPr>
            <a:spLocks noGrp="1"/>
          </p:cNvSpPr>
          <p:nvPr>
            <p:ph type="sldNum" sz="quarter" idx="12"/>
          </p:nvPr>
        </p:nvSpPr>
        <p:spPr/>
        <p:txBody>
          <a:bodyPr/>
          <a:lstStyle/>
          <a:p>
            <a:pPr>
              <a:defRPr/>
            </a:pPr>
            <a:fld id="{0CBB3B53-FF61-467E-9D20-A45FE5BEC72B}" type="slidenum">
              <a:rPr lang="en-US"/>
              <a:pPr>
                <a:defRPr/>
              </a:pPr>
              <a:t>14</a:t>
            </a:fld>
            <a:endParaRPr lang="en-US"/>
          </a:p>
        </p:txBody>
      </p:sp>
      <p:grpSp>
        <p:nvGrpSpPr>
          <p:cNvPr id="29699" name="Group 61"/>
          <p:cNvGrpSpPr>
            <a:grpSpLocks noChangeAspect="1"/>
          </p:cNvGrpSpPr>
          <p:nvPr/>
        </p:nvGrpSpPr>
        <p:grpSpPr bwMode="auto">
          <a:xfrm>
            <a:off x="762000" y="3200400"/>
            <a:ext cx="4540250" cy="2362200"/>
            <a:chOff x="364" y="1125"/>
            <a:chExt cx="2672" cy="1390"/>
          </a:xfrm>
        </p:grpSpPr>
        <p:sp>
          <p:nvSpPr>
            <p:cNvPr id="29700" name="Text Box 11"/>
            <p:cNvSpPr txBox="1">
              <a:spLocks noChangeAspect="1" noChangeArrowheads="1"/>
            </p:cNvSpPr>
            <p:nvPr/>
          </p:nvSpPr>
          <p:spPr bwMode="auto">
            <a:xfrm>
              <a:off x="701" y="2280"/>
              <a:ext cx="543" cy="235"/>
            </a:xfrm>
            <a:prstGeom prst="rect">
              <a:avLst/>
            </a:prstGeom>
            <a:noFill/>
            <a:ln w="9525">
              <a:noFill/>
              <a:miter lim="800000"/>
              <a:headEnd/>
              <a:tailEnd/>
            </a:ln>
          </p:spPr>
          <p:txBody>
            <a:bodyPr>
              <a:spAutoFit/>
            </a:bodyPr>
            <a:lstStyle/>
            <a:p>
              <a:pPr eaLnBrk="0" hangingPunct="0">
                <a:spcBef>
                  <a:spcPct val="50000"/>
                </a:spcBef>
              </a:pPr>
              <a:r>
                <a:rPr lang="en-US" sz="1600">
                  <a:latin typeface="Comic Sans MS" pitchFamily="66" charset="0"/>
                </a:rPr>
                <a:t>Atom</a:t>
              </a:r>
            </a:p>
          </p:txBody>
        </p:sp>
        <p:sp>
          <p:nvSpPr>
            <p:cNvPr id="29701" name="Text Box 12"/>
            <p:cNvSpPr txBox="1">
              <a:spLocks noChangeAspect="1" noChangeArrowheads="1"/>
            </p:cNvSpPr>
            <p:nvPr/>
          </p:nvSpPr>
          <p:spPr bwMode="auto">
            <a:xfrm>
              <a:off x="1223" y="2276"/>
              <a:ext cx="639" cy="235"/>
            </a:xfrm>
            <a:prstGeom prst="rect">
              <a:avLst/>
            </a:prstGeom>
            <a:noFill/>
            <a:ln w="9525">
              <a:noFill/>
              <a:miter lim="800000"/>
              <a:headEnd/>
              <a:tailEnd/>
            </a:ln>
          </p:spPr>
          <p:txBody>
            <a:bodyPr>
              <a:spAutoFit/>
            </a:bodyPr>
            <a:lstStyle/>
            <a:p>
              <a:pPr eaLnBrk="0" hangingPunct="0">
                <a:spcBef>
                  <a:spcPct val="50000"/>
                </a:spcBef>
              </a:pPr>
              <a:r>
                <a:rPr lang="en-US" sz="1600">
                  <a:latin typeface="Comic Sans MS" pitchFamily="66" charset="0"/>
                </a:rPr>
                <a:t>Dimer</a:t>
              </a:r>
            </a:p>
          </p:txBody>
        </p:sp>
        <p:sp>
          <p:nvSpPr>
            <p:cNvPr id="29702" name="Text Box 14"/>
            <p:cNvSpPr txBox="1">
              <a:spLocks noChangeAspect="1" noChangeArrowheads="1"/>
            </p:cNvSpPr>
            <p:nvPr/>
          </p:nvSpPr>
          <p:spPr bwMode="auto">
            <a:xfrm>
              <a:off x="1775" y="2280"/>
              <a:ext cx="459" cy="235"/>
            </a:xfrm>
            <a:prstGeom prst="rect">
              <a:avLst/>
            </a:prstGeom>
            <a:noFill/>
            <a:ln w="9525">
              <a:noFill/>
              <a:miter lim="800000"/>
              <a:headEnd/>
              <a:tailEnd/>
            </a:ln>
          </p:spPr>
          <p:txBody>
            <a:bodyPr>
              <a:spAutoFit/>
            </a:bodyPr>
            <a:lstStyle/>
            <a:p>
              <a:pPr algn="ctr" eaLnBrk="0" hangingPunct="0">
                <a:spcBef>
                  <a:spcPct val="50000"/>
                </a:spcBef>
              </a:pPr>
              <a:r>
                <a:rPr lang="en-US" sz="1600">
                  <a:solidFill>
                    <a:srgbClr val="0000FF"/>
                  </a:solidFill>
                  <a:latin typeface="Comic Sans MS" pitchFamily="66" charset="0"/>
                </a:rPr>
                <a:t>NP</a:t>
              </a:r>
            </a:p>
          </p:txBody>
        </p:sp>
        <p:grpSp>
          <p:nvGrpSpPr>
            <p:cNvPr id="29703" name="Group 58"/>
            <p:cNvGrpSpPr>
              <a:grpSpLocks noChangeAspect="1"/>
            </p:cNvGrpSpPr>
            <p:nvPr/>
          </p:nvGrpSpPr>
          <p:grpSpPr bwMode="auto">
            <a:xfrm>
              <a:off x="364" y="1125"/>
              <a:ext cx="2542" cy="1120"/>
              <a:chOff x="364" y="1125"/>
              <a:chExt cx="2542" cy="1120"/>
            </a:xfrm>
          </p:grpSpPr>
          <p:sp>
            <p:nvSpPr>
              <p:cNvPr id="29705" name="Line 28"/>
              <p:cNvSpPr>
                <a:spLocks noChangeAspect="1" noChangeShapeType="1"/>
              </p:cNvSpPr>
              <p:nvPr/>
            </p:nvSpPr>
            <p:spPr bwMode="auto">
              <a:xfrm>
                <a:off x="563" y="1125"/>
                <a:ext cx="0" cy="1120"/>
              </a:xfrm>
              <a:prstGeom prst="line">
                <a:avLst/>
              </a:prstGeom>
              <a:noFill/>
              <a:ln w="19050">
                <a:solidFill>
                  <a:schemeClr val="tx1"/>
                </a:solidFill>
                <a:round/>
                <a:headEnd type="triangle" w="med" len="med"/>
                <a:tailEnd/>
              </a:ln>
            </p:spPr>
            <p:txBody>
              <a:bodyPr/>
              <a:lstStyle/>
              <a:p>
                <a:endParaRPr lang="en-US"/>
              </a:p>
            </p:txBody>
          </p:sp>
          <p:grpSp>
            <p:nvGrpSpPr>
              <p:cNvPr id="29706" name="Group 55"/>
              <p:cNvGrpSpPr>
                <a:grpSpLocks noChangeAspect="1"/>
              </p:cNvGrpSpPr>
              <p:nvPr/>
            </p:nvGrpSpPr>
            <p:grpSpPr bwMode="auto">
              <a:xfrm>
                <a:off x="806" y="1170"/>
                <a:ext cx="2100" cy="1030"/>
                <a:chOff x="806" y="1216"/>
                <a:chExt cx="2100" cy="1030"/>
              </a:xfrm>
            </p:grpSpPr>
            <p:sp>
              <p:nvSpPr>
                <p:cNvPr id="29708" name="Rectangle 13" descr="Dark horizontal"/>
                <p:cNvSpPr>
                  <a:spLocks noChangeAspect="1" noChangeArrowheads="1"/>
                </p:cNvSpPr>
                <p:nvPr/>
              </p:nvSpPr>
              <p:spPr bwMode="auto">
                <a:xfrm>
                  <a:off x="2490" y="1216"/>
                  <a:ext cx="416" cy="346"/>
                </a:xfrm>
                <a:prstGeom prst="rect">
                  <a:avLst/>
                </a:prstGeom>
                <a:pattFill prst="dkHorz">
                  <a:fgClr>
                    <a:schemeClr val="tx1"/>
                  </a:fgClr>
                  <a:bgClr>
                    <a:schemeClr val="bg1"/>
                  </a:bgClr>
                </a:pattFill>
                <a:ln w="9525">
                  <a:solidFill>
                    <a:schemeClr val="tx1"/>
                  </a:solidFill>
                  <a:miter lim="800000"/>
                  <a:headEnd/>
                  <a:tailEnd/>
                </a:ln>
              </p:spPr>
              <p:txBody>
                <a:bodyPr wrap="none" anchor="ctr"/>
                <a:lstStyle/>
                <a:p>
                  <a:endParaRPr lang="en-US"/>
                </a:p>
              </p:txBody>
            </p:sp>
            <p:sp>
              <p:nvSpPr>
                <p:cNvPr id="29709" name="Rectangle 14" descr="Dark horizontal"/>
                <p:cNvSpPr>
                  <a:spLocks noChangeAspect="1" noChangeArrowheads="1"/>
                </p:cNvSpPr>
                <p:nvPr/>
              </p:nvSpPr>
              <p:spPr bwMode="auto">
                <a:xfrm>
                  <a:off x="2490" y="1894"/>
                  <a:ext cx="416" cy="346"/>
                </a:xfrm>
                <a:prstGeom prst="rect">
                  <a:avLst/>
                </a:prstGeom>
                <a:pattFill prst="dkHorz">
                  <a:fgClr>
                    <a:schemeClr val="tx1"/>
                  </a:fgClr>
                  <a:bgClr>
                    <a:schemeClr val="bg1"/>
                  </a:bgClr>
                </a:pattFill>
                <a:ln w="9525">
                  <a:solidFill>
                    <a:schemeClr val="tx1"/>
                  </a:solidFill>
                  <a:miter lim="800000"/>
                  <a:headEnd/>
                  <a:tailEnd/>
                </a:ln>
              </p:spPr>
              <p:txBody>
                <a:bodyPr wrap="none" anchor="ctr"/>
                <a:lstStyle/>
                <a:p>
                  <a:endParaRPr lang="en-US"/>
                </a:p>
              </p:txBody>
            </p:sp>
            <p:sp>
              <p:nvSpPr>
                <p:cNvPr id="29710" name="Line 18"/>
                <p:cNvSpPr>
                  <a:spLocks noChangeAspect="1" noChangeShapeType="1"/>
                </p:cNvSpPr>
                <p:nvPr/>
              </p:nvSpPr>
              <p:spPr bwMode="auto">
                <a:xfrm>
                  <a:off x="806" y="1741"/>
                  <a:ext cx="326" cy="0"/>
                </a:xfrm>
                <a:prstGeom prst="line">
                  <a:avLst/>
                </a:prstGeom>
                <a:noFill/>
                <a:ln w="19050">
                  <a:solidFill>
                    <a:schemeClr val="tx1"/>
                  </a:solidFill>
                  <a:round/>
                  <a:headEnd/>
                  <a:tailEnd/>
                </a:ln>
              </p:spPr>
              <p:txBody>
                <a:bodyPr/>
                <a:lstStyle/>
                <a:p>
                  <a:endParaRPr lang="en-US"/>
                </a:p>
              </p:txBody>
            </p:sp>
            <p:sp>
              <p:nvSpPr>
                <p:cNvPr id="29711" name="Line 19"/>
                <p:cNvSpPr>
                  <a:spLocks noChangeAspect="1" noChangeShapeType="1"/>
                </p:cNvSpPr>
                <p:nvPr/>
              </p:nvSpPr>
              <p:spPr bwMode="auto">
                <a:xfrm>
                  <a:off x="1296" y="1440"/>
                  <a:ext cx="313" cy="0"/>
                </a:xfrm>
                <a:prstGeom prst="line">
                  <a:avLst/>
                </a:prstGeom>
                <a:noFill/>
                <a:ln w="19050">
                  <a:solidFill>
                    <a:schemeClr val="tx1"/>
                  </a:solidFill>
                  <a:round/>
                  <a:headEnd/>
                  <a:tailEnd/>
                </a:ln>
              </p:spPr>
              <p:txBody>
                <a:bodyPr/>
                <a:lstStyle/>
                <a:p>
                  <a:endParaRPr lang="en-US"/>
                </a:p>
              </p:txBody>
            </p:sp>
            <p:sp>
              <p:nvSpPr>
                <p:cNvPr id="29712" name="Line 21"/>
                <p:cNvSpPr>
                  <a:spLocks noChangeAspect="1" noChangeShapeType="1"/>
                </p:cNvSpPr>
                <p:nvPr/>
              </p:nvSpPr>
              <p:spPr bwMode="auto">
                <a:xfrm>
                  <a:off x="1297" y="2034"/>
                  <a:ext cx="313" cy="0"/>
                </a:xfrm>
                <a:prstGeom prst="line">
                  <a:avLst/>
                </a:prstGeom>
                <a:noFill/>
                <a:ln w="19050">
                  <a:solidFill>
                    <a:schemeClr val="tx1"/>
                  </a:solidFill>
                  <a:round/>
                  <a:headEnd/>
                  <a:tailEnd/>
                </a:ln>
              </p:spPr>
              <p:txBody>
                <a:bodyPr/>
                <a:lstStyle/>
                <a:p>
                  <a:endParaRPr lang="en-US"/>
                </a:p>
              </p:txBody>
            </p:sp>
            <p:sp>
              <p:nvSpPr>
                <p:cNvPr id="29713" name="Line 22"/>
                <p:cNvSpPr>
                  <a:spLocks noChangeAspect="1" noChangeShapeType="1"/>
                </p:cNvSpPr>
                <p:nvPr/>
              </p:nvSpPr>
              <p:spPr bwMode="auto">
                <a:xfrm>
                  <a:off x="1860" y="1433"/>
                  <a:ext cx="313" cy="0"/>
                </a:xfrm>
                <a:prstGeom prst="line">
                  <a:avLst/>
                </a:prstGeom>
                <a:noFill/>
                <a:ln w="19050">
                  <a:solidFill>
                    <a:schemeClr val="tx1"/>
                  </a:solidFill>
                  <a:round/>
                  <a:headEnd/>
                  <a:tailEnd/>
                </a:ln>
              </p:spPr>
              <p:txBody>
                <a:bodyPr/>
                <a:lstStyle/>
                <a:p>
                  <a:endParaRPr lang="en-US"/>
                </a:p>
              </p:txBody>
            </p:sp>
            <p:sp>
              <p:nvSpPr>
                <p:cNvPr id="29714" name="Line 23"/>
                <p:cNvSpPr>
                  <a:spLocks noChangeAspect="1" noChangeShapeType="1"/>
                </p:cNvSpPr>
                <p:nvPr/>
              </p:nvSpPr>
              <p:spPr bwMode="auto">
                <a:xfrm>
                  <a:off x="1859" y="1523"/>
                  <a:ext cx="313" cy="0"/>
                </a:xfrm>
                <a:prstGeom prst="line">
                  <a:avLst/>
                </a:prstGeom>
                <a:noFill/>
                <a:ln w="19050">
                  <a:solidFill>
                    <a:schemeClr val="tx1"/>
                  </a:solidFill>
                  <a:round/>
                  <a:headEnd/>
                  <a:tailEnd/>
                </a:ln>
              </p:spPr>
              <p:txBody>
                <a:bodyPr/>
                <a:lstStyle/>
                <a:p>
                  <a:endParaRPr lang="en-US"/>
                </a:p>
              </p:txBody>
            </p:sp>
            <p:sp>
              <p:nvSpPr>
                <p:cNvPr id="29715" name="Line 24"/>
                <p:cNvSpPr>
                  <a:spLocks noChangeAspect="1" noChangeShapeType="1"/>
                </p:cNvSpPr>
                <p:nvPr/>
              </p:nvSpPr>
              <p:spPr bwMode="auto">
                <a:xfrm>
                  <a:off x="1860" y="2022"/>
                  <a:ext cx="313" cy="0"/>
                </a:xfrm>
                <a:prstGeom prst="line">
                  <a:avLst/>
                </a:prstGeom>
                <a:noFill/>
                <a:ln w="19050">
                  <a:solidFill>
                    <a:schemeClr val="tx1"/>
                  </a:solidFill>
                  <a:round/>
                  <a:headEnd/>
                  <a:tailEnd/>
                </a:ln>
              </p:spPr>
              <p:txBody>
                <a:bodyPr/>
                <a:lstStyle/>
                <a:p>
                  <a:endParaRPr lang="en-US"/>
                </a:p>
              </p:txBody>
            </p:sp>
            <p:sp>
              <p:nvSpPr>
                <p:cNvPr id="29716" name="Line 25"/>
                <p:cNvSpPr>
                  <a:spLocks noChangeAspect="1" noChangeShapeType="1"/>
                </p:cNvSpPr>
                <p:nvPr/>
              </p:nvSpPr>
              <p:spPr bwMode="auto">
                <a:xfrm>
                  <a:off x="1859" y="1945"/>
                  <a:ext cx="313" cy="0"/>
                </a:xfrm>
                <a:prstGeom prst="line">
                  <a:avLst/>
                </a:prstGeom>
                <a:noFill/>
                <a:ln w="19050">
                  <a:solidFill>
                    <a:schemeClr val="tx1"/>
                  </a:solidFill>
                  <a:round/>
                  <a:headEnd/>
                  <a:tailEnd/>
                </a:ln>
              </p:spPr>
              <p:txBody>
                <a:bodyPr/>
                <a:lstStyle/>
                <a:p>
                  <a:endParaRPr lang="en-US"/>
                </a:p>
              </p:txBody>
            </p:sp>
            <p:sp>
              <p:nvSpPr>
                <p:cNvPr id="29717" name="Line 26"/>
                <p:cNvSpPr>
                  <a:spLocks noChangeAspect="1" noChangeShapeType="1"/>
                </p:cNvSpPr>
                <p:nvPr/>
              </p:nvSpPr>
              <p:spPr bwMode="auto">
                <a:xfrm>
                  <a:off x="1860" y="1926"/>
                  <a:ext cx="313" cy="0"/>
                </a:xfrm>
                <a:prstGeom prst="line">
                  <a:avLst/>
                </a:prstGeom>
                <a:noFill/>
                <a:ln w="19050">
                  <a:solidFill>
                    <a:schemeClr val="tx1"/>
                  </a:solidFill>
                  <a:round/>
                  <a:headEnd/>
                  <a:tailEnd/>
                </a:ln>
              </p:spPr>
              <p:txBody>
                <a:bodyPr/>
                <a:lstStyle/>
                <a:p>
                  <a:endParaRPr lang="en-US"/>
                </a:p>
              </p:txBody>
            </p:sp>
            <p:sp>
              <p:nvSpPr>
                <p:cNvPr id="29718" name="Line 27"/>
                <p:cNvSpPr>
                  <a:spLocks noChangeAspect="1" noChangeShapeType="1"/>
                </p:cNvSpPr>
                <p:nvPr/>
              </p:nvSpPr>
              <p:spPr bwMode="auto">
                <a:xfrm>
                  <a:off x="1859" y="1382"/>
                  <a:ext cx="313" cy="0"/>
                </a:xfrm>
                <a:prstGeom prst="line">
                  <a:avLst/>
                </a:prstGeom>
                <a:noFill/>
                <a:ln w="19050">
                  <a:solidFill>
                    <a:schemeClr val="tx1"/>
                  </a:solidFill>
                  <a:round/>
                  <a:headEnd/>
                  <a:tailEnd/>
                </a:ln>
              </p:spPr>
              <p:txBody>
                <a:bodyPr/>
                <a:lstStyle/>
                <a:p>
                  <a:endParaRPr lang="en-US"/>
                </a:p>
              </p:txBody>
            </p:sp>
            <p:sp>
              <p:nvSpPr>
                <p:cNvPr id="29719" name="Line 29"/>
                <p:cNvSpPr>
                  <a:spLocks noChangeAspect="1" noChangeShapeType="1"/>
                </p:cNvSpPr>
                <p:nvPr/>
              </p:nvSpPr>
              <p:spPr bwMode="auto">
                <a:xfrm flipV="1">
                  <a:off x="1126" y="1440"/>
                  <a:ext cx="160" cy="294"/>
                </a:xfrm>
                <a:prstGeom prst="line">
                  <a:avLst/>
                </a:prstGeom>
                <a:noFill/>
                <a:ln w="9525">
                  <a:solidFill>
                    <a:schemeClr val="tx1"/>
                  </a:solidFill>
                  <a:prstDash val="dash"/>
                  <a:round/>
                  <a:headEnd/>
                  <a:tailEnd/>
                </a:ln>
              </p:spPr>
              <p:txBody>
                <a:bodyPr/>
                <a:lstStyle/>
                <a:p>
                  <a:endParaRPr lang="en-US"/>
                </a:p>
              </p:txBody>
            </p:sp>
            <p:sp>
              <p:nvSpPr>
                <p:cNvPr id="29720" name="Line 30"/>
                <p:cNvSpPr>
                  <a:spLocks noChangeAspect="1" noChangeShapeType="1"/>
                </p:cNvSpPr>
                <p:nvPr/>
              </p:nvSpPr>
              <p:spPr bwMode="auto">
                <a:xfrm rot="10800000" flipH="1" flipV="1">
                  <a:off x="1130" y="1742"/>
                  <a:ext cx="160" cy="294"/>
                </a:xfrm>
                <a:prstGeom prst="line">
                  <a:avLst/>
                </a:prstGeom>
                <a:noFill/>
                <a:ln w="9525">
                  <a:solidFill>
                    <a:schemeClr val="tx1"/>
                  </a:solidFill>
                  <a:prstDash val="dash"/>
                  <a:round/>
                  <a:headEnd/>
                  <a:tailEnd/>
                </a:ln>
              </p:spPr>
              <p:txBody>
                <a:bodyPr/>
                <a:lstStyle/>
                <a:p>
                  <a:endParaRPr lang="en-US"/>
                </a:p>
              </p:txBody>
            </p:sp>
            <p:sp>
              <p:nvSpPr>
                <p:cNvPr id="29721" name="Line 31"/>
                <p:cNvSpPr>
                  <a:spLocks noChangeAspect="1" noChangeShapeType="1"/>
                </p:cNvSpPr>
                <p:nvPr/>
              </p:nvSpPr>
              <p:spPr bwMode="auto">
                <a:xfrm>
                  <a:off x="1859" y="1965"/>
                  <a:ext cx="313" cy="0"/>
                </a:xfrm>
                <a:prstGeom prst="line">
                  <a:avLst/>
                </a:prstGeom>
                <a:noFill/>
                <a:ln w="19050">
                  <a:solidFill>
                    <a:schemeClr val="tx1"/>
                  </a:solidFill>
                  <a:round/>
                  <a:headEnd/>
                  <a:tailEnd/>
                </a:ln>
              </p:spPr>
              <p:txBody>
                <a:bodyPr/>
                <a:lstStyle/>
                <a:p>
                  <a:endParaRPr lang="en-US"/>
                </a:p>
              </p:txBody>
            </p:sp>
            <p:sp>
              <p:nvSpPr>
                <p:cNvPr id="29722" name="Line 32"/>
                <p:cNvSpPr>
                  <a:spLocks noChangeAspect="1" noChangeShapeType="1"/>
                </p:cNvSpPr>
                <p:nvPr/>
              </p:nvSpPr>
              <p:spPr bwMode="auto">
                <a:xfrm>
                  <a:off x="1859" y="2100"/>
                  <a:ext cx="313" cy="0"/>
                </a:xfrm>
                <a:prstGeom prst="line">
                  <a:avLst/>
                </a:prstGeom>
                <a:noFill/>
                <a:ln w="19050">
                  <a:solidFill>
                    <a:schemeClr val="tx1"/>
                  </a:solidFill>
                  <a:round/>
                  <a:headEnd/>
                  <a:tailEnd/>
                </a:ln>
              </p:spPr>
              <p:txBody>
                <a:bodyPr/>
                <a:lstStyle/>
                <a:p>
                  <a:endParaRPr lang="en-US"/>
                </a:p>
              </p:txBody>
            </p:sp>
            <p:sp>
              <p:nvSpPr>
                <p:cNvPr id="29723" name="Line 33"/>
                <p:cNvSpPr>
                  <a:spLocks noChangeAspect="1" noChangeShapeType="1"/>
                </p:cNvSpPr>
                <p:nvPr/>
              </p:nvSpPr>
              <p:spPr bwMode="auto">
                <a:xfrm>
                  <a:off x="1860" y="2214"/>
                  <a:ext cx="313" cy="0"/>
                </a:xfrm>
                <a:prstGeom prst="line">
                  <a:avLst/>
                </a:prstGeom>
                <a:noFill/>
                <a:ln w="19050">
                  <a:solidFill>
                    <a:schemeClr val="tx1"/>
                  </a:solidFill>
                  <a:round/>
                  <a:headEnd/>
                  <a:tailEnd/>
                </a:ln>
              </p:spPr>
              <p:txBody>
                <a:bodyPr/>
                <a:lstStyle/>
                <a:p>
                  <a:endParaRPr lang="en-US"/>
                </a:p>
              </p:txBody>
            </p:sp>
            <p:sp>
              <p:nvSpPr>
                <p:cNvPr id="29724" name="Line 34"/>
                <p:cNvSpPr>
                  <a:spLocks noChangeAspect="1" noChangeShapeType="1"/>
                </p:cNvSpPr>
                <p:nvPr/>
              </p:nvSpPr>
              <p:spPr bwMode="auto">
                <a:xfrm>
                  <a:off x="1859" y="1314"/>
                  <a:ext cx="313" cy="0"/>
                </a:xfrm>
                <a:prstGeom prst="line">
                  <a:avLst/>
                </a:prstGeom>
                <a:noFill/>
                <a:ln w="19050">
                  <a:solidFill>
                    <a:schemeClr val="tx1"/>
                  </a:solidFill>
                  <a:round/>
                  <a:headEnd/>
                  <a:tailEnd/>
                </a:ln>
              </p:spPr>
              <p:txBody>
                <a:bodyPr/>
                <a:lstStyle/>
                <a:p>
                  <a:endParaRPr lang="en-US"/>
                </a:p>
              </p:txBody>
            </p:sp>
            <p:sp>
              <p:nvSpPr>
                <p:cNvPr id="29725" name="Line 35"/>
                <p:cNvSpPr>
                  <a:spLocks noChangeAspect="1" noChangeShapeType="1"/>
                </p:cNvSpPr>
                <p:nvPr/>
              </p:nvSpPr>
              <p:spPr bwMode="auto">
                <a:xfrm>
                  <a:off x="1859" y="1260"/>
                  <a:ext cx="313" cy="0"/>
                </a:xfrm>
                <a:prstGeom prst="line">
                  <a:avLst/>
                </a:prstGeom>
                <a:noFill/>
                <a:ln w="19050">
                  <a:solidFill>
                    <a:schemeClr val="tx1"/>
                  </a:solidFill>
                  <a:round/>
                  <a:headEnd/>
                  <a:tailEnd/>
                </a:ln>
              </p:spPr>
              <p:txBody>
                <a:bodyPr/>
                <a:lstStyle/>
                <a:p>
                  <a:endParaRPr lang="en-US"/>
                </a:p>
              </p:txBody>
            </p:sp>
            <p:sp>
              <p:nvSpPr>
                <p:cNvPr id="29726" name="Line 36"/>
                <p:cNvSpPr>
                  <a:spLocks noChangeAspect="1" noChangeShapeType="1"/>
                </p:cNvSpPr>
                <p:nvPr/>
              </p:nvSpPr>
              <p:spPr bwMode="auto">
                <a:xfrm>
                  <a:off x="1859" y="1338"/>
                  <a:ext cx="313" cy="0"/>
                </a:xfrm>
                <a:prstGeom prst="line">
                  <a:avLst/>
                </a:prstGeom>
                <a:noFill/>
                <a:ln w="19050">
                  <a:solidFill>
                    <a:schemeClr val="tx1"/>
                  </a:solidFill>
                  <a:round/>
                  <a:headEnd/>
                  <a:tailEnd/>
                </a:ln>
              </p:spPr>
              <p:txBody>
                <a:bodyPr/>
                <a:lstStyle/>
                <a:p>
                  <a:endParaRPr lang="en-US"/>
                </a:p>
              </p:txBody>
            </p:sp>
            <p:sp>
              <p:nvSpPr>
                <p:cNvPr id="29727" name="Line 39"/>
                <p:cNvSpPr>
                  <a:spLocks noChangeAspect="1" noChangeShapeType="1"/>
                </p:cNvSpPr>
                <p:nvPr/>
              </p:nvSpPr>
              <p:spPr bwMode="auto">
                <a:xfrm flipV="1">
                  <a:off x="2163" y="1216"/>
                  <a:ext cx="320" cy="38"/>
                </a:xfrm>
                <a:prstGeom prst="line">
                  <a:avLst/>
                </a:prstGeom>
                <a:noFill/>
                <a:ln w="9525">
                  <a:solidFill>
                    <a:schemeClr val="tx1"/>
                  </a:solidFill>
                  <a:prstDash val="dash"/>
                  <a:round/>
                  <a:headEnd/>
                  <a:tailEnd/>
                </a:ln>
              </p:spPr>
              <p:txBody>
                <a:bodyPr/>
                <a:lstStyle/>
                <a:p>
                  <a:endParaRPr lang="en-US"/>
                </a:p>
              </p:txBody>
            </p:sp>
            <p:sp>
              <p:nvSpPr>
                <p:cNvPr id="29728" name="Line 40"/>
                <p:cNvSpPr>
                  <a:spLocks noChangeAspect="1" noChangeShapeType="1"/>
                </p:cNvSpPr>
                <p:nvPr/>
              </p:nvSpPr>
              <p:spPr bwMode="auto">
                <a:xfrm>
                  <a:off x="2150" y="1517"/>
                  <a:ext cx="333" cy="45"/>
                </a:xfrm>
                <a:prstGeom prst="line">
                  <a:avLst/>
                </a:prstGeom>
                <a:noFill/>
                <a:ln w="9525">
                  <a:solidFill>
                    <a:schemeClr val="tx1"/>
                  </a:solidFill>
                  <a:prstDash val="dash"/>
                  <a:round/>
                  <a:headEnd/>
                  <a:tailEnd/>
                </a:ln>
              </p:spPr>
              <p:txBody>
                <a:bodyPr/>
                <a:lstStyle/>
                <a:p>
                  <a:endParaRPr lang="en-US"/>
                </a:p>
              </p:txBody>
            </p:sp>
            <p:sp>
              <p:nvSpPr>
                <p:cNvPr id="29729" name="Line 41"/>
                <p:cNvSpPr>
                  <a:spLocks noChangeAspect="1" noChangeShapeType="1"/>
                </p:cNvSpPr>
                <p:nvPr/>
              </p:nvSpPr>
              <p:spPr bwMode="auto">
                <a:xfrm flipV="1">
                  <a:off x="2163" y="1889"/>
                  <a:ext cx="327" cy="25"/>
                </a:xfrm>
                <a:prstGeom prst="line">
                  <a:avLst/>
                </a:prstGeom>
                <a:noFill/>
                <a:ln w="9525">
                  <a:solidFill>
                    <a:schemeClr val="tx1"/>
                  </a:solidFill>
                  <a:prstDash val="dash"/>
                  <a:round/>
                  <a:headEnd/>
                  <a:tailEnd/>
                </a:ln>
              </p:spPr>
              <p:txBody>
                <a:bodyPr/>
                <a:lstStyle/>
                <a:p>
                  <a:endParaRPr lang="en-US"/>
                </a:p>
              </p:txBody>
            </p:sp>
            <p:sp>
              <p:nvSpPr>
                <p:cNvPr id="29730" name="Line 42"/>
                <p:cNvSpPr>
                  <a:spLocks noChangeAspect="1" noChangeShapeType="1"/>
                </p:cNvSpPr>
                <p:nvPr/>
              </p:nvSpPr>
              <p:spPr bwMode="auto">
                <a:xfrm>
                  <a:off x="2163" y="2214"/>
                  <a:ext cx="320" cy="32"/>
                </a:xfrm>
                <a:prstGeom prst="line">
                  <a:avLst/>
                </a:prstGeom>
                <a:noFill/>
                <a:ln w="9525">
                  <a:solidFill>
                    <a:schemeClr val="tx1"/>
                  </a:solidFill>
                  <a:prstDash val="dash"/>
                  <a:round/>
                  <a:headEnd/>
                  <a:tailEnd/>
                </a:ln>
              </p:spPr>
              <p:txBody>
                <a:bodyPr/>
                <a:lstStyle/>
                <a:p>
                  <a:endParaRPr lang="en-US"/>
                </a:p>
              </p:txBody>
            </p:sp>
            <p:sp>
              <p:nvSpPr>
                <p:cNvPr id="29731" name="Line 43"/>
                <p:cNvSpPr>
                  <a:spLocks noChangeAspect="1" noChangeShapeType="1"/>
                </p:cNvSpPr>
                <p:nvPr/>
              </p:nvSpPr>
              <p:spPr bwMode="auto">
                <a:xfrm flipV="1">
                  <a:off x="1600" y="1254"/>
                  <a:ext cx="262" cy="180"/>
                </a:xfrm>
                <a:prstGeom prst="line">
                  <a:avLst/>
                </a:prstGeom>
                <a:noFill/>
                <a:ln w="9525">
                  <a:solidFill>
                    <a:schemeClr val="tx1"/>
                  </a:solidFill>
                  <a:prstDash val="dash"/>
                  <a:round/>
                  <a:headEnd/>
                  <a:tailEnd/>
                </a:ln>
              </p:spPr>
              <p:txBody>
                <a:bodyPr/>
                <a:lstStyle/>
                <a:p>
                  <a:endParaRPr lang="en-US"/>
                </a:p>
              </p:txBody>
            </p:sp>
            <p:sp>
              <p:nvSpPr>
                <p:cNvPr id="29732" name="Line 44"/>
                <p:cNvSpPr>
                  <a:spLocks noChangeAspect="1" noChangeShapeType="1"/>
                </p:cNvSpPr>
                <p:nvPr/>
              </p:nvSpPr>
              <p:spPr bwMode="auto">
                <a:xfrm flipV="1">
                  <a:off x="1600" y="1306"/>
                  <a:ext cx="256" cy="128"/>
                </a:xfrm>
                <a:prstGeom prst="line">
                  <a:avLst/>
                </a:prstGeom>
                <a:noFill/>
                <a:ln w="9525">
                  <a:solidFill>
                    <a:schemeClr val="tx1"/>
                  </a:solidFill>
                  <a:prstDash val="dash"/>
                  <a:round/>
                  <a:headEnd/>
                  <a:tailEnd/>
                </a:ln>
              </p:spPr>
              <p:txBody>
                <a:bodyPr/>
                <a:lstStyle/>
                <a:p>
                  <a:endParaRPr lang="en-US"/>
                </a:p>
              </p:txBody>
            </p:sp>
            <p:sp>
              <p:nvSpPr>
                <p:cNvPr id="29733" name="Line 45"/>
                <p:cNvSpPr>
                  <a:spLocks noChangeAspect="1" noChangeShapeType="1"/>
                </p:cNvSpPr>
                <p:nvPr/>
              </p:nvSpPr>
              <p:spPr bwMode="auto">
                <a:xfrm flipV="1">
                  <a:off x="1603" y="1334"/>
                  <a:ext cx="255" cy="106"/>
                </a:xfrm>
                <a:prstGeom prst="line">
                  <a:avLst/>
                </a:prstGeom>
                <a:noFill/>
                <a:ln w="9525">
                  <a:solidFill>
                    <a:schemeClr val="tx1"/>
                  </a:solidFill>
                  <a:prstDash val="dash"/>
                  <a:round/>
                  <a:headEnd/>
                  <a:tailEnd/>
                </a:ln>
              </p:spPr>
              <p:txBody>
                <a:bodyPr/>
                <a:lstStyle/>
                <a:p>
                  <a:endParaRPr lang="en-US"/>
                </a:p>
              </p:txBody>
            </p:sp>
            <p:sp>
              <p:nvSpPr>
                <p:cNvPr id="29734" name="Line 46"/>
                <p:cNvSpPr>
                  <a:spLocks noChangeAspect="1" noChangeShapeType="1"/>
                </p:cNvSpPr>
                <p:nvPr/>
              </p:nvSpPr>
              <p:spPr bwMode="auto">
                <a:xfrm>
                  <a:off x="1603" y="1440"/>
                  <a:ext cx="255" cy="82"/>
                </a:xfrm>
                <a:prstGeom prst="line">
                  <a:avLst/>
                </a:prstGeom>
                <a:noFill/>
                <a:ln w="9525">
                  <a:solidFill>
                    <a:schemeClr val="tx1"/>
                  </a:solidFill>
                  <a:prstDash val="dash"/>
                  <a:round/>
                  <a:headEnd/>
                  <a:tailEnd/>
                </a:ln>
              </p:spPr>
              <p:txBody>
                <a:bodyPr/>
                <a:lstStyle/>
                <a:p>
                  <a:endParaRPr lang="en-US"/>
                </a:p>
              </p:txBody>
            </p:sp>
            <p:sp>
              <p:nvSpPr>
                <p:cNvPr id="29735" name="Line 47"/>
                <p:cNvSpPr>
                  <a:spLocks noChangeAspect="1" noChangeShapeType="1"/>
                </p:cNvSpPr>
                <p:nvPr/>
              </p:nvSpPr>
              <p:spPr bwMode="auto">
                <a:xfrm flipV="1">
                  <a:off x="1603" y="1430"/>
                  <a:ext cx="255" cy="10"/>
                </a:xfrm>
                <a:prstGeom prst="line">
                  <a:avLst/>
                </a:prstGeom>
                <a:noFill/>
                <a:ln w="9525">
                  <a:solidFill>
                    <a:schemeClr val="tx1"/>
                  </a:solidFill>
                  <a:prstDash val="dash"/>
                  <a:round/>
                  <a:headEnd/>
                  <a:tailEnd/>
                </a:ln>
              </p:spPr>
              <p:txBody>
                <a:bodyPr/>
                <a:lstStyle/>
                <a:p>
                  <a:endParaRPr lang="en-US"/>
                </a:p>
              </p:txBody>
            </p:sp>
            <p:sp>
              <p:nvSpPr>
                <p:cNvPr id="29736" name="Line 48"/>
                <p:cNvSpPr>
                  <a:spLocks noChangeAspect="1" noChangeShapeType="1"/>
                </p:cNvSpPr>
                <p:nvPr/>
              </p:nvSpPr>
              <p:spPr bwMode="auto">
                <a:xfrm flipV="1">
                  <a:off x="1608" y="1378"/>
                  <a:ext cx="254" cy="62"/>
                </a:xfrm>
                <a:prstGeom prst="line">
                  <a:avLst/>
                </a:prstGeom>
                <a:noFill/>
                <a:ln w="9525">
                  <a:solidFill>
                    <a:schemeClr val="tx1"/>
                  </a:solidFill>
                  <a:prstDash val="dash"/>
                  <a:round/>
                  <a:headEnd/>
                  <a:tailEnd/>
                </a:ln>
              </p:spPr>
              <p:txBody>
                <a:bodyPr/>
                <a:lstStyle/>
                <a:p>
                  <a:endParaRPr lang="en-US"/>
                </a:p>
              </p:txBody>
            </p:sp>
            <p:sp>
              <p:nvSpPr>
                <p:cNvPr id="29737" name="Line 49"/>
                <p:cNvSpPr>
                  <a:spLocks noChangeAspect="1" noChangeShapeType="1"/>
                </p:cNvSpPr>
                <p:nvPr/>
              </p:nvSpPr>
              <p:spPr bwMode="auto">
                <a:xfrm flipV="1">
                  <a:off x="1603" y="1920"/>
                  <a:ext cx="264" cy="110"/>
                </a:xfrm>
                <a:prstGeom prst="line">
                  <a:avLst/>
                </a:prstGeom>
                <a:noFill/>
                <a:ln w="9525">
                  <a:solidFill>
                    <a:schemeClr val="tx1"/>
                  </a:solidFill>
                  <a:prstDash val="dash"/>
                  <a:round/>
                  <a:headEnd/>
                  <a:tailEnd/>
                </a:ln>
              </p:spPr>
              <p:txBody>
                <a:bodyPr/>
                <a:lstStyle/>
                <a:p>
                  <a:endParaRPr lang="en-US"/>
                </a:p>
              </p:txBody>
            </p:sp>
            <p:sp>
              <p:nvSpPr>
                <p:cNvPr id="29738" name="Line 50"/>
                <p:cNvSpPr>
                  <a:spLocks noChangeAspect="1" noChangeShapeType="1"/>
                </p:cNvSpPr>
                <p:nvPr/>
              </p:nvSpPr>
              <p:spPr bwMode="auto">
                <a:xfrm flipV="1">
                  <a:off x="1598" y="1944"/>
                  <a:ext cx="269" cy="96"/>
                </a:xfrm>
                <a:prstGeom prst="line">
                  <a:avLst/>
                </a:prstGeom>
                <a:noFill/>
                <a:ln w="9525">
                  <a:solidFill>
                    <a:schemeClr val="tx1"/>
                  </a:solidFill>
                  <a:prstDash val="dash"/>
                  <a:round/>
                  <a:headEnd/>
                  <a:tailEnd/>
                </a:ln>
              </p:spPr>
              <p:txBody>
                <a:bodyPr/>
                <a:lstStyle/>
                <a:p>
                  <a:endParaRPr lang="en-US"/>
                </a:p>
              </p:txBody>
            </p:sp>
            <p:sp>
              <p:nvSpPr>
                <p:cNvPr id="29739" name="Line 51"/>
                <p:cNvSpPr>
                  <a:spLocks noChangeAspect="1" noChangeShapeType="1"/>
                </p:cNvSpPr>
                <p:nvPr/>
              </p:nvSpPr>
              <p:spPr bwMode="auto">
                <a:xfrm>
                  <a:off x="1594" y="2030"/>
                  <a:ext cx="273" cy="188"/>
                </a:xfrm>
                <a:prstGeom prst="line">
                  <a:avLst/>
                </a:prstGeom>
                <a:noFill/>
                <a:ln w="9525">
                  <a:solidFill>
                    <a:schemeClr val="tx1"/>
                  </a:solidFill>
                  <a:prstDash val="dash"/>
                  <a:round/>
                  <a:headEnd/>
                  <a:tailEnd/>
                </a:ln>
              </p:spPr>
              <p:txBody>
                <a:bodyPr/>
                <a:lstStyle/>
                <a:p>
                  <a:endParaRPr lang="en-US"/>
                </a:p>
              </p:txBody>
            </p:sp>
            <p:sp>
              <p:nvSpPr>
                <p:cNvPr id="29740" name="Line 52"/>
                <p:cNvSpPr>
                  <a:spLocks noChangeAspect="1" noChangeShapeType="1"/>
                </p:cNvSpPr>
                <p:nvPr/>
              </p:nvSpPr>
              <p:spPr bwMode="auto">
                <a:xfrm>
                  <a:off x="1608" y="2030"/>
                  <a:ext cx="250" cy="68"/>
                </a:xfrm>
                <a:prstGeom prst="line">
                  <a:avLst/>
                </a:prstGeom>
                <a:noFill/>
                <a:ln w="9525">
                  <a:solidFill>
                    <a:schemeClr val="tx1"/>
                  </a:solidFill>
                  <a:prstDash val="dash"/>
                  <a:round/>
                  <a:headEnd/>
                  <a:tailEnd/>
                </a:ln>
              </p:spPr>
              <p:txBody>
                <a:bodyPr/>
                <a:lstStyle/>
                <a:p>
                  <a:endParaRPr lang="en-US"/>
                </a:p>
              </p:txBody>
            </p:sp>
            <p:sp>
              <p:nvSpPr>
                <p:cNvPr id="29741" name="Line 53"/>
                <p:cNvSpPr>
                  <a:spLocks noChangeAspect="1" noChangeShapeType="1"/>
                </p:cNvSpPr>
                <p:nvPr/>
              </p:nvSpPr>
              <p:spPr bwMode="auto">
                <a:xfrm flipV="1">
                  <a:off x="1608" y="2021"/>
                  <a:ext cx="250" cy="9"/>
                </a:xfrm>
                <a:prstGeom prst="line">
                  <a:avLst/>
                </a:prstGeom>
                <a:noFill/>
                <a:ln w="9525">
                  <a:solidFill>
                    <a:schemeClr val="tx1"/>
                  </a:solidFill>
                  <a:prstDash val="dash"/>
                  <a:round/>
                  <a:headEnd/>
                  <a:tailEnd/>
                </a:ln>
              </p:spPr>
              <p:txBody>
                <a:bodyPr/>
                <a:lstStyle/>
                <a:p>
                  <a:endParaRPr lang="en-US"/>
                </a:p>
              </p:txBody>
            </p:sp>
            <p:sp>
              <p:nvSpPr>
                <p:cNvPr id="29742" name="Line 54"/>
                <p:cNvSpPr>
                  <a:spLocks noChangeAspect="1" noChangeShapeType="1"/>
                </p:cNvSpPr>
                <p:nvPr/>
              </p:nvSpPr>
              <p:spPr bwMode="auto">
                <a:xfrm flipV="1">
                  <a:off x="1608" y="1963"/>
                  <a:ext cx="254" cy="67"/>
                </a:xfrm>
                <a:prstGeom prst="line">
                  <a:avLst/>
                </a:prstGeom>
                <a:noFill/>
                <a:ln w="9525">
                  <a:solidFill>
                    <a:schemeClr val="tx1"/>
                  </a:solidFill>
                  <a:prstDash val="dash"/>
                  <a:round/>
                  <a:headEnd/>
                  <a:tailEnd/>
                </a:ln>
              </p:spPr>
              <p:txBody>
                <a:bodyPr/>
                <a:lstStyle/>
                <a:p>
                  <a:endParaRPr lang="en-US"/>
                </a:p>
              </p:txBody>
            </p:sp>
          </p:grpSp>
          <p:sp>
            <p:nvSpPr>
              <p:cNvPr id="29707" name="Text Box 57"/>
              <p:cNvSpPr txBox="1">
                <a:spLocks noChangeAspect="1" noChangeArrowheads="1"/>
              </p:cNvSpPr>
              <p:nvPr/>
            </p:nvSpPr>
            <p:spPr bwMode="auto">
              <a:xfrm rot="-5400000">
                <a:off x="281" y="1482"/>
                <a:ext cx="571" cy="405"/>
              </a:xfrm>
              <a:prstGeom prst="rect">
                <a:avLst/>
              </a:prstGeom>
              <a:noFill/>
              <a:ln w="9525">
                <a:noFill/>
                <a:miter lim="800000"/>
                <a:headEnd/>
                <a:tailEnd/>
              </a:ln>
            </p:spPr>
            <p:txBody>
              <a:bodyPr>
                <a:spAutoFit/>
              </a:bodyPr>
              <a:lstStyle/>
              <a:p>
                <a:pPr>
                  <a:spcBef>
                    <a:spcPct val="50000"/>
                  </a:spcBef>
                </a:pPr>
                <a:r>
                  <a:rPr lang="en-US" sz="1600">
                    <a:latin typeface="Comic Sans MS" pitchFamily="66" charset="0"/>
                  </a:rPr>
                  <a:t>Energy</a:t>
                </a:r>
                <a:endParaRPr lang="en-CA" sz="1600">
                  <a:latin typeface="Comic Sans MS" pitchFamily="66" charset="0"/>
                </a:endParaRPr>
              </a:p>
            </p:txBody>
          </p:sp>
        </p:grpSp>
        <p:sp>
          <p:nvSpPr>
            <p:cNvPr id="29704" name="Text Box 59"/>
            <p:cNvSpPr txBox="1">
              <a:spLocks noChangeAspect="1" noChangeArrowheads="1"/>
            </p:cNvSpPr>
            <p:nvPr/>
          </p:nvSpPr>
          <p:spPr bwMode="auto">
            <a:xfrm>
              <a:off x="2397" y="2270"/>
              <a:ext cx="639" cy="235"/>
            </a:xfrm>
            <a:prstGeom prst="rect">
              <a:avLst/>
            </a:prstGeom>
            <a:noFill/>
            <a:ln w="9525">
              <a:noFill/>
              <a:miter lim="800000"/>
              <a:headEnd/>
              <a:tailEnd/>
            </a:ln>
          </p:spPr>
          <p:txBody>
            <a:bodyPr>
              <a:spAutoFit/>
            </a:bodyPr>
            <a:lstStyle/>
            <a:p>
              <a:pPr eaLnBrk="0" hangingPunct="0">
                <a:spcBef>
                  <a:spcPct val="50000"/>
                </a:spcBef>
              </a:pPr>
              <a:r>
                <a:rPr lang="en-US" sz="1600">
                  <a:latin typeface="Comic Sans MS" pitchFamily="66" charset="0"/>
                </a:rPr>
                <a:t>Bulk SC</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normAutofit/>
          </a:bodyPr>
          <a:lstStyle/>
          <a:p>
            <a:pPr algn="ctr" rtl="1">
              <a:buFont typeface="Arial" charset="0"/>
              <a:buNone/>
            </a:pPr>
            <a:r>
              <a:rPr lang="he-IL" sz="4000" smtClean="0">
                <a:solidFill>
                  <a:srgbClr val="FBD388"/>
                </a:solidFill>
              </a:rPr>
              <a:t>מודל חלקיק בקופסא (תורת הקוונטים)</a:t>
            </a:r>
          </a:p>
          <a:p>
            <a:pPr algn="ctr" rtl="1">
              <a:buFont typeface="Arial" charset="0"/>
              <a:buNone/>
            </a:pPr>
            <a:r>
              <a:rPr lang="he-IL" sz="4000" smtClean="0">
                <a:solidFill>
                  <a:srgbClr val="FBD388"/>
                </a:solidFill>
              </a:rPr>
              <a:t>להסבר</a:t>
            </a:r>
            <a:r>
              <a:rPr lang="en-US" sz="4000" smtClean="0">
                <a:solidFill>
                  <a:srgbClr val="FBD388"/>
                </a:solidFill>
              </a:rPr>
              <a:t> QDS </a:t>
            </a:r>
            <a:r>
              <a:rPr lang="ar-SY" sz="4000" smtClean="0">
                <a:solidFill>
                  <a:srgbClr val="FBD388"/>
                </a:solidFill>
              </a:rPr>
              <a:t> </a:t>
            </a:r>
            <a:endParaRPr lang="en-US" sz="4000" smtClean="0">
              <a:solidFill>
                <a:srgbClr val="FBD388"/>
              </a:solidFill>
            </a:endParaRPr>
          </a:p>
          <a:p>
            <a:pPr algn="r" rtl="1"/>
            <a:r>
              <a:rPr lang="he-IL" smtClean="0"/>
              <a:t>אלקטרון בתיבה בעלת אורך </a:t>
            </a:r>
            <a:r>
              <a:rPr lang="en-US" smtClean="0"/>
              <a:t>L</a:t>
            </a:r>
            <a:r>
              <a:rPr lang="he-IL" smtClean="0"/>
              <a:t> כאשר בגבולות שלה קיים פוטנציאל אינסופי ובתוכה פוטנציאל אפס מתאים לתיאור האלקטרון במוליך למחצה בגודל </a:t>
            </a:r>
            <a:r>
              <a:rPr lang="en-US" smtClean="0"/>
              <a:t>QD</a:t>
            </a:r>
            <a:r>
              <a:rPr lang="ar-SY" smtClean="0"/>
              <a:t> </a:t>
            </a:r>
            <a:r>
              <a:rPr lang="he-IL" smtClean="0"/>
              <a:t> </a:t>
            </a:r>
          </a:p>
          <a:p>
            <a:pPr algn="r" rtl="1"/>
            <a:r>
              <a:rPr lang="he-IL" smtClean="0"/>
              <a:t>תיאור ויזואלית של תנאי הבעיה יוצג בשקף הבא.</a:t>
            </a:r>
            <a:endParaRPr lang="ar-SY" smtClean="0"/>
          </a:p>
          <a:p>
            <a:pPr algn="r" rtl="1"/>
            <a:endParaRPr lang="en-US" smtClean="0"/>
          </a:p>
          <a:p>
            <a:pPr algn="r" rtl="1">
              <a:buFont typeface="Wingdings 2" pitchFamily="18" charset="2"/>
              <a:buNone/>
            </a:pPr>
            <a:endParaRPr lang="ar-SY" smtClean="0"/>
          </a:p>
        </p:txBody>
      </p:sp>
      <p:sp>
        <p:nvSpPr>
          <p:cNvPr id="4" name="Slide Number Placeholder 3"/>
          <p:cNvSpPr>
            <a:spLocks noGrp="1"/>
          </p:cNvSpPr>
          <p:nvPr>
            <p:ph type="sldNum" sz="quarter" idx="12"/>
          </p:nvPr>
        </p:nvSpPr>
        <p:spPr/>
        <p:txBody>
          <a:bodyPr wrap="square" tIns="45720" bIns="45720" numCol="1" anchorCtr="0" compatLnSpc="1">
            <a:prstTxWarp prst="textNoShape">
              <a:avLst/>
            </a:prstTxWarp>
          </a:bodyPr>
          <a:lstStyle/>
          <a:p>
            <a:fld id="{E5A82ADE-B06C-4B5C-88B8-C1A4D8358756}" type="slidenum">
              <a:rPr lang="he-IL">
                <a:solidFill>
                  <a:srgbClr val="BCBCBC"/>
                </a:solidFill>
                <a:latin typeface="Arial" charset="0"/>
                <a:cs typeface="Arial" charset="0"/>
              </a:rPr>
              <a:pPr/>
              <a:t>15</a:t>
            </a:fld>
            <a:endParaRPr lang="en-US">
              <a:solidFill>
                <a:srgbClr val="BCBCBC"/>
              </a:solidFill>
              <a:latin typeface="Arial" charset="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http://bouman.chem.georgetown.edu/S02/lect13/piab.gif"/>
          <p:cNvPicPr>
            <a:picLocks noChangeAspect="1" noChangeArrowheads="1"/>
          </p:cNvPicPr>
          <p:nvPr/>
        </p:nvPicPr>
        <p:blipFill>
          <a:blip r:embed="rId2"/>
          <a:srcRect/>
          <a:stretch>
            <a:fillRect/>
          </a:stretch>
        </p:blipFill>
        <p:spPr bwMode="auto">
          <a:xfrm>
            <a:off x="2590800" y="914400"/>
            <a:ext cx="3470275" cy="2725738"/>
          </a:xfrm>
          <a:prstGeom prst="rect">
            <a:avLst/>
          </a:prstGeom>
          <a:noFill/>
          <a:ln w="9525">
            <a:noFill/>
            <a:miter lim="800000"/>
            <a:headEnd/>
            <a:tailEnd/>
          </a:ln>
        </p:spPr>
      </p:pic>
      <p:pic>
        <p:nvPicPr>
          <p:cNvPr id="31746" name="Picture 5" descr="http://bouman.chem.georgetown.edu/S02/lect13/eqnout.gif"/>
          <p:cNvPicPr>
            <a:picLocks noChangeAspect="1" noChangeArrowheads="1"/>
          </p:cNvPicPr>
          <p:nvPr/>
        </p:nvPicPr>
        <p:blipFill>
          <a:blip r:embed="rId3"/>
          <a:srcRect/>
          <a:stretch>
            <a:fillRect/>
          </a:stretch>
        </p:blipFill>
        <p:spPr bwMode="auto">
          <a:xfrm>
            <a:off x="533400" y="3886200"/>
            <a:ext cx="3810000" cy="2632075"/>
          </a:xfrm>
          <a:prstGeom prst="rect">
            <a:avLst/>
          </a:prstGeom>
          <a:noFill/>
          <a:ln w="9525">
            <a:noFill/>
            <a:miter lim="800000"/>
            <a:headEnd/>
            <a:tailEnd/>
          </a:ln>
        </p:spPr>
      </p:pic>
      <p:pic>
        <p:nvPicPr>
          <p:cNvPr id="31747" name="Picture 4" descr="http://bouman.chem.georgetown.edu/S02/lect13/eqnin.gif"/>
          <p:cNvPicPr>
            <a:picLocks noChangeAspect="1" noChangeArrowheads="1"/>
          </p:cNvPicPr>
          <p:nvPr/>
        </p:nvPicPr>
        <p:blipFill>
          <a:blip r:embed="rId4"/>
          <a:srcRect/>
          <a:stretch>
            <a:fillRect/>
          </a:stretch>
        </p:blipFill>
        <p:spPr bwMode="auto">
          <a:xfrm>
            <a:off x="5105400" y="3886200"/>
            <a:ext cx="3765550" cy="2601913"/>
          </a:xfrm>
          <a:prstGeom prst="rect">
            <a:avLst/>
          </a:prstGeom>
          <a:noFill/>
          <a:ln w="9525">
            <a:noFill/>
            <a:miter lim="800000"/>
            <a:headEnd/>
            <a:tailEnd/>
          </a:ln>
        </p:spPr>
      </p:pic>
      <p:sp>
        <p:nvSpPr>
          <p:cNvPr id="6" name="Title 5"/>
          <p:cNvSpPr>
            <a:spLocks noGrp="1"/>
          </p:cNvSpPr>
          <p:nvPr>
            <p:ph type="title"/>
          </p:nvPr>
        </p:nvSpPr>
        <p:spPr>
          <a:xfrm>
            <a:off x="5029200" y="274638"/>
            <a:ext cx="3657600" cy="639762"/>
          </a:xfrm>
        </p:spPr>
        <p:txBody>
          <a:bodyPr>
            <a:normAutofit fontScale="90000"/>
          </a:bodyPr>
          <a:lstStyle/>
          <a:p>
            <a:pPr algn="r" fontAlgn="auto">
              <a:spcAft>
                <a:spcPts val="0"/>
              </a:spcAft>
              <a:defRPr/>
            </a:pPr>
            <a:r>
              <a:rPr lang="he-IL" dirty="0" smtClean="0">
                <a:solidFill>
                  <a:schemeClr val="accent4">
                    <a:lumMod val="60000"/>
                    <a:lumOff val="40000"/>
                  </a:schemeClr>
                </a:solidFill>
              </a:rPr>
              <a:t>חלקיק בקופסא</a:t>
            </a:r>
            <a:endParaRPr lang="en-US" dirty="0">
              <a:solidFill>
                <a:schemeClr val="accent4">
                  <a:lumMod val="60000"/>
                  <a:lumOff val="40000"/>
                </a:schemeClr>
              </a:solidFill>
            </a:endParaRPr>
          </a:p>
        </p:txBody>
      </p:sp>
      <p:sp>
        <p:nvSpPr>
          <p:cNvPr id="5" name="Slide Number Placeholder 4"/>
          <p:cNvSpPr>
            <a:spLocks noGrp="1"/>
          </p:cNvSpPr>
          <p:nvPr>
            <p:ph type="sldNum" sz="quarter" idx="12"/>
          </p:nvPr>
        </p:nvSpPr>
        <p:spPr/>
        <p:txBody>
          <a:bodyPr/>
          <a:lstStyle/>
          <a:p>
            <a:pPr>
              <a:defRPr/>
            </a:pPr>
            <a:fld id="{6C2B9FBB-6AB0-46B2-8C67-1CBA218EF0A3}" type="slidenum">
              <a:rPr lang="en-US"/>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457200" y="609600"/>
            <a:ext cx="8229600" cy="1447800"/>
          </a:xfrm>
        </p:spPr>
        <p:txBody>
          <a:bodyPr>
            <a:normAutofit lnSpcReduction="10000"/>
          </a:bodyPr>
          <a:lstStyle/>
          <a:p>
            <a:pPr marL="548640" indent="-411480" algn="r" rtl="1" fontAlgn="auto">
              <a:spcAft>
                <a:spcPts val="0"/>
              </a:spcAft>
              <a:buClr>
                <a:schemeClr val="tx1">
                  <a:shade val="95000"/>
                </a:schemeClr>
              </a:buClr>
              <a:buFont typeface="Wingdings 2"/>
              <a:buChar char=""/>
              <a:defRPr/>
            </a:pPr>
            <a:r>
              <a:rPr lang="he-IL" dirty="0" smtClean="0"/>
              <a:t>עבור </a:t>
            </a:r>
            <a:r>
              <a:rPr lang="he-IL" dirty="0" err="1" smtClean="0"/>
              <a:t>איזורים</a:t>
            </a:r>
            <a:r>
              <a:rPr lang="he-IL" dirty="0" smtClean="0"/>
              <a:t> </a:t>
            </a:r>
            <a:r>
              <a:rPr lang="en-US" dirty="0" smtClean="0"/>
              <a:t>I</a:t>
            </a:r>
            <a:r>
              <a:rPr lang="he-IL" dirty="0" smtClean="0"/>
              <a:t> ו- </a:t>
            </a:r>
            <a:r>
              <a:rPr lang="en-US" dirty="0" smtClean="0"/>
              <a:t>III</a:t>
            </a:r>
            <a:r>
              <a:rPr lang="he-IL" dirty="0" smtClean="0"/>
              <a:t> פונקצית הגל שווה לאפס</a:t>
            </a:r>
          </a:p>
          <a:p>
            <a:pPr marL="548640" indent="-411480" algn="r" rtl="1" fontAlgn="auto">
              <a:spcAft>
                <a:spcPts val="0"/>
              </a:spcAft>
              <a:buClr>
                <a:schemeClr val="tx1">
                  <a:shade val="95000"/>
                </a:schemeClr>
              </a:buClr>
              <a:buFont typeface="Wingdings 2"/>
              <a:buChar char=""/>
              <a:defRPr/>
            </a:pPr>
            <a:r>
              <a:rPr lang="he-IL" dirty="0" smtClean="0"/>
              <a:t>עבור איזור </a:t>
            </a:r>
            <a:r>
              <a:rPr lang="en-US" dirty="0" smtClean="0"/>
              <a:t>II</a:t>
            </a:r>
            <a:r>
              <a:rPr lang="he-IL" dirty="0" smtClean="0"/>
              <a:t> , בתוך הקופסה:</a:t>
            </a:r>
            <a:r>
              <a:rPr lang="en-US" dirty="0" smtClean="0"/>
              <a:t/>
            </a:r>
            <a:br>
              <a:rPr lang="en-US" dirty="0" smtClean="0"/>
            </a:br>
            <a:endParaRPr lang="en-US" dirty="0" smtClean="0"/>
          </a:p>
        </p:txBody>
      </p:sp>
      <p:pic>
        <p:nvPicPr>
          <p:cNvPr id="32770" name="Picture 2" descr="http://bouman.chem.georgetown.edu/S02/lect13/in.gif"/>
          <p:cNvPicPr>
            <a:picLocks noChangeAspect="1" noChangeArrowheads="1"/>
          </p:cNvPicPr>
          <p:nvPr/>
        </p:nvPicPr>
        <p:blipFill>
          <a:blip r:embed="rId2"/>
          <a:srcRect/>
          <a:stretch>
            <a:fillRect/>
          </a:stretch>
        </p:blipFill>
        <p:spPr bwMode="auto">
          <a:xfrm>
            <a:off x="1073150" y="2057400"/>
            <a:ext cx="7453313" cy="1905000"/>
          </a:xfrm>
          <a:prstGeom prst="rect">
            <a:avLst/>
          </a:prstGeom>
          <a:noFill/>
          <a:ln w="9525">
            <a:noFill/>
            <a:miter lim="800000"/>
            <a:headEnd/>
            <a:tailEnd/>
          </a:ln>
        </p:spPr>
      </p:pic>
      <p:sp>
        <p:nvSpPr>
          <p:cNvPr id="32771" name="TextBox 4"/>
          <p:cNvSpPr txBox="1">
            <a:spLocks noChangeArrowheads="1"/>
          </p:cNvSpPr>
          <p:nvPr/>
        </p:nvSpPr>
        <p:spPr bwMode="auto">
          <a:xfrm>
            <a:off x="609600" y="4038600"/>
            <a:ext cx="8001000" cy="1066800"/>
          </a:xfrm>
          <a:prstGeom prst="rect">
            <a:avLst/>
          </a:prstGeom>
          <a:noFill/>
          <a:ln w="9525">
            <a:noFill/>
            <a:miter lim="800000"/>
            <a:headEnd/>
            <a:tailEnd/>
          </a:ln>
        </p:spPr>
        <p:txBody>
          <a:bodyPr>
            <a:spAutoFit/>
          </a:bodyPr>
          <a:lstStyle/>
          <a:p>
            <a:pPr algn="r" rtl="1"/>
            <a:r>
              <a:rPr lang="he-IL" sz="3200" dirty="0"/>
              <a:t>הפתרון המתאים של המשואה הדיפרנציאלית הוא פונקצית סינוס וקוסינוס:</a:t>
            </a:r>
            <a:endParaRPr lang="en-US" sz="3200" dirty="0"/>
          </a:p>
        </p:txBody>
      </p:sp>
      <p:pic>
        <p:nvPicPr>
          <p:cNvPr id="32772" name="Picture 8" descr="http://bouman.chem.georgetown.edu/S02/lect13/pos.gif"/>
          <p:cNvPicPr>
            <a:picLocks noChangeAspect="1" noChangeArrowheads="1"/>
          </p:cNvPicPr>
          <p:nvPr/>
        </p:nvPicPr>
        <p:blipFill>
          <a:blip r:embed="rId3"/>
          <a:srcRect/>
          <a:stretch>
            <a:fillRect/>
          </a:stretch>
        </p:blipFill>
        <p:spPr bwMode="auto">
          <a:xfrm>
            <a:off x="2246313" y="5029200"/>
            <a:ext cx="3932237" cy="4572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wrap="square" tIns="45720" bIns="45720" numCol="1" anchorCtr="0" compatLnSpc="1">
            <a:prstTxWarp prst="textNoShape">
              <a:avLst/>
            </a:prstTxWarp>
          </a:bodyPr>
          <a:lstStyle/>
          <a:p>
            <a:fld id="{B7BB07BC-0B95-4D45-8F36-8CBC5CE4D5E6}" type="slidenum">
              <a:rPr lang="he-IL">
                <a:solidFill>
                  <a:srgbClr val="BCBCBC"/>
                </a:solidFill>
                <a:latin typeface="Arial" charset="0"/>
                <a:cs typeface="Arial" charset="0"/>
              </a:rPr>
              <a:pPr/>
              <a:t>17</a:t>
            </a:fld>
            <a:endParaRPr lang="en-US">
              <a:solidFill>
                <a:srgbClr val="BCBCBC"/>
              </a:solidFill>
              <a:latin typeface="Arial" charset="0"/>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Content Placeholder 2"/>
          <p:cNvSpPr>
            <a:spLocks noGrp="1"/>
          </p:cNvSpPr>
          <p:nvPr>
            <p:ph idx="1"/>
          </p:nvPr>
        </p:nvSpPr>
        <p:spPr>
          <a:xfrm>
            <a:off x="228600" y="609600"/>
            <a:ext cx="8229600" cy="990600"/>
          </a:xfrm>
        </p:spPr>
        <p:txBody>
          <a:bodyPr/>
          <a:lstStyle/>
          <a:p>
            <a:pPr algn="r" rtl="1"/>
            <a:r>
              <a:rPr lang="he-IL" sz="3200" smtClean="0"/>
              <a:t>בקצוות של הקופסה הפונקציה שווה לאפס כי ההסתברות שהחלקיק יימצא שם היא 0:</a:t>
            </a:r>
            <a:endParaRPr lang="en-US" sz="3200" smtClean="0"/>
          </a:p>
        </p:txBody>
      </p:sp>
      <p:pic>
        <p:nvPicPr>
          <p:cNvPr id="33794" name="Picture 2" descr="http://bouman.chem.georgetown.edu/S02/lect13/pos2.gif"/>
          <p:cNvPicPr>
            <a:picLocks noChangeAspect="1" noChangeArrowheads="1"/>
          </p:cNvPicPr>
          <p:nvPr/>
        </p:nvPicPr>
        <p:blipFill>
          <a:blip r:embed="rId2"/>
          <a:srcRect/>
          <a:stretch>
            <a:fillRect/>
          </a:stretch>
        </p:blipFill>
        <p:spPr bwMode="auto">
          <a:xfrm>
            <a:off x="1447800" y="2209800"/>
            <a:ext cx="6032500" cy="1447800"/>
          </a:xfrm>
          <a:prstGeom prst="rect">
            <a:avLst/>
          </a:prstGeom>
          <a:noFill/>
          <a:ln w="9525">
            <a:noFill/>
            <a:miter lim="800000"/>
            <a:headEnd/>
            <a:tailEnd/>
          </a:ln>
        </p:spPr>
      </p:pic>
      <p:pic>
        <p:nvPicPr>
          <p:cNvPr id="33795" name="Picture 4" descr="http://bouman.chem.georgetown.edu/S02/lect13/pos3.gif"/>
          <p:cNvPicPr>
            <a:picLocks noChangeAspect="1" noChangeArrowheads="1"/>
          </p:cNvPicPr>
          <p:nvPr/>
        </p:nvPicPr>
        <p:blipFill>
          <a:blip r:embed="rId3"/>
          <a:srcRect/>
          <a:stretch>
            <a:fillRect/>
          </a:stretch>
        </p:blipFill>
        <p:spPr bwMode="auto">
          <a:xfrm>
            <a:off x="1211263" y="3962400"/>
            <a:ext cx="6553200" cy="1600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1A25052B-7A57-4BDD-A814-8C1B229BCE11}" type="slidenum">
              <a:rPr lang="en-US"/>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2"/>
          <p:cNvSpPr>
            <a:spLocks noGrp="1"/>
          </p:cNvSpPr>
          <p:nvPr>
            <p:ph idx="1"/>
          </p:nvPr>
        </p:nvSpPr>
        <p:spPr>
          <a:xfrm>
            <a:off x="381000" y="609600"/>
            <a:ext cx="8229600" cy="1676400"/>
          </a:xfrm>
        </p:spPr>
        <p:txBody>
          <a:bodyPr/>
          <a:lstStyle/>
          <a:p>
            <a:pPr algn="r" rtl="1"/>
            <a:r>
              <a:rPr lang="he-IL" smtClean="0"/>
              <a:t>ריבוע פונקצית הגל הוא ההסתברות למצוא את החלקיק, האנטגרל בגבולות הקופסה שווה ל-1 כי החלקיק נמצא בתוך הקופסה:</a:t>
            </a:r>
            <a:endParaRPr lang="en-US" smtClean="0"/>
          </a:p>
        </p:txBody>
      </p:sp>
      <p:pic>
        <p:nvPicPr>
          <p:cNvPr id="34818" name="Picture 2" descr="http://bouman.chem.georgetown.edu/S02/lect13/pos4.gif"/>
          <p:cNvPicPr>
            <a:picLocks noChangeAspect="1" noChangeArrowheads="1"/>
          </p:cNvPicPr>
          <p:nvPr/>
        </p:nvPicPr>
        <p:blipFill>
          <a:blip r:embed="rId2"/>
          <a:srcRect/>
          <a:stretch>
            <a:fillRect/>
          </a:stretch>
        </p:blipFill>
        <p:spPr bwMode="auto">
          <a:xfrm>
            <a:off x="1676400" y="2133600"/>
            <a:ext cx="4827588" cy="1724025"/>
          </a:xfrm>
          <a:prstGeom prst="rect">
            <a:avLst/>
          </a:prstGeom>
          <a:noFill/>
          <a:ln w="9525">
            <a:noFill/>
            <a:miter lim="800000"/>
            <a:headEnd/>
            <a:tailEnd/>
          </a:ln>
        </p:spPr>
      </p:pic>
      <p:pic>
        <p:nvPicPr>
          <p:cNvPr id="34819" name="Picture 4" descr="http://bouman.chem.georgetown.edu/S02/lect13/pos5.gif"/>
          <p:cNvPicPr>
            <a:picLocks noChangeAspect="1" noChangeArrowheads="1"/>
          </p:cNvPicPr>
          <p:nvPr/>
        </p:nvPicPr>
        <p:blipFill>
          <a:blip r:embed="rId3"/>
          <a:srcRect/>
          <a:stretch>
            <a:fillRect/>
          </a:stretch>
        </p:blipFill>
        <p:spPr bwMode="auto">
          <a:xfrm>
            <a:off x="1752600" y="3810000"/>
            <a:ext cx="5715000" cy="2540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A1D6ACAF-D5F4-4465-BFC0-BE3C5ED19207}" type="slidenum">
              <a:rPr lang="en-US"/>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title"/>
          </p:nvPr>
        </p:nvSpPr>
        <p:spPr/>
        <p:txBody>
          <a:bodyPr/>
          <a:lstStyle/>
          <a:p>
            <a:pPr fontAlgn="auto">
              <a:spcAft>
                <a:spcPts val="0"/>
              </a:spcAft>
              <a:defRPr/>
            </a:pPr>
            <a:r>
              <a:rPr lang="he-IL" dirty="0" smtClean="0">
                <a:solidFill>
                  <a:schemeClr val="accent4">
                    <a:lumMod val="60000"/>
                    <a:lumOff val="40000"/>
                  </a:schemeClr>
                </a:solidFill>
              </a:rPr>
              <a:t>הקדמה</a:t>
            </a:r>
            <a:endParaRPr lang="en-US" dirty="0" smtClean="0">
              <a:solidFill>
                <a:schemeClr val="accent4">
                  <a:lumMod val="60000"/>
                  <a:lumOff val="40000"/>
                </a:schemeClr>
              </a:solidFill>
            </a:endParaRPr>
          </a:p>
        </p:txBody>
      </p:sp>
      <p:sp>
        <p:nvSpPr>
          <p:cNvPr id="15362" name="Content Placeholder 4"/>
          <p:cNvSpPr>
            <a:spLocks noGrp="1"/>
          </p:cNvSpPr>
          <p:nvPr>
            <p:ph idx="1"/>
          </p:nvPr>
        </p:nvSpPr>
        <p:spPr>
          <a:xfrm>
            <a:off x="457200" y="1219200"/>
            <a:ext cx="8229600" cy="4708525"/>
          </a:xfrm>
        </p:spPr>
        <p:txBody>
          <a:bodyPr/>
          <a:lstStyle/>
          <a:p>
            <a:pPr algn="r" rtl="1"/>
            <a:r>
              <a:rPr lang="he-IL" sz="3200" smtClean="0"/>
              <a:t>ננו-חלקיקים בגודל 1 – 100 ננומטר</a:t>
            </a:r>
          </a:p>
          <a:p>
            <a:pPr algn="r" rtl="1"/>
            <a:r>
              <a:rPr lang="he-IL" sz="3200" smtClean="0"/>
              <a:t>ננו-גבישים מוליכים-למחצה פלורסנטיים –</a:t>
            </a:r>
            <a:endParaRPr lang="en-US" sz="3200" smtClean="0"/>
          </a:p>
          <a:p>
            <a:pPr algn="r" rtl="1"/>
            <a:r>
              <a:rPr lang="he-IL" sz="3200" smtClean="0"/>
              <a:t>מורכבים ממאות עד אלפי אטומים, פולטים אור בקשת של צבעים,</a:t>
            </a:r>
          </a:p>
          <a:p>
            <a:pPr algn="r" rtl="1">
              <a:buFont typeface="Wingdings 2" pitchFamily="18" charset="2"/>
              <a:buNone/>
            </a:pPr>
            <a:r>
              <a:rPr lang="en-US" smtClean="0">
                <a:hlinkClick r:id="rId3"/>
              </a:rPr>
              <a:t>http://www.evidenttech.com/quantum-dots-explained/how-quantum-dots-work.html</a:t>
            </a:r>
            <a:endParaRPr lang="en-US" smtClean="0"/>
          </a:p>
        </p:txBody>
      </p:sp>
      <p:pic>
        <p:nvPicPr>
          <p:cNvPr id="15363" name="Picture 2" descr="http://www.invitrogen.com/etc/medialib/en/images/mainbody/data/diagram.Par.94455.Image.-1.0.1.gif"/>
          <p:cNvPicPr>
            <a:picLocks noChangeAspect="1" noChangeArrowheads="1"/>
          </p:cNvPicPr>
          <p:nvPr/>
        </p:nvPicPr>
        <p:blipFill>
          <a:blip r:embed="rId4"/>
          <a:srcRect/>
          <a:stretch>
            <a:fillRect/>
          </a:stretch>
        </p:blipFill>
        <p:spPr bwMode="auto">
          <a:xfrm>
            <a:off x="152400" y="4267200"/>
            <a:ext cx="2895600" cy="241935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9B2E2668-164C-4846-A903-2B39BE9D9238}" type="slidenum">
              <a:rPr lang="en-US"/>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http://bouman.chem.georgetown.edu/S02/lect13/pos6.gif"/>
          <p:cNvPicPr>
            <a:picLocks noChangeAspect="1" noChangeArrowheads="1"/>
          </p:cNvPicPr>
          <p:nvPr/>
        </p:nvPicPr>
        <p:blipFill>
          <a:blip r:embed="rId2"/>
          <a:srcRect/>
          <a:stretch>
            <a:fillRect/>
          </a:stretch>
        </p:blipFill>
        <p:spPr bwMode="auto">
          <a:xfrm>
            <a:off x="1828800" y="685800"/>
            <a:ext cx="4354513" cy="23622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6C2B8C4E-ECD0-4BDA-90DB-B5F9C0643847}" type="slidenum">
              <a:rPr lang="en-US"/>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p:cNvSpPr>
            <a:spLocks noGrp="1"/>
          </p:cNvSpPr>
          <p:nvPr>
            <p:ph idx="1"/>
          </p:nvPr>
        </p:nvSpPr>
        <p:spPr>
          <a:xfrm>
            <a:off x="457200" y="838200"/>
            <a:ext cx="8229600" cy="5470525"/>
          </a:xfrm>
        </p:spPr>
        <p:txBody>
          <a:bodyPr/>
          <a:lstStyle/>
          <a:p>
            <a:pPr algn="r" rtl="1"/>
            <a:r>
              <a:rPr lang="he-IL" smtClean="0"/>
              <a:t>מהפתרון ניתן לראות, יש קשר בין </a:t>
            </a:r>
            <a:r>
              <a:rPr lang="en-US" smtClean="0"/>
              <a:t>L</a:t>
            </a:r>
            <a:r>
              <a:rPr lang="he-IL" smtClean="0"/>
              <a:t> גודל ה- </a:t>
            </a:r>
            <a:r>
              <a:rPr lang="en-US" smtClean="0"/>
              <a:t>QDS</a:t>
            </a:r>
            <a:r>
              <a:rPr lang="he-IL" smtClean="0"/>
              <a:t> להפרש בין רמות האנרגיה: ככל ש- </a:t>
            </a:r>
            <a:r>
              <a:rPr lang="en-US" smtClean="0"/>
              <a:t>L</a:t>
            </a:r>
            <a:r>
              <a:rPr lang="he-IL" smtClean="0"/>
              <a:t> קטן יותר ההפרש בין רמות האנרגיה גדל .</a:t>
            </a:r>
          </a:p>
          <a:p>
            <a:pPr algn="r" rtl="1"/>
            <a:r>
              <a:rPr lang="he-IL" smtClean="0"/>
              <a:t>לכן אלקטרון מעורר פולט אנרגיה באורך גל הקשור בפער בין שתי רמות ולכן קשור בגודל ה-</a:t>
            </a:r>
            <a:r>
              <a:rPr lang="en-US" smtClean="0"/>
              <a:t>QDS</a:t>
            </a:r>
            <a:r>
              <a:rPr lang="he-IL" smtClean="0"/>
              <a:t> </a:t>
            </a:r>
            <a:endParaRPr lang="en-US" smtClean="0"/>
          </a:p>
        </p:txBody>
      </p:sp>
      <p:sp>
        <p:nvSpPr>
          <p:cNvPr id="4" name="Slide Number Placeholder 3"/>
          <p:cNvSpPr>
            <a:spLocks noGrp="1"/>
          </p:cNvSpPr>
          <p:nvPr>
            <p:ph type="sldNum" sz="quarter" idx="12"/>
          </p:nvPr>
        </p:nvSpPr>
        <p:spPr/>
        <p:txBody>
          <a:bodyPr/>
          <a:lstStyle/>
          <a:p>
            <a:pPr>
              <a:defRPr/>
            </a:pPr>
            <a:fld id="{2D08A7DF-2513-49F0-8BD5-15472DA6816B}" type="slidenum">
              <a:rPr lang="en-US"/>
              <a:pPr>
                <a:defRPr/>
              </a:pPr>
              <a:t>21</a:t>
            </a:fld>
            <a:endParaRPr lang="en-US"/>
          </a:p>
        </p:txBody>
      </p:sp>
      <p:pic>
        <p:nvPicPr>
          <p:cNvPr id="36867" name="Picture 3"/>
          <p:cNvPicPr>
            <a:picLocks noChangeAspect="1" noChangeArrowheads="1"/>
          </p:cNvPicPr>
          <p:nvPr/>
        </p:nvPicPr>
        <p:blipFill>
          <a:blip r:embed="rId2"/>
          <a:srcRect/>
          <a:stretch>
            <a:fillRect/>
          </a:stretch>
        </p:blipFill>
        <p:spPr bwMode="auto">
          <a:xfrm>
            <a:off x="304800" y="3352800"/>
            <a:ext cx="4276725" cy="309403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fontAlgn="auto">
              <a:spcAft>
                <a:spcPts val="0"/>
              </a:spcAft>
              <a:defRPr/>
            </a:pPr>
            <a:r>
              <a:rPr lang="he-IL" dirty="0" smtClean="0">
                <a:solidFill>
                  <a:schemeClr val="accent4">
                    <a:lumMod val="60000"/>
                    <a:lumOff val="40000"/>
                  </a:schemeClr>
                </a:solidFill>
              </a:rPr>
              <a:t>הכימיה של ה- </a:t>
            </a:r>
            <a:r>
              <a:rPr lang="en-US" dirty="0" smtClean="0">
                <a:solidFill>
                  <a:schemeClr val="accent4">
                    <a:lumMod val="60000"/>
                    <a:lumOff val="40000"/>
                  </a:schemeClr>
                </a:solidFill>
              </a:rPr>
              <a:t>QDS</a:t>
            </a:r>
            <a:endParaRPr lang="en-US" dirty="0">
              <a:solidFill>
                <a:schemeClr val="accent4">
                  <a:lumMod val="60000"/>
                  <a:lumOff val="40000"/>
                </a:schemeClr>
              </a:solidFill>
            </a:endParaRPr>
          </a:p>
        </p:txBody>
      </p:sp>
      <p:sp>
        <p:nvSpPr>
          <p:cNvPr id="37890" name="Content Placeholder 2"/>
          <p:cNvSpPr>
            <a:spLocks noGrp="1"/>
          </p:cNvSpPr>
          <p:nvPr>
            <p:ph idx="1"/>
          </p:nvPr>
        </p:nvSpPr>
        <p:spPr/>
        <p:txBody>
          <a:bodyPr/>
          <a:lstStyle/>
          <a:p>
            <a:pPr algn="r" rtl="1">
              <a:buFont typeface="Wingdings 2" pitchFamily="18" charset="2"/>
              <a:buNone/>
            </a:pPr>
            <a:r>
              <a:rPr lang="en-US" smtClean="0"/>
              <a:t>QDS</a:t>
            </a:r>
            <a:r>
              <a:rPr lang="he-IL" smtClean="0"/>
              <a:t> אידיאליים מורכבים מ- 3 שכבות:</a:t>
            </a:r>
          </a:p>
          <a:p>
            <a:pPr algn="r" rtl="1">
              <a:buFont typeface="Wingdings" pitchFamily="2" charset="2"/>
              <a:buChar char="q"/>
            </a:pPr>
            <a:r>
              <a:rPr lang="he-IL" smtClean="0"/>
              <a:t>הליבה – שהיא ננו-גביש אי-אורגני שמפיק את הפלואורסנציה, וקוטרו נע מננומטר אחד ועד לעשרות.</a:t>
            </a:r>
            <a:r>
              <a:rPr lang="en-US" smtClean="0"/>
              <a:t> </a:t>
            </a:r>
            <a:r>
              <a:rPr lang="he-IL" smtClean="0"/>
              <a:t>הליבה עשויה מתרכובת מוליכה למחצה, מוליכים למחצה מורכבים מתערובת של שני יסודות מהטבלה המחזורית מהטורים </a:t>
            </a:r>
            <a:r>
              <a:rPr lang="en-US" smtClean="0"/>
              <a:t>II-VI  </a:t>
            </a:r>
            <a:r>
              <a:rPr lang="he-IL" smtClean="0"/>
              <a:t> או </a:t>
            </a:r>
            <a:r>
              <a:rPr lang="en-US" smtClean="0"/>
              <a:t>IV-VI </a:t>
            </a:r>
            <a:r>
              <a:rPr lang="he-IL" smtClean="0"/>
              <a:t> או </a:t>
            </a:r>
            <a:r>
              <a:rPr lang="en-US" smtClean="0"/>
              <a:t>III-V </a:t>
            </a:r>
            <a:endParaRPr lang="he-IL" smtClean="0"/>
          </a:p>
          <a:p>
            <a:pPr algn="r" rtl="1">
              <a:buFont typeface="Wingdings" pitchFamily="2" charset="2"/>
              <a:buChar char="q"/>
            </a:pPr>
            <a:r>
              <a:rPr lang="he-IL" smtClean="0"/>
              <a:t>בדר"כ משתמשים </a:t>
            </a:r>
            <a:r>
              <a:rPr lang="en-US" smtClean="0"/>
              <a:t>CdSe</a:t>
            </a:r>
            <a:r>
              <a:rPr lang="he-IL" smtClean="0"/>
              <a:t>. גודל הליבה מותאם לאורך הגל הדרוש.</a:t>
            </a:r>
          </a:p>
          <a:p>
            <a:pPr algn="r" rtl="1">
              <a:buFont typeface="Wingdings 2" pitchFamily="18" charset="2"/>
              <a:buNone/>
            </a:pPr>
            <a:r>
              <a:rPr lang="he-IL" smtClean="0"/>
              <a:t>      </a:t>
            </a:r>
            <a:r>
              <a:rPr lang="en-US" smtClean="0"/>
              <a:t>Cd </a:t>
            </a:r>
            <a:r>
              <a:rPr lang="he-IL" smtClean="0"/>
              <a:t> הוא רעיל והתרכובת </a:t>
            </a:r>
            <a:r>
              <a:rPr lang="en-US" smtClean="0"/>
              <a:t>CdSe</a:t>
            </a:r>
            <a:r>
              <a:rPr lang="he-IL" smtClean="0"/>
              <a:t> מתחמצנת בקלות, ולכן צריך לעטוף אותה במעטפת מגן.</a:t>
            </a:r>
          </a:p>
        </p:txBody>
      </p:sp>
      <p:sp>
        <p:nvSpPr>
          <p:cNvPr id="4" name="Slide Number Placeholder 3"/>
          <p:cNvSpPr>
            <a:spLocks noGrp="1"/>
          </p:cNvSpPr>
          <p:nvPr>
            <p:ph type="sldNum" sz="quarter" idx="12"/>
          </p:nvPr>
        </p:nvSpPr>
        <p:spPr/>
        <p:txBody>
          <a:bodyPr/>
          <a:lstStyle/>
          <a:p>
            <a:pPr>
              <a:defRPr/>
            </a:pPr>
            <a:fld id="{61FD0141-9813-4ECE-9BC4-A1B7AC0C5634}" type="slidenum">
              <a:rPr lang="en-US"/>
              <a:pPr>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lide Number Placeholder 47"/>
          <p:cNvSpPr>
            <a:spLocks noGrp="1"/>
          </p:cNvSpPr>
          <p:nvPr>
            <p:ph type="sldNum" sz="quarter" idx="12"/>
          </p:nvPr>
        </p:nvSpPr>
        <p:spPr/>
        <p:txBody>
          <a:bodyPr/>
          <a:lstStyle/>
          <a:p>
            <a:pPr>
              <a:defRPr/>
            </a:pPr>
            <a:fld id="{92C0BD74-8612-4DA0-93A8-332961EEC8DF}" type="slidenum">
              <a:rPr lang="en-US"/>
              <a:pPr>
                <a:defRPr/>
              </a:pPr>
              <a:t>23</a:t>
            </a:fld>
            <a:endParaRPr lang="en-US"/>
          </a:p>
        </p:txBody>
      </p:sp>
      <p:pic>
        <p:nvPicPr>
          <p:cNvPr id="38914" name="Picture 2"/>
          <p:cNvPicPr>
            <a:picLocks noChangeAspect="1" noChangeArrowheads="1"/>
          </p:cNvPicPr>
          <p:nvPr/>
        </p:nvPicPr>
        <p:blipFill>
          <a:blip r:embed="rId2"/>
          <a:srcRect/>
          <a:stretch>
            <a:fillRect/>
          </a:stretch>
        </p:blipFill>
        <p:spPr bwMode="auto">
          <a:xfrm>
            <a:off x="601663" y="1804988"/>
            <a:ext cx="7551737" cy="3913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27725"/>
          </a:xfrm>
        </p:spPr>
        <p:txBody>
          <a:bodyPr>
            <a:normAutofit/>
          </a:bodyPr>
          <a:lstStyle/>
          <a:p>
            <a:pPr algn="r" rtl="1">
              <a:buFont typeface="Wingdings" pitchFamily="2" charset="2"/>
              <a:buChar char="q"/>
            </a:pPr>
            <a:endParaRPr lang="he-IL" dirty="0" smtClean="0"/>
          </a:p>
          <a:p>
            <a:pPr algn="ctr" rtl="1">
              <a:buFont typeface="Wingdings 2" pitchFamily="18" charset="2"/>
              <a:buNone/>
            </a:pPr>
            <a:r>
              <a:rPr lang="he-IL" sz="4400" dirty="0" smtClean="0">
                <a:solidFill>
                  <a:srgbClr val="FBD388"/>
                </a:solidFill>
              </a:rPr>
              <a:t>השכבה השנייה</a:t>
            </a:r>
          </a:p>
          <a:p>
            <a:pPr algn="ctr" rtl="1">
              <a:buFont typeface="Wingdings 2" pitchFamily="18" charset="2"/>
              <a:buNone/>
            </a:pPr>
            <a:endParaRPr lang="he-IL" sz="4400" dirty="0" smtClean="0">
              <a:solidFill>
                <a:srgbClr val="FBD388"/>
              </a:solidFill>
            </a:endParaRPr>
          </a:p>
          <a:p>
            <a:pPr algn="r" rtl="1">
              <a:buFont typeface="Wingdings" pitchFamily="2" charset="2"/>
              <a:buChar char="q"/>
            </a:pPr>
            <a:r>
              <a:rPr lang="he-IL" dirty="0" smtClean="0"/>
              <a:t>המעטפת – מגינה על הליבה מפני חמצון</a:t>
            </a:r>
          </a:p>
          <a:p>
            <a:pPr algn="r" rtl="1">
              <a:buFont typeface="Wingdings" pitchFamily="2" charset="2"/>
              <a:buChar char="q"/>
            </a:pPr>
            <a:r>
              <a:rPr lang="he-IL" dirty="0" smtClean="0"/>
              <a:t> עשויה מחומרים אפולריים (לא נקשרים למים) כמו </a:t>
            </a:r>
            <a:r>
              <a:rPr lang="en-US" dirty="0" err="1" smtClean="0"/>
              <a:t>ZnS</a:t>
            </a:r>
            <a:r>
              <a:rPr lang="he-IL" dirty="0" smtClean="0"/>
              <a:t>. תפקידה למנוע את אלקטרוני הננו-גבישים לזלוג אל מחוץ לליבה, וזאת על ידי המחסום האנרגטי שנוצר. המעטפת מונעת חמצון הליבה.</a:t>
            </a:r>
          </a:p>
          <a:p>
            <a:pPr algn="r" rtl="1"/>
            <a:endParaRPr lang="en-US" dirty="0" smtClean="0"/>
          </a:p>
        </p:txBody>
      </p:sp>
      <p:sp>
        <p:nvSpPr>
          <p:cNvPr id="4" name="Slide Number Placeholder 3"/>
          <p:cNvSpPr>
            <a:spLocks noGrp="1"/>
          </p:cNvSpPr>
          <p:nvPr>
            <p:ph type="sldNum" sz="quarter" idx="12"/>
          </p:nvPr>
        </p:nvSpPr>
        <p:spPr/>
        <p:txBody>
          <a:bodyPr wrap="square" tIns="45720" bIns="45720" numCol="1" anchorCtr="0" compatLnSpc="1">
            <a:prstTxWarp prst="textNoShape">
              <a:avLst/>
            </a:prstTxWarp>
          </a:bodyPr>
          <a:lstStyle/>
          <a:p>
            <a:fld id="{23470DC4-4F8E-4E92-8837-8E8D6BC64A45}" type="slidenum">
              <a:rPr lang="he-IL">
                <a:solidFill>
                  <a:srgbClr val="BCBCBC"/>
                </a:solidFill>
                <a:latin typeface="Arial" charset="0"/>
                <a:cs typeface="Arial" charset="0"/>
              </a:rPr>
              <a:pPr/>
              <a:t>24</a:t>
            </a:fld>
            <a:endParaRPr lang="en-US">
              <a:solidFill>
                <a:srgbClr val="BCBCBC"/>
              </a:solidFill>
              <a:latin typeface="Arial" charset="0"/>
              <a:cs typeface="Arial"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638800"/>
          </a:xfrm>
        </p:spPr>
        <p:txBody>
          <a:bodyPr>
            <a:normAutofit/>
          </a:bodyPr>
          <a:lstStyle/>
          <a:p>
            <a:pPr marL="548640" indent="-411480" algn="ctr" rtl="1" fontAlgn="auto">
              <a:spcAft>
                <a:spcPts val="0"/>
              </a:spcAft>
              <a:buClr>
                <a:schemeClr val="tx1">
                  <a:shade val="95000"/>
                </a:schemeClr>
              </a:buClr>
              <a:buFont typeface="Wingdings 2"/>
              <a:buNone/>
              <a:defRPr/>
            </a:pPr>
            <a:r>
              <a:rPr lang="he-IL" sz="3200" dirty="0" smtClean="0">
                <a:solidFill>
                  <a:schemeClr val="accent4">
                    <a:lumMod val="60000"/>
                    <a:lumOff val="40000"/>
                  </a:schemeClr>
                </a:solidFill>
              </a:rPr>
              <a:t>השכבה השלישית</a:t>
            </a:r>
          </a:p>
          <a:p>
            <a:pPr marL="548640" indent="-411480" algn="r" rtl="1" fontAlgn="auto">
              <a:spcAft>
                <a:spcPts val="0"/>
              </a:spcAft>
              <a:buClr>
                <a:schemeClr val="tx1">
                  <a:shade val="95000"/>
                </a:schemeClr>
              </a:buClr>
              <a:buFont typeface="Wingdings" pitchFamily="2" charset="2"/>
              <a:buChar char="q"/>
              <a:defRPr/>
            </a:pPr>
            <a:r>
              <a:rPr lang="he-IL" dirty="0" smtClean="0"/>
              <a:t>המרכיב האורגני </a:t>
            </a:r>
            <a:r>
              <a:rPr lang="he-IL" dirty="0" err="1" smtClean="0"/>
              <a:t>– ק</a:t>
            </a:r>
            <a:r>
              <a:rPr lang="he-IL" dirty="0" smtClean="0"/>
              <a:t>שור למעטפת. הופך את ה-</a:t>
            </a:r>
            <a:r>
              <a:rPr lang="en-US" dirty="0" smtClean="0"/>
              <a:t>QDS</a:t>
            </a:r>
            <a:r>
              <a:rPr lang="he-IL" dirty="0" smtClean="0"/>
              <a:t> ללא רעילים ומאפשר קישור </a:t>
            </a:r>
            <a:r>
              <a:rPr lang="he-IL" dirty="0" err="1" smtClean="0"/>
              <a:t>ספיציפי</a:t>
            </a:r>
            <a:r>
              <a:rPr lang="he-IL" dirty="0" smtClean="0"/>
              <a:t> לתא או למטרה הנבדקת.</a:t>
            </a:r>
          </a:p>
          <a:p>
            <a:pPr marL="548640" indent="-411480" algn="r" rtl="1" fontAlgn="auto">
              <a:spcAft>
                <a:spcPts val="0"/>
              </a:spcAft>
              <a:buClr>
                <a:schemeClr val="tx1">
                  <a:shade val="95000"/>
                </a:schemeClr>
              </a:buClr>
              <a:buFont typeface="Wingdings 2"/>
              <a:buNone/>
              <a:defRPr/>
            </a:pPr>
            <a:r>
              <a:rPr lang="he-IL" dirty="0" smtClean="0"/>
              <a:t>יש סוגים שונים של מרכיבים אורגניים:</a:t>
            </a:r>
          </a:p>
          <a:p>
            <a:pPr marL="548640" indent="-411480" algn="r" rtl="1" fontAlgn="auto">
              <a:spcAft>
                <a:spcPts val="0"/>
              </a:spcAft>
              <a:buClr>
                <a:schemeClr val="tx1">
                  <a:shade val="95000"/>
                </a:schemeClr>
              </a:buClr>
              <a:buFont typeface="Wingdings 2"/>
              <a:buChar char=""/>
              <a:defRPr/>
            </a:pPr>
            <a:r>
              <a:rPr lang="he-IL" dirty="0" err="1" smtClean="0"/>
              <a:t>פוספוליפידים</a:t>
            </a:r>
            <a:r>
              <a:rPr lang="he-IL" dirty="0" smtClean="0"/>
              <a:t> חד שכבתיים </a:t>
            </a:r>
            <a:r>
              <a:rPr lang="he-IL" dirty="0" err="1" smtClean="0"/>
              <a:t>– ה</a:t>
            </a:r>
            <a:r>
              <a:rPr lang="he-IL" dirty="0" smtClean="0"/>
              <a:t>ראשים </a:t>
            </a:r>
            <a:r>
              <a:rPr lang="he-IL" dirty="0" err="1" smtClean="0"/>
              <a:t>הפולריים</a:t>
            </a:r>
            <a:r>
              <a:rPr lang="he-IL" dirty="0" smtClean="0"/>
              <a:t> פונים החוצה לתמיסה והזנב ההידרופובי קשור למעטפת.</a:t>
            </a:r>
          </a:p>
          <a:p>
            <a:pPr marL="548640" indent="-411480" algn="r" rtl="1" fontAlgn="auto">
              <a:spcAft>
                <a:spcPts val="0"/>
              </a:spcAft>
              <a:buClr>
                <a:schemeClr val="tx1">
                  <a:shade val="95000"/>
                </a:schemeClr>
              </a:buClr>
              <a:buFont typeface="Wingdings 2"/>
              <a:buChar char=""/>
              <a:defRPr/>
            </a:pPr>
            <a:r>
              <a:rPr lang="he-IL" dirty="0" smtClean="0"/>
              <a:t>מולקולות אורגניות של </a:t>
            </a:r>
            <a:r>
              <a:rPr lang="en-US" dirty="0" smtClean="0"/>
              <a:t>Oleic Acid ,  </a:t>
            </a:r>
            <a:r>
              <a:rPr lang="en-US" dirty="0" err="1" smtClean="0"/>
              <a:t>Trioctylphosphine</a:t>
            </a:r>
            <a:r>
              <a:rPr lang="en-US" dirty="0" smtClean="0"/>
              <a:t> oxide</a:t>
            </a:r>
            <a:r>
              <a:rPr lang="he-IL" dirty="0" smtClean="0"/>
              <a:t> הקשורות למעטפת, לשכבה זו של מולקולות אורגניות קשורות קבוצות </a:t>
            </a:r>
            <a:r>
              <a:rPr lang="he-IL" dirty="0" err="1" smtClean="0"/>
              <a:t>פונקציונליות</a:t>
            </a:r>
            <a:r>
              <a:rPr lang="he-IL" dirty="0" smtClean="0"/>
              <a:t> המתאימות למטרות השימוש.</a:t>
            </a:r>
            <a:endParaRPr lang="en-US" dirty="0"/>
          </a:p>
        </p:txBody>
      </p:sp>
      <p:sp>
        <p:nvSpPr>
          <p:cNvPr id="4" name="Slide Number Placeholder 3"/>
          <p:cNvSpPr>
            <a:spLocks noGrp="1"/>
          </p:cNvSpPr>
          <p:nvPr>
            <p:ph type="sldNum" sz="quarter" idx="12"/>
          </p:nvPr>
        </p:nvSpPr>
        <p:spPr/>
        <p:txBody>
          <a:bodyPr/>
          <a:lstStyle/>
          <a:p>
            <a:pPr>
              <a:defRPr/>
            </a:pPr>
            <a:fld id="{0F5CB752-A92A-4527-AE90-60952758C7A4}" type="slidenum">
              <a:rPr lang="en-US"/>
              <a:pPr>
                <a:defRPr/>
              </a:pPr>
              <a:t>25</a:t>
            </a:fld>
            <a:endParaRPr lang="en-US"/>
          </a:p>
        </p:txBody>
      </p:sp>
      <p:pic>
        <p:nvPicPr>
          <p:cNvPr id="40963" name="Picture 5" descr="Fig9 Image"/>
          <p:cNvPicPr>
            <a:picLocks noChangeAspect="1" noChangeArrowheads="1"/>
          </p:cNvPicPr>
          <p:nvPr/>
        </p:nvPicPr>
        <p:blipFill>
          <a:blip r:embed="rId2"/>
          <a:srcRect t="61330"/>
          <a:stretch>
            <a:fillRect/>
          </a:stretch>
        </p:blipFill>
        <p:spPr bwMode="auto">
          <a:xfrm>
            <a:off x="533400" y="4876800"/>
            <a:ext cx="2597150" cy="13081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Content Placeholder 2"/>
          <p:cNvSpPr>
            <a:spLocks noGrp="1"/>
          </p:cNvSpPr>
          <p:nvPr>
            <p:ph idx="1"/>
          </p:nvPr>
        </p:nvSpPr>
        <p:spPr>
          <a:xfrm>
            <a:off x="6096000" y="152400"/>
            <a:ext cx="3048000" cy="6400800"/>
          </a:xfrm>
        </p:spPr>
        <p:txBody>
          <a:bodyPr/>
          <a:lstStyle/>
          <a:p>
            <a:pPr algn="r" rtl="1"/>
            <a:r>
              <a:rPr lang="en-US" smtClean="0"/>
              <a:t>A</a:t>
            </a:r>
            <a:r>
              <a:rPr lang="he-IL" smtClean="0"/>
              <a:t>- תיאור סכימטי של יצירת השכבה הפוספוליפידית מסביב ל-</a:t>
            </a:r>
            <a:r>
              <a:rPr lang="en-US" smtClean="0"/>
              <a:t>QD</a:t>
            </a:r>
            <a:endParaRPr lang="he-IL" smtClean="0"/>
          </a:p>
          <a:p>
            <a:pPr algn="r" rtl="1"/>
            <a:r>
              <a:rPr lang="en-US" smtClean="0"/>
              <a:t>B</a:t>
            </a:r>
            <a:r>
              <a:rPr lang="he-IL" smtClean="0"/>
              <a:t>- תמונת </a:t>
            </a:r>
            <a:r>
              <a:rPr lang="en-US" smtClean="0"/>
              <a:t>TEM</a:t>
            </a:r>
            <a:r>
              <a:rPr lang="he-IL" smtClean="0"/>
              <a:t> של ה-</a:t>
            </a:r>
            <a:r>
              <a:rPr lang="en-US" smtClean="0"/>
              <a:t>QD</a:t>
            </a:r>
            <a:r>
              <a:rPr lang="he-IL" smtClean="0"/>
              <a:t> ללא השכבה הפוספוליפידית</a:t>
            </a:r>
          </a:p>
          <a:p>
            <a:pPr algn="r" rtl="1"/>
            <a:r>
              <a:rPr lang="en-US" smtClean="0"/>
              <a:t>C</a:t>
            </a:r>
            <a:r>
              <a:rPr lang="he-IL" smtClean="0"/>
              <a:t>- עם השכבה הפוספוליפידית</a:t>
            </a:r>
            <a:endParaRPr lang="en-US" smtClean="0"/>
          </a:p>
        </p:txBody>
      </p:sp>
      <p:sp>
        <p:nvSpPr>
          <p:cNvPr id="4" name="Slide Number Placeholder 3"/>
          <p:cNvSpPr>
            <a:spLocks noGrp="1"/>
          </p:cNvSpPr>
          <p:nvPr>
            <p:ph type="sldNum" sz="quarter" idx="12"/>
          </p:nvPr>
        </p:nvSpPr>
        <p:spPr/>
        <p:txBody>
          <a:bodyPr/>
          <a:lstStyle/>
          <a:p>
            <a:pPr>
              <a:defRPr/>
            </a:pPr>
            <a:fld id="{37C6F5CA-C0B0-4469-B78E-1CDB7F8DFAC6}" type="slidenum">
              <a:rPr lang="en-US"/>
              <a:pPr>
                <a:defRPr/>
              </a:pPr>
              <a:t>26</a:t>
            </a:fld>
            <a:endParaRPr lang="en-US"/>
          </a:p>
        </p:txBody>
      </p:sp>
      <p:pic>
        <p:nvPicPr>
          <p:cNvPr id="41987" name="Picture 2"/>
          <p:cNvPicPr>
            <a:picLocks noChangeAspect="1" noChangeArrowheads="1"/>
          </p:cNvPicPr>
          <p:nvPr/>
        </p:nvPicPr>
        <p:blipFill>
          <a:blip r:embed="rId2"/>
          <a:srcRect/>
          <a:stretch>
            <a:fillRect/>
          </a:stretch>
        </p:blipFill>
        <p:spPr bwMode="auto">
          <a:xfrm>
            <a:off x="228600" y="152400"/>
            <a:ext cx="5829300" cy="641985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0" y="0"/>
            <a:ext cx="9144000" cy="0"/>
          </a:xfrm>
          <a:prstGeom prst="rect">
            <a:avLst/>
          </a:prstGeom>
          <a:noFill/>
          <a:ln w="9525">
            <a:noFill/>
            <a:miter lim="800000"/>
            <a:headEnd/>
            <a:tailEnd/>
          </a:ln>
        </p:spPr>
        <p:txBody>
          <a:bodyPr wrap="none" lIns="12696" tIns="15870" rIns="12696" bIns="15870" anchor="ctr">
            <a:spAutoFit/>
          </a:bodyPr>
          <a:lstStyle/>
          <a:p>
            <a:pPr eaLnBrk="0" hangingPunct="0"/>
            <a:r>
              <a:rPr lang="en-US"/>
              <a:t/>
            </a:r>
            <a:br>
              <a:rPr lang="en-US"/>
            </a:br>
            <a:r>
              <a:rPr lang="en-US"/>
              <a:t/>
            </a:r>
            <a:br>
              <a:rPr lang="en-US"/>
            </a:br>
            <a:r>
              <a:rPr lang="en-US" sz="800">
                <a:solidFill>
                  <a:srgbClr val="444444"/>
                </a:solidFill>
                <a:latin typeface="inherit"/>
              </a:rPr>
              <a:t>  </a:t>
            </a:r>
            <a:r>
              <a:rPr lang="en-US" sz="12600">
                <a:solidFill>
                  <a:srgbClr val="444444"/>
                </a:solidFill>
              </a:rPr>
              <a:t> </a:t>
            </a:r>
            <a:r>
              <a:rPr lang="en-US" sz="800">
                <a:solidFill>
                  <a:srgbClr val="444444"/>
                </a:solidFill>
              </a:rPr>
              <a:t>                                                                                                                                                                    </a:t>
            </a:r>
            <a:r>
              <a:rPr lang="en-US" sz="800"/>
              <a:t/>
            </a:r>
            <a:br>
              <a:rPr lang="en-US" sz="800"/>
            </a:br>
            <a:r>
              <a:rPr lang="en-US" sz="800"/>
              <a:t>Schematic of the overall structure of a Qdot® nanocrystal conjugate. The layers represent the distinct structural elements, and are drawn roughly to scale.   </a:t>
            </a:r>
            <a:r>
              <a:rPr lang="en-US" sz="800">
                <a:solidFill>
                  <a:srgbClr val="444444"/>
                </a:solidFill>
                <a:latin typeface="inherit"/>
              </a:rPr>
              <a:t> </a:t>
            </a:r>
          </a:p>
        </p:txBody>
      </p:sp>
      <p:pic>
        <p:nvPicPr>
          <p:cNvPr id="43010" name="Picture 2" descr="http://www.invitrogen.com/etc/medialib/en/images/mainbody/data/diagram.Par.57218.Image.-1.0.1.gif"/>
          <p:cNvPicPr>
            <a:picLocks noChangeAspect="1" noChangeArrowheads="1"/>
          </p:cNvPicPr>
          <p:nvPr/>
        </p:nvPicPr>
        <p:blipFill>
          <a:blip r:embed="rId2"/>
          <a:srcRect/>
          <a:stretch>
            <a:fillRect/>
          </a:stretch>
        </p:blipFill>
        <p:spPr bwMode="auto">
          <a:xfrm>
            <a:off x="1524000" y="1828800"/>
            <a:ext cx="3675063" cy="2819400"/>
          </a:xfrm>
          <a:prstGeom prst="rect">
            <a:avLst/>
          </a:prstGeom>
          <a:noFill/>
          <a:ln w="9525">
            <a:noFill/>
            <a:miter lim="800000"/>
            <a:headEnd/>
            <a:tailEnd/>
          </a:ln>
        </p:spPr>
      </p:pic>
      <p:sp>
        <p:nvSpPr>
          <p:cNvPr id="43011" name="Rectangle 5"/>
          <p:cNvSpPr>
            <a:spLocks noChangeArrowheads="1"/>
          </p:cNvSpPr>
          <p:nvPr/>
        </p:nvSpPr>
        <p:spPr bwMode="auto">
          <a:xfrm>
            <a:off x="609600" y="4800600"/>
            <a:ext cx="4227513" cy="369888"/>
          </a:xfrm>
          <a:prstGeom prst="rect">
            <a:avLst/>
          </a:prstGeom>
          <a:noFill/>
          <a:ln w="9525">
            <a:noFill/>
            <a:miter lim="800000"/>
            <a:headEnd/>
            <a:tailEnd/>
          </a:ln>
        </p:spPr>
        <p:txBody>
          <a:bodyPr wrap="none">
            <a:spAutoFit/>
          </a:bodyPr>
          <a:lstStyle/>
          <a:p>
            <a:r>
              <a:rPr lang="en-US" b="1"/>
              <a:t>Relative Size of a Qdot® Nanocrystal</a:t>
            </a:r>
            <a:endParaRPr lang="en-US"/>
          </a:p>
        </p:txBody>
      </p:sp>
      <p:sp>
        <p:nvSpPr>
          <p:cNvPr id="5" name="Slide Number Placeholder 4"/>
          <p:cNvSpPr>
            <a:spLocks noGrp="1"/>
          </p:cNvSpPr>
          <p:nvPr>
            <p:ph type="sldNum" sz="quarter" idx="12"/>
          </p:nvPr>
        </p:nvSpPr>
        <p:spPr/>
        <p:txBody>
          <a:bodyPr/>
          <a:lstStyle/>
          <a:p>
            <a:pPr>
              <a:defRPr/>
            </a:pPr>
            <a:fld id="{A04B16C7-05FD-4892-8690-D862C1D09286}" type="slidenum">
              <a:rPr lang="en-US"/>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rtl="1" fontAlgn="auto">
              <a:spcAft>
                <a:spcPts val="0"/>
              </a:spcAft>
              <a:defRPr/>
            </a:pPr>
            <a:r>
              <a:rPr lang="he-IL" sz="3600" dirty="0" err="1" smtClean="0">
                <a:solidFill>
                  <a:schemeClr val="accent4">
                    <a:lumMod val="60000"/>
                    <a:lumOff val="40000"/>
                  </a:schemeClr>
                </a:solidFill>
              </a:rPr>
              <a:t>הסנתיזה</a:t>
            </a:r>
            <a:r>
              <a:rPr lang="he-IL" sz="3600" dirty="0" smtClean="0">
                <a:solidFill>
                  <a:schemeClr val="accent4">
                    <a:lumMod val="60000"/>
                    <a:lumOff val="40000"/>
                  </a:schemeClr>
                </a:solidFill>
              </a:rPr>
              <a:t> של ה- </a:t>
            </a:r>
            <a:r>
              <a:rPr lang="en-US" sz="3600" dirty="0" smtClean="0">
                <a:solidFill>
                  <a:schemeClr val="accent4">
                    <a:lumMod val="60000"/>
                    <a:lumOff val="40000"/>
                  </a:schemeClr>
                </a:solidFill>
              </a:rPr>
              <a:t>QDS</a:t>
            </a:r>
            <a:r>
              <a:rPr lang="he-IL" dirty="0" smtClean="0">
                <a:solidFill>
                  <a:schemeClr val="accent4">
                    <a:lumMod val="60000"/>
                    <a:lumOff val="40000"/>
                  </a:schemeClr>
                </a:solidFill>
              </a:rPr>
              <a:t> </a:t>
            </a:r>
            <a:endParaRPr lang="en-US" dirty="0">
              <a:solidFill>
                <a:schemeClr val="accent4">
                  <a:lumMod val="60000"/>
                  <a:lumOff val="40000"/>
                </a:schemeClr>
              </a:solidFill>
            </a:endParaRPr>
          </a:p>
        </p:txBody>
      </p:sp>
      <p:sp>
        <p:nvSpPr>
          <p:cNvPr id="44034" name="Content Placeholder 2"/>
          <p:cNvSpPr>
            <a:spLocks noGrp="1"/>
          </p:cNvSpPr>
          <p:nvPr>
            <p:ph idx="1"/>
          </p:nvPr>
        </p:nvSpPr>
        <p:spPr>
          <a:xfrm>
            <a:off x="0" y="914400"/>
            <a:ext cx="9144000" cy="2133600"/>
          </a:xfrm>
        </p:spPr>
        <p:txBody>
          <a:bodyPr/>
          <a:lstStyle/>
          <a:p>
            <a:pPr algn="r" rtl="1">
              <a:buFont typeface="Wingdings 2" pitchFamily="18" charset="2"/>
              <a:buNone/>
            </a:pPr>
            <a:r>
              <a:rPr lang="he-IL" sz="3200" smtClean="0"/>
              <a:t>גרעון וגידול </a:t>
            </a:r>
            <a:r>
              <a:rPr lang="en-US" sz="3200" smtClean="0"/>
              <a:t>QDS </a:t>
            </a:r>
            <a:r>
              <a:rPr lang="ar-SY" sz="3200" smtClean="0"/>
              <a:t> </a:t>
            </a:r>
            <a:r>
              <a:rPr lang="he-IL" sz="3200" smtClean="0"/>
              <a:t>מתרחש אחרי הזרקה מהירה של מתכת ויסוד מהטור ה- </a:t>
            </a:r>
            <a:r>
              <a:rPr lang="en-US" sz="3200" smtClean="0"/>
              <a:t>VI</a:t>
            </a:r>
            <a:r>
              <a:rPr lang="ar-SY" sz="3200" smtClean="0"/>
              <a:t> </a:t>
            </a:r>
            <a:r>
              <a:rPr lang="he-IL" sz="3200" smtClean="0"/>
              <a:t>בטבלה המחזורית אל תוך ממס חם שהוא תערובת של </a:t>
            </a:r>
            <a:r>
              <a:rPr lang="en-US" sz="3200" smtClean="0"/>
              <a:t>TOP </a:t>
            </a:r>
            <a:r>
              <a:rPr lang="ar-SY" sz="3200" smtClean="0"/>
              <a:t> ( </a:t>
            </a:r>
            <a:r>
              <a:rPr lang="en-US" sz="3200" smtClean="0"/>
              <a:t>trioctylphosphine</a:t>
            </a:r>
            <a:r>
              <a:rPr lang="he-IL" sz="3200" smtClean="0"/>
              <a:t> ) ן- </a:t>
            </a:r>
            <a:r>
              <a:rPr lang="en-US" sz="3200" smtClean="0"/>
              <a:t>TOPO</a:t>
            </a:r>
            <a:r>
              <a:rPr lang="he-IL" sz="3200" smtClean="0"/>
              <a:t> </a:t>
            </a:r>
            <a:r>
              <a:rPr lang="ar-SY" sz="3200" smtClean="0"/>
              <a:t>(</a:t>
            </a:r>
            <a:r>
              <a:rPr lang="en-US" sz="3200" smtClean="0"/>
              <a:t>trioctylphosphine oxide</a:t>
            </a:r>
            <a:r>
              <a:rPr lang="he-IL" sz="3200" smtClean="0"/>
              <a:t> ) . </a:t>
            </a:r>
          </a:p>
        </p:txBody>
      </p:sp>
      <p:sp>
        <p:nvSpPr>
          <p:cNvPr id="4" name="Slide Number Placeholder 3"/>
          <p:cNvSpPr>
            <a:spLocks noGrp="1"/>
          </p:cNvSpPr>
          <p:nvPr>
            <p:ph type="sldNum" sz="quarter" idx="12"/>
          </p:nvPr>
        </p:nvSpPr>
        <p:spPr/>
        <p:txBody>
          <a:bodyPr/>
          <a:lstStyle/>
          <a:p>
            <a:pPr>
              <a:defRPr/>
            </a:pPr>
            <a:fld id="{00AF66C8-A234-4C23-A8E2-AE4702BB9640}" type="slidenum">
              <a:rPr lang="en-US"/>
              <a:pPr>
                <a:defRPr/>
              </a:pPr>
              <a:t>28</a:t>
            </a:fld>
            <a:endParaRPr lang="en-US"/>
          </a:p>
        </p:txBody>
      </p:sp>
      <p:pic>
        <p:nvPicPr>
          <p:cNvPr id="44036" name="Picture 3"/>
          <p:cNvPicPr>
            <a:picLocks noChangeAspect="1" noChangeArrowheads="1"/>
          </p:cNvPicPr>
          <p:nvPr/>
        </p:nvPicPr>
        <p:blipFill>
          <a:blip r:embed="rId2"/>
          <a:srcRect/>
          <a:stretch>
            <a:fillRect/>
          </a:stretch>
        </p:blipFill>
        <p:spPr bwMode="auto">
          <a:xfrm>
            <a:off x="0" y="3048000"/>
            <a:ext cx="5357813" cy="3429000"/>
          </a:xfrm>
          <a:prstGeom prst="rect">
            <a:avLst/>
          </a:prstGeom>
          <a:noFill/>
          <a:ln w="9525">
            <a:noFill/>
            <a:miter lim="800000"/>
            <a:headEnd/>
            <a:tailEnd/>
          </a:ln>
        </p:spPr>
      </p:pic>
      <p:sp>
        <p:nvSpPr>
          <p:cNvPr id="7" name="TextBox 6"/>
          <p:cNvSpPr txBox="1"/>
          <p:nvPr/>
        </p:nvSpPr>
        <p:spPr>
          <a:xfrm>
            <a:off x="5410200" y="3124200"/>
            <a:ext cx="3581400" cy="2554288"/>
          </a:xfrm>
          <a:prstGeom prst="rect">
            <a:avLst/>
          </a:prstGeom>
          <a:noFill/>
        </p:spPr>
        <p:txBody>
          <a:bodyPr>
            <a:spAutoFit/>
          </a:bodyPr>
          <a:lstStyle/>
          <a:p>
            <a:pPr algn="r" rtl="1">
              <a:defRPr/>
            </a:pPr>
            <a:r>
              <a:rPr lang="he-IL" sz="3200" dirty="0">
                <a:latin typeface="Arial" pitchFamily="34" charset="0"/>
                <a:cs typeface="+mn-cs"/>
              </a:rPr>
              <a:t>אחרי זמן קצוב מפסיקים את החימום ואז התגובה נפסקת וכך נוצרים ננו-חלקיקים בגודל נתון.</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2590800"/>
          </a:xfrm>
        </p:spPr>
        <p:txBody>
          <a:bodyPr>
            <a:normAutofit/>
          </a:bodyPr>
          <a:lstStyle/>
          <a:p>
            <a:pPr marL="114300" indent="22225" algn="r" rtl="1">
              <a:lnSpc>
                <a:spcPct val="90000"/>
              </a:lnSpc>
              <a:buFont typeface="Wingdings 2" pitchFamily="18" charset="2"/>
              <a:buNone/>
            </a:pPr>
            <a:r>
              <a:rPr lang="he-IL" sz="3200" dirty="0" smtClean="0"/>
              <a:t>ה- </a:t>
            </a:r>
            <a:r>
              <a:rPr lang="en-US" sz="3200" dirty="0" smtClean="0"/>
              <a:t>QDS</a:t>
            </a:r>
            <a:r>
              <a:rPr lang="ar-SY" sz="3200" dirty="0" smtClean="0"/>
              <a:t> </a:t>
            </a:r>
            <a:r>
              <a:rPr lang="he-IL" sz="3200" dirty="0" smtClean="0"/>
              <a:t> המתקבלים מורכבים מהליבה המכילה </a:t>
            </a:r>
            <a:r>
              <a:rPr lang="en-US" sz="3200" dirty="0" err="1" smtClean="0"/>
              <a:t>CdSe</a:t>
            </a:r>
            <a:r>
              <a:rPr lang="he-IL" sz="3200" dirty="0" smtClean="0"/>
              <a:t> </a:t>
            </a:r>
          </a:p>
          <a:p>
            <a:pPr marL="114300" indent="22225" algn="r" rtl="1">
              <a:lnSpc>
                <a:spcPct val="90000"/>
              </a:lnSpc>
              <a:buFont typeface="Wingdings 2" pitchFamily="18" charset="2"/>
              <a:buNone/>
            </a:pPr>
            <a:r>
              <a:rPr lang="he-IL" sz="3200" dirty="0" smtClean="0"/>
              <a:t>עטופה בשכבת </a:t>
            </a:r>
            <a:r>
              <a:rPr lang="en-US" sz="3200" dirty="0" smtClean="0"/>
              <a:t>TOP</a:t>
            </a:r>
            <a:r>
              <a:rPr lang="ar-SY" sz="3200" dirty="0" smtClean="0"/>
              <a:t>/</a:t>
            </a:r>
            <a:r>
              <a:rPr lang="en-US" sz="3200" dirty="0" smtClean="0"/>
              <a:t>  TOPO</a:t>
            </a:r>
            <a:r>
              <a:rPr lang="he-IL" sz="3200" dirty="0" smtClean="0"/>
              <a:t>.</a:t>
            </a:r>
          </a:p>
          <a:p>
            <a:pPr marL="114300" indent="22225" algn="r" rtl="1">
              <a:lnSpc>
                <a:spcPct val="90000"/>
              </a:lnSpc>
              <a:buFont typeface="Wingdings 2" pitchFamily="18" charset="2"/>
              <a:buNone/>
            </a:pPr>
            <a:r>
              <a:rPr lang="he-IL" sz="3200" dirty="0" smtClean="0"/>
              <a:t>ניתן לייצר </a:t>
            </a:r>
            <a:r>
              <a:rPr lang="en-US" sz="3200" dirty="0" smtClean="0"/>
              <a:t>QDS</a:t>
            </a:r>
            <a:r>
              <a:rPr lang="he-IL" sz="3200" dirty="0" smtClean="0"/>
              <a:t> בגדלים שונים שמאירים באורכי גל התלויים בגודל כאשר מקרינים אותם ב-</a:t>
            </a:r>
            <a:r>
              <a:rPr lang="en-US" sz="3200" dirty="0" smtClean="0"/>
              <a:t>UV</a:t>
            </a:r>
          </a:p>
          <a:p>
            <a:pPr marL="114300" indent="22225" algn="r" rtl="1">
              <a:lnSpc>
                <a:spcPct val="90000"/>
              </a:lnSpc>
            </a:pPr>
            <a:endParaRPr lang="en-US" sz="2600" dirty="0" smtClean="0"/>
          </a:p>
        </p:txBody>
      </p:sp>
      <p:sp>
        <p:nvSpPr>
          <p:cNvPr id="4" name="Slide Number Placeholder 3"/>
          <p:cNvSpPr>
            <a:spLocks noGrp="1"/>
          </p:cNvSpPr>
          <p:nvPr>
            <p:ph type="sldNum" sz="quarter" idx="12"/>
          </p:nvPr>
        </p:nvSpPr>
        <p:spPr/>
        <p:txBody>
          <a:bodyPr wrap="square" tIns="45720" bIns="45720" numCol="1" anchorCtr="0" compatLnSpc="1">
            <a:prstTxWarp prst="textNoShape">
              <a:avLst/>
            </a:prstTxWarp>
          </a:bodyPr>
          <a:lstStyle/>
          <a:p>
            <a:fld id="{213B3E93-5561-4ECB-B894-86DB469919A4}" type="slidenum">
              <a:rPr lang="he-IL">
                <a:solidFill>
                  <a:srgbClr val="BCBCBC"/>
                </a:solidFill>
                <a:latin typeface="Arial" charset="0"/>
                <a:cs typeface="Arial" charset="0"/>
              </a:rPr>
              <a:pPr/>
              <a:t>29</a:t>
            </a:fld>
            <a:endParaRPr lang="en-US">
              <a:solidFill>
                <a:srgbClr val="BCBCBC"/>
              </a:solidFill>
              <a:latin typeface="Arial" charset="0"/>
              <a:cs typeface="Arial" charset="0"/>
            </a:endParaRPr>
          </a:p>
        </p:txBody>
      </p:sp>
      <p:pic>
        <p:nvPicPr>
          <p:cNvPr id="45059" name="Picture 4"/>
          <p:cNvPicPr>
            <a:picLocks noChangeAspect="1" noChangeArrowheads="1"/>
          </p:cNvPicPr>
          <p:nvPr/>
        </p:nvPicPr>
        <p:blipFill>
          <a:blip r:embed="rId2"/>
          <a:srcRect/>
          <a:stretch>
            <a:fillRect/>
          </a:stretch>
        </p:blipFill>
        <p:spPr bwMode="auto">
          <a:xfrm>
            <a:off x="1447800" y="3657600"/>
            <a:ext cx="6397625" cy="28194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066800"/>
            <a:ext cx="7696200" cy="2979738"/>
          </a:xfrm>
          <a:prstGeom prst="rect">
            <a:avLst/>
          </a:prstGeom>
        </p:spPr>
        <p:txBody>
          <a:bodyPr>
            <a:spAutoFit/>
          </a:bodyPr>
          <a:lstStyle/>
          <a:p>
            <a:pPr algn="r" rtl="1" fontAlgn="auto">
              <a:lnSpc>
                <a:spcPct val="150000"/>
              </a:lnSpc>
              <a:spcAft>
                <a:spcPts val="0"/>
              </a:spcAft>
              <a:buFont typeface="Arial" pitchFamily="34" charset="0"/>
              <a:buChar char="•"/>
              <a:defRPr/>
            </a:pPr>
            <a:r>
              <a:rPr lang="he-IL" sz="3200" dirty="0">
                <a:latin typeface="Arial" pitchFamily="34" charset="0"/>
                <a:cs typeface="+mn-cs"/>
              </a:rPr>
              <a:t>פותחו לראשונה בתחילת שנות השמונים.</a:t>
            </a:r>
            <a:endParaRPr lang="he-IL" sz="3200" dirty="0">
              <a:solidFill>
                <a:schemeClr val="accent4">
                  <a:lumMod val="60000"/>
                  <a:lumOff val="40000"/>
                </a:schemeClr>
              </a:solidFill>
              <a:latin typeface="Arial" pitchFamily="34" charset="0"/>
              <a:cs typeface="+mn-cs"/>
            </a:endParaRPr>
          </a:p>
          <a:p>
            <a:pPr algn="r" rtl="1" fontAlgn="auto">
              <a:lnSpc>
                <a:spcPct val="150000"/>
              </a:lnSpc>
              <a:spcAft>
                <a:spcPts val="0"/>
              </a:spcAft>
              <a:buFont typeface="Arial" pitchFamily="34" charset="0"/>
              <a:buChar char="•"/>
              <a:defRPr/>
            </a:pPr>
            <a:r>
              <a:rPr lang="he-IL" sz="3200" dirty="0">
                <a:latin typeface="Arial" pitchFamily="34" charset="0"/>
                <a:cs typeface="+mn-cs"/>
              </a:rPr>
              <a:t>משמשים בביולוגיה ורפואה כתחליף לחומרי צבע אורגניים </a:t>
            </a:r>
            <a:r>
              <a:rPr lang="he-IL" sz="3200" dirty="0" err="1">
                <a:latin typeface="Arial" pitchFamily="34" charset="0"/>
                <a:cs typeface="+mn-cs"/>
              </a:rPr>
              <a:t>פלורסנטיים</a:t>
            </a:r>
            <a:r>
              <a:rPr lang="he-IL" sz="3200" dirty="0">
                <a:latin typeface="Arial" pitchFamily="34" charset="0"/>
                <a:cs typeface="+mn-cs"/>
              </a:rPr>
              <a:t> לסימון </a:t>
            </a:r>
            <a:r>
              <a:rPr lang="he-IL" sz="3200" dirty="0" err="1">
                <a:latin typeface="Arial" pitchFamily="34" charset="0"/>
                <a:cs typeface="+mn-cs"/>
              </a:rPr>
              <a:t>והדמייה</a:t>
            </a:r>
            <a:r>
              <a:rPr lang="he-IL" sz="3200" dirty="0">
                <a:latin typeface="Arial" pitchFamily="34" charset="0"/>
                <a:cs typeface="+mn-cs"/>
              </a:rPr>
              <a:t> של מולקולות ביולוגיות </a:t>
            </a:r>
            <a:r>
              <a:rPr lang="en-US" sz="3200" dirty="0">
                <a:latin typeface="Arial" pitchFamily="34" charset="0"/>
                <a:cs typeface="+mn-cs"/>
              </a:rPr>
              <a:t>in-vitro</a:t>
            </a:r>
          </a:p>
        </p:txBody>
      </p:sp>
      <p:pic>
        <p:nvPicPr>
          <p:cNvPr id="17410" name="Picture 9" descr="color_max_rounded"/>
          <p:cNvPicPr>
            <a:picLocks noChangeAspect="1" noChangeArrowheads="1"/>
          </p:cNvPicPr>
          <p:nvPr/>
        </p:nvPicPr>
        <p:blipFill>
          <a:blip r:embed="rId2" cstate="print"/>
          <a:srcRect/>
          <a:stretch>
            <a:fillRect/>
          </a:stretch>
        </p:blipFill>
        <p:spPr bwMode="auto">
          <a:xfrm>
            <a:off x="381000" y="3505200"/>
            <a:ext cx="2011363" cy="1524000"/>
          </a:xfrm>
          <a:prstGeom prst="rect">
            <a:avLst/>
          </a:prstGeom>
          <a:noFill/>
          <a:ln w="9525">
            <a:noFill/>
            <a:miter lim="800000"/>
            <a:headEnd/>
            <a:tailEnd/>
          </a:ln>
        </p:spPr>
      </p:pic>
      <p:sp>
        <p:nvSpPr>
          <p:cNvPr id="17411" name="Rectangle 8"/>
          <p:cNvSpPr>
            <a:spLocks noChangeArrowheads="1"/>
          </p:cNvSpPr>
          <p:nvPr/>
        </p:nvSpPr>
        <p:spPr bwMode="auto">
          <a:xfrm>
            <a:off x="457200" y="5029200"/>
            <a:ext cx="1905000" cy="1384300"/>
          </a:xfrm>
          <a:prstGeom prst="rect">
            <a:avLst/>
          </a:prstGeom>
          <a:noFill/>
          <a:ln w="9525">
            <a:noFill/>
            <a:miter lim="800000"/>
            <a:headEnd/>
            <a:tailEnd/>
          </a:ln>
        </p:spPr>
        <p:txBody>
          <a:bodyPr>
            <a:spAutoFit/>
          </a:bodyPr>
          <a:lstStyle/>
          <a:p>
            <a:r>
              <a:rPr lang="en-US" sz="1400" b="1">
                <a:latin typeface="Times New Roman" pitchFamily="18" charset="0"/>
                <a:cs typeface="David" pitchFamily="2" charset="-79"/>
              </a:rPr>
              <a:t>HeLa cells</a:t>
            </a:r>
          </a:p>
          <a:p>
            <a:r>
              <a:rPr lang="arn-CL" sz="1400" b="1">
                <a:latin typeface="Times New Roman" pitchFamily="18" charset="0"/>
                <a:cs typeface="David" pitchFamily="2" charset="-79"/>
              </a:rPr>
              <a:t>Nuclei—Qdot®655.</a:t>
            </a:r>
            <a:endParaRPr lang="en-US" sz="1400" b="1">
              <a:latin typeface="Times New Roman" pitchFamily="18" charset="0"/>
              <a:cs typeface="David" pitchFamily="2" charset="-79"/>
            </a:endParaRPr>
          </a:p>
          <a:p>
            <a:r>
              <a:rPr lang="arn-CL" sz="1400" b="1">
                <a:latin typeface="Times New Roman" pitchFamily="18" charset="0"/>
                <a:cs typeface="David" pitchFamily="2" charset="-79"/>
              </a:rPr>
              <a:t>Golgi</a:t>
            </a:r>
            <a:r>
              <a:rPr lang="he-IL" sz="1400" b="1">
                <a:latin typeface="Times New Roman" pitchFamily="18" charset="0"/>
                <a:cs typeface="David" pitchFamily="2" charset="-79"/>
              </a:rPr>
              <a:t>—</a:t>
            </a:r>
            <a:r>
              <a:rPr lang="arn-CL" sz="1400" b="1">
                <a:latin typeface="Times New Roman" pitchFamily="18" charset="0"/>
                <a:cs typeface="David" pitchFamily="2" charset="-79"/>
              </a:rPr>
              <a:t>Qdot</a:t>
            </a:r>
            <a:r>
              <a:rPr lang="he-IL" sz="1400" b="1">
                <a:latin typeface="Times New Roman" pitchFamily="18" charset="0"/>
                <a:cs typeface="David" pitchFamily="2" charset="-79"/>
              </a:rPr>
              <a:t>® 585</a:t>
            </a:r>
            <a:endParaRPr lang="en-US" sz="1400" b="1">
              <a:latin typeface="Times New Roman" pitchFamily="18" charset="0"/>
              <a:cs typeface="David" pitchFamily="2" charset="-79"/>
            </a:endParaRPr>
          </a:p>
          <a:p>
            <a:r>
              <a:rPr lang="arn-CL" sz="1400" b="1">
                <a:latin typeface="Times New Roman" pitchFamily="18" charset="0"/>
                <a:cs typeface="David" pitchFamily="2" charset="-79"/>
              </a:rPr>
              <a:t>Microtubules—Qdot</a:t>
            </a:r>
            <a:r>
              <a:rPr lang="he-IL" sz="1400" b="1">
                <a:latin typeface="Times New Roman" pitchFamily="18" charset="0"/>
                <a:cs typeface="David" pitchFamily="2" charset="-79"/>
              </a:rPr>
              <a:t>® 525.</a:t>
            </a:r>
            <a:endParaRPr lang="en-US" sz="1400" b="1">
              <a:latin typeface="Times New Roman" pitchFamily="18" charset="0"/>
              <a:cs typeface="David" pitchFamily="2" charset="-79"/>
            </a:endParaRPr>
          </a:p>
          <a:p>
            <a:r>
              <a:rPr lang="arn-CL" sz="1400" b="1">
                <a:latin typeface="Times New Roman" pitchFamily="18" charset="0"/>
                <a:cs typeface="David" pitchFamily="2" charset="-79"/>
              </a:rPr>
              <a:t>Invitroge</a:t>
            </a:r>
            <a:endParaRPr lang="en-US" sz="1400"/>
          </a:p>
        </p:txBody>
      </p:sp>
      <p:sp>
        <p:nvSpPr>
          <p:cNvPr id="6" name="Slide Number Placeholder 5"/>
          <p:cNvSpPr>
            <a:spLocks noGrp="1"/>
          </p:cNvSpPr>
          <p:nvPr>
            <p:ph type="sldNum" sz="quarter" idx="12"/>
          </p:nvPr>
        </p:nvSpPr>
        <p:spPr/>
        <p:txBody>
          <a:bodyPr/>
          <a:lstStyle/>
          <a:p>
            <a:pPr>
              <a:defRPr/>
            </a:pPr>
            <a:fld id="{69BBC89A-E3A0-424D-A917-13D8F8533BB7}" type="slidenum">
              <a:rPr lang="en-US"/>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EBE8C06-6582-4E3E-B335-CDF2E84003AB}" type="slidenum">
              <a:rPr lang="en-US"/>
              <a:pPr>
                <a:defRPr/>
              </a:pPr>
              <a:t>30</a:t>
            </a:fld>
            <a:endParaRPr lang="en-US"/>
          </a:p>
        </p:txBody>
      </p:sp>
      <p:sp>
        <p:nvSpPr>
          <p:cNvPr id="46082" name="TextBox 8"/>
          <p:cNvSpPr txBox="1">
            <a:spLocks noChangeArrowheads="1"/>
          </p:cNvSpPr>
          <p:nvPr/>
        </p:nvSpPr>
        <p:spPr bwMode="auto">
          <a:xfrm>
            <a:off x="2514600" y="1371600"/>
            <a:ext cx="4419600" cy="646113"/>
          </a:xfrm>
          <a:prstGeom prst="rect">
            <a:avLst/>
          </a:prstGeom>
          <a:noFill/>
          <a:ln w="9525">
            <a:noFill/>
            <a:miter lim="800000"/>
            <a:headEnd/>
            <a:tailEnd/>
          </a:ln>
        </p:spPr>
        <p:txBody>
          <a:bodyPr>
            <a:spAutoFit/>
          </a:bodyPr>
          <a:lstStyle/>
          <a:p>
            <a:pPr algn="r" rtl="1"/>
            <a:r>
              <a:rPr lang="he-IL"/>
              <a:t>הצגת הסרט:</a:t>
            </a:r>
          </a:p>
          <a:p>
            <a:pPr algn="r" rtl="1"/>
            <a:r>
              <a:rPr lang="en-US"/>
              <a:t>Quantum dot synthesis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fontAlgn="auto">
              <a:spcAft>
                <a:spcPts val="0"/>
              </a:spcAft>
              <a:defRPr/>
            </a:pPr>
            <a:r>
              <a:rPr lang="he-IL" u="sng" dirty="0" smtClean="0">
                <a:solidFill>
                  <a:schemeClr val="accent4">
                    <a:lumMod val="60000"/>
                    <a:lumOff val="40000"/>
                  </a:schemeClr>
                </a:solidFill>
              </a:rPr>
              <a:t>שימושים של ה- </a:t>
            </a:r>
            <a:r>
              <a:rPr lang="en-US" u="sng" dirty="0" smtClean="0">
                <a:solidFill>
                  <a:schemeClr val="accent4">
                    <a:lumMod val="60000"/>
                    <a:lumOff val="40000"/>
                  </a:schemeClr>
                </a:solidFill>
              </a:rPr>
              <a:t>QDS</a:t>
            </a:r>
            <a:r>
              <a:rPr lang="ar-LB" u="sng" dirty="0" smtClean="0">
                <a:solidFill>
                  <a:schemeClr val="accent4">
                    <a:lumMod val="60000"/>
                    <a:lumOff val="40000"/>
                  </a:schemeClr>
                </a:solidFill>
              </a:rPr>
              <a:t> :</a:t>
            </a:r>
            <a:endParaRPr lang="en-US" dirty="0">
              <a:solidFill>
                <a:schemeClr val="accent4">
                  <a:lumMod val="60000"/>
                  <a:lumOff val="40000"/>
                </a:schemeClr>
              </a:solidFill>
            </a:endParaRPr>
          </a:p>
        </p:txBody>
      </p:sp>
      <p:sp>
        <p:nvSpPr>
          <p:cNvPr id="4" name="Slide Number Placeholder 3"/>
          <p:cNvSpPr>
            <a:spLocks noGrp="1"/>
          </p:cNvSpPr>
          <p:nvPr>
            <p:ph type="sldNum" sz="quarter" idx="12"/>
          </p:nvPr>
        </p:nvSpPr>
        <p:spPr/>
        <p:txBody>
          <a:bodyPr/>
          <a:lstStyle/>
          <a:p>
            <a:pPr>
              <a:defRPr/>
            </a:pPr>
            <a:fld id="{3A719DD1-ACA5-4063-8B58-1621655AC89A}" type="slidenum">
              <a:rPr lang="en-US"/>
              <a:pPr>
                <a:defRPr/>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382000" cy="1905000"/>
          </a:xfrm>
        </p:spPr>
        <p:txBody>
          <a:bodyPr rtlCol="0">
            <a:normAutofit fontScale="92500"/>
          </a:bodyPr>
          <a:lstStyle/>
          <a:p>
            <a:pPr marL="548640" indent="-411480" algn="r" rtl="1" fontAlgn="auto">
              <a:spcAft>
                <a:spcPts val="0"/>
              </a:spcAft>
              <a:buClr>
                <a:schemeClr val="tx1">
                  <a:shade val="95000"/>
                </a:schemeClr>
              </a:buClr>
              <a:buFont typeface="Wingdings 2"/>
              <a:buNone/>
              <a:defRPr/>
            </a:pPr>
            <a:r>
              <a:rPr lang="he-IL" sz="4400" dirty="0" smtClean="0">
                <a:solidFill>
                  <a:schemeClr val="accent4">
                    <a:lumMod val="60000"/>
                    <a:lumOff val="40000"/>
                  </a:schemeClr>
                </a:solidFill>
              </a:rPr>
              <a:t>שמושים ברפואה וביולוגיה: </a:t>
            </a:r>
          </a:p>
          <a:p>
            <a:pPr marL="548640" indent="-411480" algn="r" rtl="1" fontAlgn="auto">
              <a:spcAft>
                <a:spcPts val="0"/>
              </a:spcAft>
              <a:buClr>
                <a:schemeClr val="tx1">
                  <a:shade val="95000"/>
                </a:schemeClr>
              </a:buClr>
              <a:buFont typeface="Wingdings 2"/>
              <a:buChar char=""/>
              <a:defRPr/>
            </a:pPr>
            <a:r>
              <a:rPr lang="he-IL" sz="3200" dirty="0" smtClean="0"/>
              <a:t>כסמנים ביולוגיים - ע"י שימוש ב-</a:t>
            </a:r>
            <a:r>
              <a:rPr lang="en-US" sz="3200" dirty="0" smtClean="0"/>
              <a:t>QDS</a:t>
            </a:r>
            <a:r>
              <a:rPr lang="he-IL" sz="3200" dirty="0" smtClean="0"/>
              <a:t> בגדלים שונים ניתן לצבוע חלקים שונים ברקמה בצבעים שונים</a:t>
            </a:r>
            <a:endParaRPr lang="en-US" sz="3200" dirty="0" smtClean="0"/>
          </a:p>
          <a:p>
            <a:pPr marL="548640" indent="-411480" algn="r" rtl="1" fontAlgn="auto">
              <a:spcAft>
                <a:spcPts val="0"/>
              </a:spcAft>
              <a:buClr>
                <a:schemeClr val="tx1">
                  <a:shade val="95000"/>
                </a:schemeClr>
              </a:buClr>
              <a:buFont typeface="Wingdings 2"/>
              <a:buChar char=""/>
              <a:defRPr/>
            </a:pPr>
            <a:endParaRPr lang="he-IL" sz="3200" dirty="0" smtClean="0"/>
          </a:p>
          <a:p>
            <a:pPr marL="548640" indent="-411480" algn="r" rtl="1" fontAlgn="auto">
              <a:spcAft>
                <a:spcPts val="0"/>
              </a:spcAft>
              <a:buClr>
                <a:schemeClr val="tx1">
                  <a:shade val="95000"/>
                </a:schemeClr>
              </a:buClr>
              <a:buFont typeface="Wingdings 2"/>
              <a:buChar char=""/>
              <a:defRPr/>
            </a:pPr>
            <a:endParaRPr lang="he-IL" dirty="0" smtClean="0"/>
          </a:p>
          <a:p>
            <a:pPr marL="548640" indent="-411480" algn="r" rtl="1" fontAlgn="auto">
              <a:spcAft>
                <a:spcPts val="0"/>
              </a:spcAft>
              <a:buClr>
                <a:schemeClr val="tx1">
                  <a:shade val="95000"/>
                </a:schemeClr>
              </a:buClr>
              <a:buFont typeface="Wingdings 2"/>
              <a:buChar char=""/>
              <a:defRPr/>
            </a:pPr>
            <a:endParaRPr lang="he-IL" dirty="0" smtClean="0"/>
          </a:p>
          <a:p>
            <a:pPr marL="548640" indent="-411480" algn="r" rtl="1" fontAlgn="auto">
              <a:spcAft>
                <a:spcPts val="0"/>
              </a:spcAft>
              <a:buClr>
                <a:schemeClr val="tx1">
                  <a:shade val="95000"/>
                </a:schemeClr>
              </a:buClr>
              <a:buFont typeface="Wingdings 2"/>
              <a:buNone/>
              <a:defRPr/>
            </a:pPr>
            <a:endParaRPr lang="he-IL" dirty="0" smtClean="0"/>
          </a:p>
        </p:txBody>
      </p:sp>
      <p:sp>
        <p:nvSpPr>
          <p:cNvPr id="4" name="Slide Number Placeholder 3"/>
          <p:cNvSpPr>
            <a:spLocks noGrp="1"/>
          </p:cNvSpPr>
          <p:nvPr>
            <p:ph type="sldNum" sz="quarter" idx="12"/>
          </p:nvPr>
        </p:nvSpPr>
        <p:spPr/>
        <p:txBody>
          <a:bodyPr/>
          <a:lstStyle/>
          <a:p>
            <a:pPr>
              <a:defRPr/>
            </a:pPr>
            <a:fld id="{ED622F75-0F72-446F-AEF5-0BF55D02119A}" type="slidenum">
              <a:rPr lang="en-US"/>
              <a:pPr>
                <a:defRPr/>
              </a:pPr>
              <a:t>32</a:t>
            </a:fld>
            <a:endParaRPr lang="en-US"/>
          </a:p>
        </p:txBody>
      </p:sp>
      <p:pic>
        <p:nvPicPr>
          <p:cNvPr id="48131" name="Picture 2"/>
          <p:cNvPicPr>
            <a:picLocks noChangeAspect="1" noChangeArrowheads="1"/>
          </p:cNvPicPr>
          <p:nvPr/>
        </p:nvPicPr>
        <p:blipFill>
          <a:blip r:embed="rId3"/>
          <a:srcRect/>
          <a:stretch>
            <a:fillRect/>
          </a:stretch>
        </p:blipFill>
        <p:spPr bwMode="auto">
          <a:xfrm>
            <a:off x="152400" y="2819400"/>
            <a:ext cx="4286250" cy="3438525"/>
          </a:xfrm>
          <a:prstGeom prst="rect">
            <a:avLst/>
          </a:prstGeom>
          <a:noFill/>
          <a:ln w="9525">
            <a:noFill/>
            <a:miter lim="800000"/>
            <a:headEnd/>
            <a:tailEnd/>
          </a:ln>
        </p:spPr>
      </p:pic>
      <p:sp>
        <p:nvSpPr>
          <p:cNvPr id="48132" name="TextBox 5"/>
          <p:cNvSpPr txBox="1">
            <a:spLocks noChangeArrowheads="1"/>
          </p:cNvSpPr>
          <p:nvPr/>
        </p:nvSpPr>
        <p:spPr bwMode="auto">
          <a:xfrm>
            <a:off x="5257800" y="2133600"/>
            <a:ext cx="3429000" cy="2554288"/>
          </a:xfrm>
          <a:prstGeom prst="rect">
            <a:avLst/>
          </a:prstGeom>
          <a:noFill/>
          <a:ln w="9525">
            <a:noFill/>
            <a:miter lim="800000"/>
            <a:headEnd/>
            <a:tailEnd/>
          </a:ln>
        </p:spPr>
        <p:txBody>
          <a:bodyPr>
            <a:spAutoFit/>
          </a:bodyPr>
          <a:lstStyle/>
          <a:p>
            <a:pPr algn="r" rtl="1"/>
            <a:r>
              <a:rPr lang="he-IL" sz="3200"/>
              <a:t>סימון בשני צבעים ע"י </a:t>
            </a:r>
            <a:r>
              <a:rPr lang="en-US" sz="3200"/>
              <a:t>QD</a:t>
            </a:r>
            <a:r>
              <a:rPr lang="he-IL" sz="3200"/>
              <a:t> של מיטוכונדריה ומיקרוצינוריות בתוך תאים.</a:t>
            </a:r>
            <a:endParaRPr lang="en-US" sz="32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Content Placeholder 2"/>
          <p:cNvSpPr>
            <a:spLocks noGrp="1"/>
          </p:cNvSpPr>
          <p:nvPr>
            <p:ph idx="1"/>
          </p:nvPr>
        </p:nvSpPr>
        <p:spPr>
          <a:xfrm>
            <a:off x="5105400" y="381000"/>
            <a:ext cx="3886200" cy="4708525"/>
          </a:xfrm>
        </p:spPr>
        <p:txBody>
          <a:bodyPr/>
          <a:lstStyle/>
          <a:p>
            <a:pPr algn="r" rtl="1"/>
            <a:r>
              <a:rPr lang="he-IL" smtClean="0"/>
              <a:t>הארה בצבעים שונים של מיקרוצינוריות וגרעין תא ארנב</a:t>
            </a:r>
            <a:endParaRPr lang="en-US" smtClean="0"/>
          </a:p>
        </p:txBody>
      </p:sp>
      <p:sp>
        <p:nvSpPr>
          <p:cNvPr id="4" name="Slide Number Placeholder 3"/>
          <p:cNvSpPr>
            <a:spLocks noGrp="1"/>
          </p:cNvSpPr>
          <p:nvPr>
            <p:ph type="sldNum" sz="quarter" idx="12"/>
          </p:nvPr>
        </p:nvSpPr>
        <p:spPr/>
        <p:txBody>
          <a:bodyPr/>
          <a:lstStyle/>
          <a:p>
            <a:pPr>
              <a:defRPr/>
            </a:pPr>
            <a:fld id="{E5D89E94-A87B-4BA0-ACF5-91367C922544}" type="slidenum">
              <a:rPr lang="en-US"/>
              <a:pPr>
                <a:defRPr/>
              </a:pPr>
              <a:t>33</a:t>
            </a:fld>
            <a:endParaRPr lang="en-US"/>
          </a:p>
        </p:txBody>
      </p:sp>
      <p:pic>
        <p:nvPicPr>
          <p:cNvPr id="50179" name="Picture 2"/>
          <p:cNvPicPr>
            <a:picLocks noChangeAspect="1" noChangeArrowheads="1"/>
          </p:cNvPicPr>
          <p:nvPr/>
        </p:nvPicPr>
        <p:blipFill>
          <a:blip r:embed="rId2"/>
          <a:srcRect/>
          <a:stretch>
            <a:fillRect/>
          </a:stretch>
        </p:blipFill>
        <p:spPr bwMode="auto">
          <a:xfrm>
            <a:off x="228600" y="457200"/>
            <a:ext cx="4895850" cy="395287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2971800"/>
          </a:xfrm>
        </p:spPr>
        <p:txBody>
          <a:bodyPr>
            <a:normAutofit fontScale="92500"/>
          </a:bodyPr>
          <a:lstStyle/>
          <a:p>
            <a:pPr marL="548640" indent="-411480" algn="r" rtl="1" fontAlgn="auto">
              <a:spcAft>
                <a:spcPts val="0"/>
              </a:spcAft>
              <a:buClr>
                <a:schemeClr val="tx1">
                  <a:shade val="95000"/>
                </a:schemeClr>
              </a:buClr>
              <a:buFont typeface="Wingdings 2"/>
              <a:buChar char=""/>
              <a:defRPr/>
            </a:pPr>
            <a:r>
              <a:rPr lang="he-IL" sz="3200" dirty="0" smtClean="0"/>
              <a:t>הזרקה של </a:t>
            </a:r>
            <a:r>
              <a:rPr lang="en-US" sz="3200" dirty="0" smtClean="0"/>
              <a:t>QD</a:t>
            </a:r>
            <a:r>
              <a:rPr lang="he-IL" sz="3200" dirty="0" smtClean="0"/>
              <a:t> אל תוך ורידים:</a:t>
            </a:r>
          </a:p>
          <a:p>
            <a:pPr marL="548640" indent="-411480" algn="r" rtl="1" fontAlgn="auto">
              <a:spcAft>
                <a:spcPts val="0"/>
              </a:spcAft>
              <a:buClr>
                <a:schemeClr val="tx1">
                  <a:shade val="95000"/>
                </a:schemeClr>
              </a:buClr>
              <a:buFont typeface="Wingdings 2"/>
              <a:buChar char=""/>
              <a:defRPr/>
            </a:pPr>
            <a:r>
              <a:rPr lang="he-IL" sz="3200" dirty="0" smtClean="0"/>
              <a:t>באיור </a:t>
            </a:r>
            <a:r>
              <a:rPr lang="en-US" sz="3200" dirty="0" smtClean="0"/>
              <a:t>A</a:t>
            </a:r>
            <a:r>
              <a:rPr lang="he-IL" sz="3200" dirty="0" smtClean="0"/>
              <a:t> רואים נימי דם בעומק </a:t>
            </a:r>
            <a:r>
              <a:rPr lang="en-US" sz="3200" dirty="0" smtClean="0">
                <a:latin typeface="Symbol" pitchFamily="18" charset="2"/>
              </a:rPr>
              <a:t>100m</a:t>
            </a:r>
            <a:r>
              <a:rPr lang="en-US" sz="3200" dirty="0" smtClean="0">
                <a:latin typeface="+mj-lt"/>
              </a:rPr>
              <a:t>m</a:t>
            </a:r>
            <a:endParaRPr lang="he-IL" sz="3200" dirty="0" smtClean="0">
              <a:latin typeface="+mj-lt"/>
            </a:endParaRPr>
          </a:p>
          <a:p>
            <a:pPr marL="548640" indent="-411480" algn="r" rtl="1" fontAlgn="auto">
              <a:spcAft>
                <a:spcPts val="0"/>
              </a:spcAft>
              <a:buClr>
                <a:schemeClr val="tx1">
                  <a:shade val="95000"/>
                </a:schemeClr>
              </a:buClr>
              <a:buFont typeface="Wingdings 2"/>
              <a:buChar char=""/>
              <a:defRPr/>
            </a:pPr>
            <a:r>
              <a:rPr lang="he-IL" sz="3200" dirty="0" smtClean="0">
                <a:latin typeface="+mj-lt"/>
              </a:rPr>
              <a:t>באיור </a:t>
            </a:r>
            <a:r>
              <a:rPr lang="en-US" sz="3200" dirty="0" smtClean="0">
                <a:latin typeface="+mj-lt"/>
              </a:rPr>
              <a:t>B</a:t>
            </a:r>
            <a:r>
              <a:rPr lang="he-IL" sz="3200" dirty="0" smtClean="0">
                <a:latin typeface="+mj-lt"/>
              </a:rPr>
              <a:t> רואים סריקה של זרימת דם לאורך הקו המקווקו באיור </a:t>
            </a:r>
            <a:r>
              <a:rPr lang="en-US" sz="3200" dirty="0" smtClean="0">
                <a:latin typeface="+mj-lt"/>
              </a:rPr>
              <a:t>A</a:t>
            </a:r>
            <a:endParaRPr lang="he-IL" sz="3200" dirty="0" smtClean="0">
              <a:latin typeface="+mj-lt"/>
            </a:endParaRPr>
          </a:p>
          <a:p>
            <a:pPr marL="548640" indent="-411480" algn="r" rtl="1" fontAlgn="auto">
              <a:spcAft>
                <a:spcPts val="0"/>
              </a:spcAft>
              <a:buClr>
                <a:schemeClr val="tx1">
                  <a:shade val="95000"/>
                </a:schemeClr>
              </a:buClr>
              <a:buFont typeface="Wingdings 2"/>
              <a:buChar char=""/>
              <a:defRPr/>
            </a:pPr>
            <a:r>
              <a:rPr lang="he-IL" sz="3200" dirty="0" smtClean="0">
                <a:latin typeface="+mj-lt"/>
              </a:rPr>
              <a:t>באיור </a:t>
            </a:r>
            <a:r>
              <a:rPr lang="en-US" sz="3200" dirty="0" smtClean="0">
                <a:latin typeface="+mj-lt"/>
              </a:rPr>
              <a:t>C</a:t>
            </a:r>
            <a:r>
              <a:rPr lang="he-IL" sz="3200" dirty="0" smtClean="0">
                <a:latin typeface="+mj-lt"/>
              </a:rPr>
              <a:t> זרימת הדם התנפחה כתוצאה מדפיקות לב.</a:t>
            </a:r>
            <a:endParaRPr lang="en-US" sz="3200" dirty="0"/>
          </a:p>
        </p:txBody>
      </p:sp>
      <p:sp>
        <p:nvSpPr>
          <p:cNvPr id="4" name="Slide Number Placeholder 3"/>
          <p:cNvSpPr>
            <a:spLocks noGrp="1"/>
          </p:cNvSpPr>
          <p:nvPr>
            <p:ph type="sldNum" sz="quarter" idx="12"/>
          </p:nvPr>
        </p:nvSpPr>
        <p:spPr/>
        <p:txBody>
          <a:bodyPr/>
          <a:lstStyle/>
          <a:p>
            <a:pPr>
              <a:defRPr/>
            </a:pPr>
            <a:fld id="{79BF1A78-36DB-493F-BAA5-AC913B6B9F1A}" type="slidenum">
              <a:rPr lang="en-US"/>
              <a:pPr>
                <a:defRPr/>
              </a:pPr>
              <a:t>34</a:t>
            </a:fld>
            <a:endParaRPr lang="en-US"/>
          </a:p>
        </p:txBody>
      </p:sp>
      <p:pic>
        <p:nvPicPr>
          <p:cNvPr id="51203" name="Picture 2"/>
          <p:cNvPicPr>
            <a:picLocks noChangeAspect="1" noChangeArrowheads="1"/>
          </p:cNvPicPr>
          <p:nvPr/>
        </p:nvPicPr>
        <p:blipFill>
          <a:blip r:embed="rId2"/>
          <a:srcRect/>
          <a:stretch>
            <a:fillRect/>
          </a:stretch>
        </p:blipFill>
        <p:spPr bwMode="auto">
          <a:xfrm>
            <a:off x="1066800" y="3733800"/>
            <a:ext cx="6600825" cy="220027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991600" cy="4648200"/>
          </a:xfrm>
        </p:spPr>
        <p:txBody>
          <a:bodyPr>
            <a:normAutofit fontScale="92500"/>
          </a:bodyPr>
          <a:lstStyle/>
          <a:p>
            <a:pPr marL="548640" indent="-411480" algn="r" rtl="1" fontAlgn="auto">
              <a:spcAft>
                <a:spcPts val="0"/>
              </a:spcAft>
              <a:buClr>
                <a:schemeClr val="tx1">
                  <a:shade val="95000"/>
                </a:schemeClr>
              </a:buClr>
              <a:buFont typeface="Wingdings 2"/>
              <a:buChar char=""/>
              <a:defRPr/>
            </a:pPr>
            <a:r>
              <a:rPr lang="he-IL" dirty="0" smtClean="0"/>
              <a:t>לטיפול בסרטן ע"י בדיקות אבחון רגישות </a:t>
            </a:r>
            <a:r>
              <a:rPr lang="en-US" dirty="0" smtClean="0"/>
              <a:t>in-vitro</a:t>
            </a:r>
            <a:r>
              <a:rPr lang="he-IL" dirty="0" smtClean="0"/>
              <a:t> של המחלה, ואנליזה מורכבת של גן והתבטאות חלבון בדגימות קליניות, ותצפיות לאורך זמן של ביומולקולות בזמן שינוי ממאיר של תאים בתרבית.</a:t>
            </a:r>
          </a:p>
          <a:p>
            <a:pPr marL="548640" indent="-411480" algn="r" rtl="1" fontAlgn="auto">
              <a:spcAft>
                <a:spcPts val="0"/>
              </a:spcAft>
              <a:buClr>
                <a:schemeClr val="tx1">
                  <a:shade val="95000"/>
                </a:schemeClr>
              </a:buClr>
              <a:buFont typeface="Wingdings 2"/>
              <a:buChar char=""/>
              <a:defRPr/>
            </a:pPr>
            <a:r>
              <a:rPr lang="he-IL" dirty="0" smtClean="0"/>
              <a:t>פותחו </a:t>
            </a:r>
            <a:r>
              <a:rPr lang="en-US" dirty="0" smtClean="0"/>
              <a:t>QDS </a:t>
            </a:r>
            <a:r>
              <a:rPr lang="he-IL" dirty="0" smtClean="0"/>
              <a:t> שיכולים להיקשר לחלבונים או רצף של נוקלוטידים שנחשבים כסמנים של סרטן ובכך ניתן לקבוע את השלב של המחלה.</a:t>
            </a:r>
            <a:endParaRPr lang="en-US" dirty="0" smtClean="0"/>
          </a:p>
          <a:p>
            <a:pPr marL="548640" indent="-411480" algn="r" rtl="1" fontAlgn="auto">
              <a:spcAft>
                <a:spcPts val="0"/>
              </a:spcAft>
              <a:buClr>
                <a:schemeClr val="tx1">
                  <a:shade val="95000"/>
                </a:schemeClr>
              </a:buClr>
              <a:buFont typeface="Wingdings 2"/>
              <a:buChar char=""/>
              <a:defRPr/>
            </a:pPr>
            <a:r>
              <a:rPr lang="he-IL" dirty="0" smtClean="0"/>
              <a:t>פותחו אוסף של  </a:t>
            </a:r>
            <a:r>
              <a:rPr lang="en-US" dirty="0" smtClean="0"/>
              <a:t>QDS</a:t>
            </a:r>
            <a:r>
              <a:rPr lang="he-IL" dirty="0" smtClean="0"/>
              <a:t> שיכולים להיקשר לפיפטידים ונוגדנים שונים שנחשבים סמנים לסוגים שונים של גידולים ממאירים.</a:t>
            </a:r>
          </a:p>
          <a:p>
            <a:pPr marL="548640" indent="-411480" algn="r" rtl="1" fontAlgn="auto">
              <a:spcAft>
                <a:spcPts val="0"/>
              </a:spcAft>
              <a:buClr>
                <a:schemeClr val="tx1">
                  <a:shade val="95000"/>
                </a:schemeClr>
              </a:buClr>
              <a:buFont typeface="Wingdings 2"/>
              <a:buChar char=""/>
              <a:defRPr/>
            </a:pPr>
            <a:endParaRPr lang="he-IL" dirty="0" smtClean="0"/>
          </a:p>
          <a:p>
            <a:pPr marL="548640" indent="-411480" algn="r" rtl="1" fontAlgn="auto">
              <a:spcAft>
                <a:spcPts val="0"/>
              </a:spcAft>
              <a:buClr>
                <a:schemeClr val="tx1">
                  <a:shade val="95000"/>
                </a:schemeClr>
              </a:buClr>
              <a:buFont typeface="Wingdings 2"/>
              <a:buChar char=""/>
              <a:defRPr/>
            </a:pPr>
            <a:r>
              <a:rPr lang="he-IL" dirty="0" smtClean="0"/>
              <a:t>להלן סימון של תאי סרטן השד ע"י שימוש ב-</a:t>
            </a:r>
            <a:r>
              <a:rPr lang="en-US" dirty="0" smtClean="0"/>
              <a:t>QDS</a:t>
            </a:r>
            <a:r>
              <a:rPr lang="he-IL" dirty="0" smtClean="0"/>
              <a:t> המכילים נוגדנים הנקשרים לרצפטורים ספציפיים על תאים אלה:</a:t>
            </a:r>
            <a:endParaRPr lang="en-US" dirty="0"/>
          </a:p>
        </p:txBody>
      </p:sp>
      <p:sp>
        <p:nvSpPr>
          <p:cNvPr id="4" name="Slide Number Placeholder 3"/>
          <p:cNvSpPr>
            <a:spLocks noGrp="1"/>
          </p:cNvSpPr>
          <p:nvPr>
            <p:ph type="sldNum" sz="quarter" idx="12"/>
          </p:nvPr>
        </p:nvSpPr>
        <p:spPr/>
        <p:txBody>
          <a:bodyPr/>
          <a:lstStyle/>
          <a:p>
            <a:pPr>
              <a:defRPr/>
            </a:pPr>
            <a:fld id="{95F82F86-C935-4000-A59E-D61CC2CFA637}" type="slidenum">
              <a:rPr lang="en-US"/>
              <a:pPr>
                <a:defRPr/>
              </a:pPr>
              <a:t>35</a:t>
            </a:fld>
            <a:endParaRPr lang="en-US"/>
          </a:p>
        </p:txBody>
      </p:sp>
      <p:pic>
        <p:nvPicPr>
          <p:cNvPr id="52227" name="Picture 1" descr=" ">
            <a:hlinkClick r:id="rId2"/>
          </p:cNvPr>
          <p:cNvPicPr>
            <a:picLocks noChangeAspect="1" noChangeArrowheads="1"/>
          </p:cNvPicPr>
          <p:nvPr/>
        </p:nvPicPr>
        <p:blipFill>
          <a:blip r:embed="rId3"/>
          <a:srcRect/>
          <a:stretch>
            <a:fillRect/>
          </a:stretch>
        </p:blipFill>
        <p:spPr bwMode="auto">
          <a:xfrm>
            <a:off x="381000" y="4876800"/>
            <a:ext cx="2667000" cy="18542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he-IL" dirty="0" smtClean="0">
                <a:solidFill>
                  <a:schemeClr val="accent4">
                    <a:lumMod val="60000"/>
                    <a:lumOff val="40000"/>
                  </a:schemeClr>
                </a:solidFill>
              </a:rPr>
              <a:t>שימושים נוספים</a:t>
            </a:r>
            <a:endParaRPr lang="en-US" dirty="0"/>
          </a:p>
        </p:txBody>
      </p:sp>
      <p:sp>
        <p:nvSpPr>
          <p:cNvPr id="4" name="Slide Number Placeholder 3"/>
          <p:cNvSpPr>
            <a:spLocks noGrp="1"/>
          </p:cNvSpPr>
          <p:nvPr>
            <p:ph type="sldNum" sz="quarter" idx="12"/>
          </p:nvPr>
        </p:nvSpPr>
        <p:spPr/>
        <p:txBody>
          <a:bodyPr/>
          <a:lstStyle/>
          <a:p>
            <a:pPr>
              <a:defRPr/>
            </a:pPr>
            <a:fld id="{C1D81D83-FE53-49CC-A261-D7403536967A}" type="slidenum">
              <a:rPr lang="en-US"/>
              <a:pPr>
                <a:defRPr/>
              </a:pPr>
              <a:t>36</a:t>
            </a:fld>
            <a:endParaRPr lang="en-US"/>
          </a:p>
        </p:txBody>
      </p:sp>
      <p:sp>
        <p:nvSpPr>
          <p:cNvPr id="53251" name="Content Placeholder 2"/>
          <p:cNvSpPr>
            <a:spLocks noGrp="1"/>
          </p:cNvSpPr>
          <p:nvPr>
            <p:ph idx="1"/>
          </p:nvPr>
        </p:nvSpPr>
        <p:spPr/>
        <p:txBody>
          <a:bodyPr/>
          <a:lstStyle/>
          <a:p>
            <a:pPr algn="r" rtl="1"/>
            <a:r>
              <a:rPr lang="he-IL" smtClean="0"/>
              <a:t>אפשרות שימוש בעתיד : להדפיס כסף עם </a:t>
            </a:r>
            <a:r>
              <a:rPr lang="en-US" smtClean="0"/>
              <a:t>QD</a:t>
            </a:r>
            <a:r>
              <a:rPr lang="he-IL" smtClean="0"/>
              <a:t> ובכך למנוע זיופים, ניתן לבדוק זיוף ע"י הקרנת הכסף באורך גל מתאים, אם יש הארה הכסף לא מזוייף</a:t>
            </a:r>
            <a:endParaRPr lang="en-US" smtClean="0"/>
          </a:p>
        </p:txBody>
      </p:sp>
      <p:pic>
        <p:nvPicPr>
          <p:cNvPr id="53252" name="Picture 2"/>
          <p:cNvPicPr>
            <a:picLocks noChangeAspect="1" noChangeArrowheads="1"/>
          </p:cNvPicPr>
          <p:nvPr/>
        </p:nvPicPr>
        <p:blipFill>
          <a:blip r:embed="rId2"/>
          <a:srcRect/>
          <a:stretch>
            <a:fillRect/>
          </a:stretch>
        </p:blipFill>
        <p:spPr bwMode="auto">
          <a:xfrm>
            <a:off x="1371600" y="3657600"/>
            <a:ext cx="5372100" cy="122872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51525"/>
          </a:xfrm>
        </p:spPr>
        <p:txBody>
          <a:bodyPr>
            <a:normAutofit/>
          </a:bodyPr>
          <a:lstStyle/>
          <a:p>
            <a:pPr marL="548640" indent="-411480" algn="r" rtl="1" fontAlgn="auto">
              <a:spcAft>
                <a:spcPts val="0"/>
              </a:spcAft>
              <a:buClr>
                <a:schemeClr val="tx1">
                  <a:shade val="95000"/>
                </a:schemeClr>
              </a:buClr>
              <a:buFont typeface="Wingdings 2"/>
              <a:buNone/>
              <a:defRPr/>
            </a:pPr>
            <a:r>
              <a:rPr lang="he-IL" dirty="0" smtClean="0"/>
              <a:t> </a:t>
            </a:r>
            <a:r>
              <a:rPr lang="he-IL" sz="3600" dirty="0" smtClean="0">
                <a:solidFill>
                  <a:schemeClr val="accent4">
                    <a:lumMod val="60000"/>
                    <a:lumOff val="40000"/>
                  </a:schemeClr>
                </a:solidFill>
              </a:rPr>
              <a:t>שימוש מסורתי למוליכים למחצה הוא</a:t>
            </a:r>
          </a:p>
          <a:p>
            <a:pPr marL="548640" indent="-411480" algn="r" rtl="1" fontAlgn="auto">
              <a:spcAft>
                <a:spcPts val="0"/>
              </a:spcAft>
              <a:buClr>
                <a:schemeClr val="tx1">
                  <a:shade val="95000"/>
                </a:schemeClr>
              </a:buClr>
              <a:buFont typeface="Wingdings 2"/>
              <a:buNone/>
              <a:defRPr/>
            </a:pPr>
            <a:endParaRPr lang="he-IL" sz="3600" dirty="0" smtClean="0">
              <a:solidFill>
                <a:schemeClr val="accent4">
                  <a:lumMod val="60000"/>
                  <a:lumOff val="40000"/>
                </a:schemeClr>
              </a:solidFill>
            </a:endParaRPr>
          </a:p>
          <a:p>
            <a:pPr marL="548640" indent="-411480" algn="r" rtl="1" fontAlgn="auto">
              <a:spcAft>
                <a:spcPts val="0"/>
              </a:spcAft>
              <a:buClr>
                <a:schemeClr val="tx1">
                  <a:shade val="95000"/>
                </a:schemeClr>
              </a:buClr>
              <a:buFont typeface="Wingdings 2"/>
              <a:buChar char=""/>
              <a:defRPr/>
            </a:pPr>
            <a:r>
              <a:rPr lang="he-IL" dirty="0" smtClean="0"/>
              <a:t> </a:t>
            </a:r>
            <a:r>
              <a:rPr lang="he-IL" sz="3200" dirty="0" smtClean="0"/>
              <a:t>מכשירים אלקטרו-אופטיים כמו</a:t>
            </a:r>
            <a:r>
              <a:rPr lang="en-US" sz="3200" dirty="0" smtClean="0"/>
              <a:t>LEDS </a:t>
            </a:r>
            <a:r>
              <a:rPr lang="he-IL" sz="3200" dirty="0" smtClean="0"/>
              <a:t> </a:t>
            </a:r>
          </a:p>
          <a:p>
            <a:pPr marL="548640" indent="-411480" algn="r" rtl="1" fontAlgn="auto">
              <a:spcAft>
                <a:spcPts val="0"/>
              </a:spcAft>
              <a:buClr>
                <a:schemeClr val="tx1">
                  <a:shade val="95000"/>
                </a:schemeClr>
              </a:buClr>
              <a:buFont typeface="Wingdings 2"/>
              <a:buNone/>
              <a:defRPr/>
            </a:pPr>
            <a:r>
              <a:rPr lang="he-IL" sz="3200" dirty="0" smtClean="0"/>
              <a:t>ולייזרים.</a:t>
            </a:r>
          </a:p>
          <a:p>
            <a:pPr marL="548640" indent="-411480" algn="r" rtl="1" fontAlgn="auto">
              <a:spcAft>
                <a:spcPts val="0"/>
              </a:spcAft>
              <a:buClr>
                <a:schemeClr val="tx1">
                  <a:shade val="95000"/>
                </a:schemeClr>
              </a:buClr>
              <a:buFont typeface="Wingdings 2"/>
              <a:buNone/>
              <a:defRPr/>
            </a:pPr>
            <a:endParaRPr lang="en-US" dirty="0"/>
          </a:p>
        </p:txBody>
      </p:sp>
      <p:sp>
        <p:nvSpPr>
          <p:cNvPr id="4" name="Slide Number Placeholder 3"/>
          <p:cNvSpPr>
            <a:spLocks noGrp="1"/>
          </p:cNvSpPr>
          <p:nvPr>
            <p:ph type="sldNum" sz="quarter" idx="12"/>
          </p:nvPr>
        </p:nvSpPr>
        <p:spPr/>
        <p:txBody>
          <a:bodyPr/>
          <a:lstStyle/>
          <a:p>
            <a:pPr>
              <a:defRPr/>
            </a:pPr>
            <a:fld id="{539E4A98-D858-4B8A-A87F-5790717680D3}" type="slidenum">
              <a:rPr lang="en-US"/>
              <a:pPr>
                <a:defRPr/>
              </a:pPr>
              <a:t>37</a:t>
            </a:fld>
            <a:endParaRPr lang="en-US"/>
          </a:p>
        </p:txBody>
      </p:sp>
      <p:pic>
        <p:nvPicPr>
          <p:cNvPr id="54275" name="Picture 3"/>
          <p:cNvPicPr>
            <a:picLocks noChangeAspect="1" noChangeArrowheads="1"/>
          </p:cNvPicPr>
          <p:nvPr/>
        </p:nvPicPr>
        <p:blipFill>
          <a:blip r:embed="rId2"/>
          <a:srcRect/>
          <a:stretch>
            <a:fillRect/>
          </a:stretch>
        </p:blipFill>
        <p:spPr bwMode="auto">
          <a:xfrm>
            <a:off x="457200" y="2652713"/>
            <a:ext cx="4572000" cy="3236912"/>
          </a:xfrm>
          <a:prstGeom prst="rect">
            <a:avLst/>
          </a:prstGeom>
          <a:noFill/>
          <a:ln w="9525">
            <a:noFill/>
            <a:miter lim="800000"/>
            <a:headEnd/>
            <a:tailEnd/>
          </a:ln>
        </p:spPr>
      </p:pic>
      <p:pic>
        <p:nvPicPr>
          <p:cNvPr id="54276" name="Picture 4"/>
          <p:cNvPicPr>
            <a:picLocks noChangeAspect="1" noChangeArrowheads="1"/>
          </p:cNvPicPr>
          <p:nvPr/>
        </p:nvPicPr>
        <p:blipFill>
          <a:blip r:embed="rId3"/>
          <a:srcRect/>
          <a:stretch>
            <a:fillRect/>
          </a:stretch>
        </p:blipFill>
        <p:spPr bwMode="auto">
          <a:xfrm>
            <a:off x="5359400" y="3505200"/>
            <a:ext cx="3352800" cy="25146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Content Placeholder 2"/>
          <p:cNvSpPr>
            <a:spLocks noGrp="1"/>
          </p:cNvSpPr>
          <p:nvPr>
            <p:ph idx="1"/>
          </p:nvPr>
        </p:nvSpPr>
        <p:spPr>
          <a:xfrm>
            <a:off x="457200" y="228600"/>
            <a:ext cx="8458200" cy="6080125"/>
          </a:xfrm>
        </p:spPr>
        <p:txBody>
          <a:bodyPr/>
          <a:lstStyle/>
          <a:p>
            <a:pPr algn="r" rtl="1">
              <a:buFont typeface="Wingdings 2" pitchFamily="18" charset="2"/>
              <a:buNone/>
            </a:pPr>
            <a:endParaRPr lang="he-IL" smtClean="0"/>
          </a:p>
          <a:p>
            <a:pPr algn="r" rtl="1"/>
            <a:r>
              <a:rPr lang="en-US" smtClean="0"/>
              <a:t>photovoltaics</a:t>
            </a:r>
            <a:r>
              <a:rPr lang="he-IL" sz="3200" smtClean="0"/>
              <a:t>   שימוש נוסף אפשרי שלהם הוא להדפיס תאים סולריים בעלי שטח פנים גדול, קולואידים מוליכים למחצה. בחירת גודל חלקיקים מאפשר ויסות אופטימלי של פס בליעה והתאמתו לספקטרום הסולרי ומאמינים שניתן להוציא את האנרגיה מאורכי גל קצרים.</a:t>
            </a:r>
            <a:endParaRPr lang="en-US" sz="3200" smtClean="0"/>
          </a:p>
          <a:p>
            <a:pPr algn="r" rtl="1"/>
            <a:endParaRPr lang="he-IL" smtClean="0"/>
          </a:p>
          <a:p>
            <a:pPr algn="r" rtl="1"/>
            <a:endParaRPr lang="he-IL" smtClean="0"/>
          </a:p>
          <a:p>
            <a:pPr algn="r" rtl="1">
              <a:buFont typeface="Wingdings 2" pitchFamily="18" charset="2"/>
              <a:buNone/>
            </a:pPr>
            <a:endParaRPr lang="he-IL" smtClean="0"/>
          </a:p>
          <a:p>
            <a:pPr algn="r" rtl="1">
              <a:buFont typeface="Wingdings 2" pitchFamily="18" charset="2"/>
              <a:buNone/>
            </a:pPr>
            <a:endParaRPr lang="he-IL" smtClean="0"/>
          </a:p>
          <a:p>
            <a:pPr algn="r" rtl="1"/>
            <a:endParaRPr lang="en-US" smtClean="0"/>
          </a:p>
          <a:p>
            <a:pPr algn="r" rtl="1"/>
            <a:endParaRPr lang="en-US" smtClean="0"/>
          </a:p>
        </p:txBody>
      </p:sp>
      <p:sp>
        <p:nvSpPr>
          <p:cNvPr id="4" name="Slide Number Placeholder 3"/>
          <p:cNvSpPr>
            <a:spLocks noGrp="1"/>
          </p:cNvSpPr>
          <p:nvPr>
            <p:ph type="sldNum" sz="quarter" idx="12"/>
          </p:nvPr>
        </p:nvSpPr>
        <p:spPr/>
        <p:txBody>
          <a:bodyPr/>
          <a:lstStyle/>
          <a:p>
            <a:pPr>
              <a:defRPr/>
            </a:pPr>
            <a:fld id="{935277D1-B8F6-4C94-B5B3-1A140823D735}" type="slidenum">
              <a:rPr lang="en-US"/>
              <a:pPr>
                <a:defRPr/>
              </a:pPr>
              <a:t>38</a:t>
            </a:fld>
            <a:endParaRPr lang="en-US"/>
          </a:p>
        </p:txBody>
      </p:sp>
      <p:pic>
        <p:nvPicPr>
          <p:cNvPr id="55299" name="Picture 2"/>
          <p:cNvPicPr>
            <a:picLocks noChangeAspect="1" noChangeArrowheads="1"/>
          </p:cNvPicPr>
          <p:nvPr/>
        </p:nvPicPr>
        <p:blipFill>
          <a:blip r:embed="rId2"/>
          <a:srcRect/>
          <a:stretch>
            <a:fillRect/>
          </a:stretch>
        </p:blipFill>
        <p:spPr bwMode="auto">
          <a:xfrm>
            <a:off x="609600" y="3505200"/>
            <a:ext cx="2514600" cy="27432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a:p>
        </p:txBody>
      </p:sp>
      <p:sp>
        <p:nvSpPr>
          <p:cNvPr id="56322" name="Content Placeholder 2"/>
          <p:cNvSpPr>
            <a:spLocks noGrp="1"/>
          </p:cNvSpPr>
          <p:nvPr>
            <p:ph idx="1"/>
          </p:nvPr>
        </p:nvSpPr>
        <p:spPr/>
        <p:txBody>
          <a:bodyPr/>
          <a:lstStyle/>
          <a:p>
            <a:endParaRPr lang="en-US" smtClean="0"/>
          </a:p>
        </p:txBody>
      </p:sp>
      <p:sp>
        <p:nvSpPr>
          <p:cNvPr id="4" name="Slide Number Placeholder 3"/>
          <p:cNvSpPr>
            <a:spLocks noGrp="1"/>
          </p:cNvSpPr>
          <p:nvPr>
            <p:ph type="sldNum" sz="quarter" idx="12"/>
          </p:nvPr>
        </p:nvSpPr>
        <p:spPr/>
        <p:txBody>
          <a:bodyPr/>
          <a:lstStyle/>
          <a:p>
            <a:pPr>
              <a:defRPr/>
            </a:pPr>
            <a:fld id="{A3E84D01-AB0A-4493-9A06-53F55FAD3432}" type="slidenum">
              <a:rPr lang="en-US"/>
              <a:pPr>
                <a:defRPr/>
              </a:pPr>
              <a:t>39</a:t>
            </a:fld>
            <a:endParaRPr lang="en-US"/>
          </a:p>
        </p:txBody>
      </p:sp>
      <p:pic>
        <p:nvPicPr>
          <p:cNvPr id="56324" name="Picture 2"/>
          <p:cNvPicPr>
            <a:picLocks noChangeAspect="1" noChangeArrowheads="1"/>
          </p:cNvPicPr>
          <p:nvPr/>
        </p:nvPicPr>
        <p:blipFill>
          <a:blip r:embed="rId2"/>
          <a:srcRect/>
          <a:stretch>
            <a:fillRect/>
          </a:stretch>
        </p:blipFill>
        <p:spPr bwMode="auto">
          <a:xfrm>
            <a:off x="304800" y="590550"/>
            <a:ext cx="8534400" cy="56769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838200"/>
            <a:ext cx="8001000" cy="2041525"/>
          </a:xfrm>
          <a:prstGeom prst="rect">
            <a:avLst/>
          </a:prstGeom>
        </p:spPr>
        <p:txBody>
          <a:bodyPr>
            <a:spAutoFit/>
          </a:bodyPr>
          <a:lstStyle/>
          <a:p>
            <a:pPr algn="r" rtl="1">
              <a:buFont typeface="Arial" charset="0"/>
              <a:buChar char="•"/>
            </a:pPr>
            <a:r>
              <a:rPr lang="he-IL" sz="3200">
                <a:solidFill>
                  <a:srgbClr val="FBD388"/>
                </a:solidFill>
                <a:cs typeface="David" pitchFamily="2" charset="-79"/>
              </a:rPr>
              <a:t>ע"י שינוי גודל הננו-חלקיק ניתן לייצר נקודות </a:t>
            </a:r>
            <a:r>
              <a:rPr lang="en-US" sz="3200">
                <a:solidFill>
                  <a:srgbClr val="FBD388"/>
                </a:solidFill>
              </a:rPr>
              <a:t>dots</a:t>
            </a:r>
            <a:r>
              <a:rPr lang="he-IL" sz="3200">
                <a:solidFill>
                  <a:srgbClr val="FBD388"/>
                </a:solidFill>
                <a:cs typeface="David" pitchFamily="2" charset="-79"/>
              </a:rPr>
              <a:t> הפולטות אור בתחום רחב של אורכי גל, והם פחות נוטות לחפיפה בהשוואה חומרי צבע אורגניים </a:t>
            </a:r>
            <a:r>
              <a:rPr lang="he-IL" sz="3200">
                <a:solidFill>
                  <a:srgbClr val="F20CC6"/>
                </a:solidFill>
                <a:cs typeface="David" pitchFamily="2" charset="-79"/>
              </a:rPr>
              <a:t>וכן יותר יציבים. </a:t>
            </a:r>
          </a:p>
        </p:txBody>
      </p:sp>
      <p:pic>
        <p:nvPicPr>
          <p:cNvPr id="18434" name="Picture 4" descr="p22_2"/>
          <p:cNvPicPr>
            <a:picLocks noChangeAspect="1" noChangeArrowheads="1"/>
          </p:cNvPicPr>
          <p:nvPr/>
        </p:nvPicPr>
        <p:blipFill>
          <a:blip r:embed="rId2"/>
          <a:srcRect/>
          <a:stretch>
            <a:fillRect/>
          </a:stretch>
        </p:blipFill>
        <p:spPr bwMode="auto">
          <a:xfrm>
            <a:off x="609600" y="2593975"/>
            <a:ext cx="2590800" cy="3417888"/>
          </a:xfrm>
          <a:prstGeom prst="rect">
            <a:avLst/>
          </a:prstGeom>
          <a:noFill/>
          <a:ln w="9525">
            <a:noFill/>
            <a:miter lim="800000"/>
            <a:headEnd/>
            <a:tailEnd/>
          </a:ln>
        </p:spPr>
      </p:pic>
      <p:pic>
        <p:nvPicPr>
          <p:cNvPr id="18435" name="Picture 4" descr="b7_1"/>
          <p:cNvPicPr>
            <a:picLocks noChangeAspect="1" noChangeArrowheads="1"/>
          </p:cNvPicPr>
          <p:nvPr/>
        </p:nvPicPr>
        <p:blipFill>
          <a:blip r:embed="rId3"/>
          <a:srcRect/>
          <a:stretch>
            <a:fillRect/>
          </a:stretch>
        </p:blipFill>
        <p:spPr bwMode="auto">
          <a:xfrm>
            <a:off x="4648200" y="3733800"/>
            <a:ext cx="3186113" cy="2084388"/>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wrap="square" tIns="45720" bIns="45720" numCol="1" anchorCtr="0" compatLnSpc="1">
            <a:prstTxWarp prst="textNoShape">
              <a:avLst/>
            </a:prstTxWarp>
          </a:bodyPr>
          <a:lstStyle/>
          <a:p>
            <a:fld id="{64932B6A-E99F-407B-9705-B005D04DB57D}" type="slidenum">
              <a:rPr lang="he-IL">
                <a:solidFill>
                  <a:srgbClr val="BCBCBC"/>
                </a:solidFill>
                <a:latin typeface="Arial" charset="0"/>
                <a:cs typeface="Arial" charset="0"/>
              </a:rPr>
              <a:pPr/>
              <a:t>4</a:t>
            </a:fld>
            <a:endParaRPr lang="en-US">
              <a:solidFill>
                <a:srgbClr val="BCBCBC"/>
              </a:solidFill>
              <a:latin typeface="Arial" charset="0"/>
              <a:cs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ChangeArrowheads="1"/>
          </p:cNvSpPr>
          <p:nvPr/>
        </p:nvSpPr>
        <p:spPr bwMode="auto">
          <a:xfrm>
            <a:off x="0" y="685800"/>
            <a:ext cx="9144000" cy="4524375"/>
          </a:xfrm>
          <a:prstGeom prst="rect">
            <a:avLst/>
          </a:prstGeom>
          <a:noFill/>
          <a:ln w="9525">
            <a:noFill/>
            <a:miter lim="800000"/>
            <a:headEnd/>
            <a:tailEnd/>
          </a:ln>
        </p:spPr>
        <p:txBody>
          <a:bodyPr anchor="ctr">
            <a:spAutoFit/>
          </a:bodyPr>
          <a:lstStyle/>
          <a:p>
            <a:pPr algn="r" rtl="1" eaLnBrk="0" hangingPunct="0">
              <a:defRPr/>
            </a:pPr>
            <a:r>
              <a:rPr lang="he-IL" sz="3200" b="1" u="sng" dirty="0">
                <a:solidFill>
                  <a:schemeClr val="accent4">
                    <a:lumMod val="60000"/>
                    <a:lumOff val="40000"/>
                  </a:schemeClr>
                </a:solidFill>
                <a:latin typeface="Calibri" pitchFamily="34" charset="0"/>
                <a:cs typeface="Arial" pitchFamily="34" charset="0"/>
              </a:rPr>
              <a:t>יתרונות ה- </a:t>
            </a:r>
            <a:r>
              <a:rPr lang="en-US" sz="3200" b="1" u="sng" dirty="0">
                <a:solidFill>
                  <a:schemeClr val="accent4">
                    <a:lumMod val="60000"/>
                    <a:lumOff val="40000"/>
                  </a:schemeClr>
                </a:solidFill>
                <a:latin typeface="Arial" pitchFamily="34" charset="0"/>
                <a:cs typeface="Arial" pitchFamily="34" charset="0"/>
              </a:rPr>
              <a:t>QDS </a:t>
            </a:r>
            <a:r>
              <a:rPr lang="en-US" sz="3200" b="1" u="sng" dirty="0">
                <a:solidFill>
                  <a:schemeClr val="accent4">
                    <a:lumMod val="60000"/>
                    <a:lumOff val="40000"/>
                  </a:schemeClr>
                </a:solidFill>
                <a:latin typeface="Calibri" pitchFamily="34" charset="0"/>
                <a:cs typeface="Arial" pitchFamily="34" charset="0"/>
              </a:rPr>
              <a:t> </a:t>
            </a:r>
            <a:endParaRPr lang="en-US" sz="3200" dirty="0">
              <a:solidFill>
                <a:schemeClr val="accent4">
                  <a:lumMod val="60000"/>
                  <a:lumOff val="40000"/>
                </a:schemeClr>
              </a:solidFill>
              <a:latin typeface="Arial" pitchFamily="34" charset="0"/>
              <a:cs typeface="Arial" pitchFamily="34" charset="0"/>
            </a:endParaRPr>
          </a:p>
          <a:p>
            <a:pPr algn="r" rtl="1" eaLnBrk="0" hangingPunct="0">
              <a:buFontTx/>
              <a:buChar char="•"/>
              <a:defRPr/>
            </a:pPr>
            <a:r>
              <a:rPr lang="he-IL" sz="3200" b="1" dirty="0">
                <a:latin typeface="Calibri" pitchFamily="34" charset="0"/>
                <a:cs typeface="Arial" pitchFamily="34" charset="0"/>
              </a:rPr>
              <a:t>מאירים באור חזק יותר</a:t>
            </a:r>
            <a:endParaRPr lang="en-US" sz="3200" dirty="0">
              <a:latin typeface="Arial" pitchFamily="34" charset="0"/>
              <a:cs typeface="Arial" pitchFamily="34" charset="0"/>
            </a:endParaRPr>
          </a:p>
          <a:p>
            <a:pPr algn="r" rtl="1" eaLnBrk="0" hangingPunct="0">
              <a:buFontTx/>
              <a:buChar char="•"/>
              <a:defRPr/>
            </a:pPr>
            <a:r>
              <a:rPr lang="he-IL" sz="3200" b="1" dirty="0">
                <a:latin typeface="Calibri" pitchFamily="34" charset="0"/>
                <a:cs typeface="Arial" pitchFamily="34" charset="0"/>
              </a:rPr>
              <a:t>הארה נמשכת זמן ארוך יותר </a:t>
            </a:r>
            <a:endParaRPr lang="en-US" sz="3200" dirty="0">
              <a:latin typeface="Arial" pitchFamily="34" charset="0"/>
              <a:cs typeface="Arial" pitchFamily="34" charset="0"/>
            </a:endParaRPr>
          </a:p>
          <a:p>
            <a:pPr algn="r" rtl="1" eaLnBrk="0" hangingPunct="0">
              <a:buFontTx/>
              <a:buChar char="•"/>
              <a:defRPr/>
            </a:pPr>
            <a:r>
              <a:rPr lang="he-IL" sz="3200" b="1" dirty="0">
                <a:latin typeface="Calibri" pitchFamily="34" charset="0"/>
                <a:cs typeface="Arial" pitchFamily="34" charset="0"/>
              </a:rPr>
              <a:t>ניתן לייצר הארה בצבעים שונים לפי גודל הננו-גבישים.</a:t>
            </a:r>
            <a:endParaRPr lang="en-US" sz="3200" dirty="0">
              <a:latin typeface="Arial" pitchFamily="34" charset="0"/>
              <a:cs typeface="Arial" pitchFamily="34" charset="0"/>
            </a:endParaRPr>
          </a:p>
          <a:p>
            <a:pPr algn="r" rtl="1" eaLnBrk="0" hangingPunct="0">
              <a:buFontTx/>
              <a:buChar char="•"/>
              <a:defRPr/>
            </a:pPr>
            <a:r>
              <a:rPr lang="he-IL" sz="3200" b="1" dirty="0">
                <a:latin typeface="Calibri" pitchFamily="34" charset="0"/>
                <a:cs typeface="Arial" pitchFamily="34" charset="0"/>
              </a:rPr>
              <a:t>פולטים באורך גל </a:t>
            </a:r>
            <a:r>
              <a:rPr lang="he-IL" sz="3200" b="1" dirty="0" err="1">
                <a:latin typeface="Calibri" pitchFamily="34" charset="0"/>
                <a:cs typeface="Arial" pitchFamily="34" charset="0"/>
              </a:rPr>
              <a:t>ספיציפי</a:t>
            </a:r>
            <a:r>
              <a:rPr lang="he-IL" sz="3200" b="1" dirty="0">
                <a:latin typeface="Calibri" pitchFamily="34" charset="0"/>
                <a:cs typeface="Arial" pitchFamily="34" charset="0"/>
              </a:rPr>
              <a:t> , אבל בולעים בתחום רחב של אורכי גל ולכן אפשר להשתמש באותו מקור קרינה לעירור סוגים שונים של </a:t>
            </a:r>
            <a:r>
              <a:rPr lang="en-US" sz="3200" b="1" dirty="0">
                <a:latin typeface="Arial" pitchFamily="34" charset="0"/>
                <a:cs typeface="Arial" pitchFamily="34" charset="0"/>
              </a:rPr>
              <a:t>QDS</a:t>
            </a:r>
            <a:r>
              <a:rPr lang="en-US" sz="3200" b="1" dirty="0">
                <a:latin typeface="Calibri" pitchFamily="34" charset="0"/>
                <a:cs typeface="Arial" pitchFamily="34" charset="0"/>
              </a:rPr>
              <a:t> </a:t>
            </a:r>
            <a:endParaRPr lang="en-US" sz="3200" dirty="0">
              <a:latin typeface="Arial" pitchFamily="34" charset="0"/>
              <a:cs typeface="Arial" pitchFamily="34" charset="0"/>
            </a:endParaRPr>
          </a:p>
          <a:p>
            <a:pPr algn="r" eaLnBrk="0" hangingPunct="0">
              <a:defRPr/>
            </a:pPr>
            <a:endParaRPr lang="en-US" sz="3200"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pPr>
              <a:defRPr/>
            </a:pPr>
            <a:fld id="{80589F55-7B5F-4287-B066-C0EE41826349}" type="slidenum">
              <a:rPr lang="en-US"/>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he-IL" dirty="0" smtClean="0">
                <a:solidFill>
                  <a:schemeClr val="accent4">
                    <a:lumMod val="60000"/>
                    <a:lumOff val="40000"/>
                  </a:schemeClr>
                </a:solidFill>
              </a:rPr>
              <a:t> </a:t>
            </a:r>
            <a:r>
              <a:rPr lang="en-US" dirty="0" smtClean="0">
                <a:solidFill>
                  <a:schemeClr val="accent4">
                    <a:lumMod val="60000"/>
                    <a:lumOff val="40000"/>
                  </a:schemeClr>
                </a:solidFill>
              </a:rPr>
              <a:t>References</a:t>
            </a:r>
            <a:endParaRPr lang="en-US" dirty="0">
              <a:solidFill>
                <a:schemeClr val="accent4">
                  <a:lumMod val="60000"/>
                  <a:lumOff val="40000"/>
                </a:schemeClr>
              </a:solidFill>
            </a:endParaRPr>
          </a:p>
        </p:txBody>
      </p:sp>
      <p:sp>
        <p:nvSpPr>
          <p:cNvPr id="4" name="Content Placeholder 3"/>
          <p:cNvSpPr>
            <a:spLocks noGrp="1"/>
          </p:cNvSpPr>
          <p:nvPr>
            <p:ph idx="1"/>
          </p:nvPr>
        </p:nvSpPr>
        <p:spPr/>
        <p:txBody>
          <a:bodyPr>
            <a:normAutofit/>
          </a:bodyPr>
          <a:lstStyle/>
          <a:p>
            <a:pPr marL="548640" indent="-411480" fontAlgn="auto">
              <a:spcAft>
                <a:spcPts val="0"/>
              </a:spcAft>
              <a:buClr>
                <a:schemeClr val="tx1">
                  <a:shade val="95000"/>
                </a:schemeClr>
              </a:buClr>
              <a:buFont typeface="Wingdings 2"/>
              <a:buChar char=""/>
              <a:defRPr/>
            </a:pPr>
            <a:r>
              <a:rPr lang="en-US" u="sng" dirty="0" smtClean="0">
                <a:hlinkClick r:id="rId2"/>
              </a:rPr>
              <a:t>http://www.evidenttech.com/quantum-dots-explained/quantum-dot-glossary.html#exciton</a:t>
            </a:r>
            <a:endParaRPr lang="en-US" dirty="0" smtClean="0"/>
          </a:p>
          <a:p>
            <a:pPr marL="548640" indent="-411480" fontAlgn="auto">
              <a:spcAft>
                <a:spcPts val="0"/>
              </a:spcAft>
              <a:buClr>
                <a:schemeClr val="tx1">
                  <a:shade val="95000"/>
                </a:schemeClr>
              </a:buClr>
              <a:buFont typeface="Wingdings 2"/>
              <a:buChar char=""/>
              <a:defRPr/>
            </a:pPr>
            <a:r>
              <a:rPr lang="en-US" u="sng" dirty="0" smtClean="0">
                <a:hlinkClick r:id="rId3"/>
              </a:rPr>
              <a:t>http://pda.physorg.com/_news134839631.html</a:t>
            </a:r>
            <a:endParaRPr lang="en-US" dirty="0" smtClean="0"/>
          </a:p>
          <a:p>
            <a:pPr marL="548640" indent="-411480" fontAlgn="auto">
              <a:spcAft>
                <a:spcPts val="0"/>
              </a:spcAft>
              <a:buClr>
                <a:schemeClr val="tx1">
                  <a:shade val="95000"/>
                </a:schemeClr>
              </a:buClr>
              <a:buFont typeface="Wingdings 2"/>
              <a:buChar char=""/>
              <a:defRPr/>
            </a:pPr>
            <a:r>
              <a:rPr lang="en-US" u="sng" dirty="0" smtClean="0">
                <a:hlinkClick r:id="rId4"/>
              </a:rPr>
              <a:t>http://mrsec.wisc.edu/Edetc/nanolab/CdSe/</a:t>
            </a:r>
            <a:endParaRPr lang="en-US" dirty="0" smtClean="0"/>
          </a:p>
          <a:p>
            <a:pPr marL="548640" indent="-411480" fontAlgn="auto">
              <a:spcAft>
                <a:spcPts val="0"/>
              </a:spcAft>
              <a:buClr>
                <a:schemeClr val="tx1">
                  <a:shade val="95000"/>
                </a:schemeClr>
              </a:buClr>
              <a:buFont typeface="Wingdings 2"/>
              <a:buChar char=""/>
              <a:defRPr/>
            </a:pPr>
            <a:r>
              <a:rPr lang="en-US" u="sng" dirty="0" smtClean="0">
                <a:hlinkClick r:id="rId5"/>
              </a:rPr>
              <a:t>http://nano.cancer.gov/news_center/2008/july/nanotech_news_2008-07-09g.asp</a:t>
            </a:r>
            <a:endParaRPr lang="en-US" u="sng" dirty="0" smtClean="0"/>
          </a:p>
          <a:p>
            <a:pPr marL="548640" indent="-411480" fontAlgn="auto">
              <a:spcAft>
                <a:spcPts val="0"/>
              </a:spcAft>
              <a:buClr>
                <a:schemeClr val="tx1">
                  <a:shade val="95000"/>
                </a:schemeClr>
              </a:buClr>
              <a:buFont typeface="Wingdings 2"/>
              <a:buChar char=""/>
              <a:defRPr/>
            </a:pPr>
            <a:r>
              <a:rPr lang="en-US" u="sng" dirty="0" smtClean="0">
                <a:solidFill>
                  <a:schemeClr val="accent4">
                    <a:lumMod val="60000"/>
                    <a:lumOff val="40000"/>
                  </a:schemeClr>
                </a:solidFill>
              </a:rPr>
              <a:t> http://nanoforum.org/</a:t>
            </a:r>
          </a:p>
          <a:p>
            <a:pPr marL="548640" indent="-411480" fontAlgn="auto">
              <a:spcAft>
                <a:spcPts val="0"/>
              </a:spcAft>
              <a:buClr>
                <a:schemeClr val="tx1">
                  <a:shade val="95000"/>
                </a:schemeClr>
              </a:buClr>
              <a:buFont typeface="Wingdings 2"/>
              <a:buChar char=""/>
              <a:defRPr/>
            </a:pPr>
            <a:r>
              <a:rPr lang="en-US" u="sng" dirty="0" smtClean="0">
                <a:hlinkClick r:id="rId6"/>
              </a:rPr>
              <a:t>http://en.wikipedia.org/wiki/Louis_E._Brus</a:t>
            </a:r>
            <a:endParaRPr lang="en-US" dirty="0" smtClean="0"/>
          </a:p>
          <a:p>
            <a:pPr marL="548640" indent="-411480" fontAlgn="auto">
              <a:spcAft>
                <a:spcPts val="0"/>
              </a:spcAft>
              <a:buClr>
                <a:schemeClr val="tx1">
                  <a:shade val="95000"/>
                </a:schemeClr>
              </a:buClr>
              <a:buFont typeface="Wingdings 2"/>
              <a:buChar char=""/>
              <a:defRPr/>
            </a:pPr>
            <a:endParaRPr lang="en-US" dirty="0"/>
          </a:p>
        </p:txBody>
      </p:sp>
      <p:sp>
        <p:nvSpPr>
          <p:cNvPr id="2" name="Slide Number Placeholder 1"/>
          <p:cNvSpPr>
            <a:spLocks noGrp="1"/>
          </p:cNvSpPr>
          <p:nvPr>
            <p:ph type="sldNum" sz="quarter" idx="12"/>
          </p:nvPr>
        </p:nvSpPr>
        <p:spPr/>
        <p:txBody>
          <a:bodyPr/>
          <a:lstStyle/>
          <a:p>
            <a:pPr>
              <a:defRPr/>
            </a:pPr>
            <a:fld id="{51F1B8DE-E7A3-4092-B30D-689346795362}" type="slidenum">
              <a:rPr lang="en-US"/>
              <a:pPr>
                <a:defRPr/>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8382000" cy="5470525"/>
          </a:xfrm>
        </p:spPr>
        <p:txBody>
          <a:bodyPr>
            <a:normAutofit/>
          </a:bodyPr>
          <a:lstStyle/>
          <a:p>
            <a:pPr marL="548640" indent="-411480" fontAlgn="auto">
              <a:spcAft>
                <a:spcPts val="0"/>
              </a:spcAft>
              <a:buClr>
                <a:schemeClr val="tx1">
                  <a:shade val="95000"/>
                </a:schemeClr>
              </a:buClr>
              <a:buFont typeface="Wingdings" pitchFamily="2" charset="2"/>
              <a:buChar char="q"/>
              <a:defRPr/>
            </a:pPr>
            <a:r>
              <a:rPr lang="en-US" dirty="0" smtClean="0">
                <a:solidFill>
                  <a:schemeClr val="accent4">
                    <a:lumMod val="60000"/>
                    <a:lumOff val="40000"/>
                  </a:schemeClr>
                </a:solidFill>
                <a:hlinkClick r:id="rId2"/>
              </a:rPr>
              <a:t>http://pda.physorg.com/_news134839631.html</a:t>
            </a:r>
            <a:endParaRPr lang="en-US" dirty="0" smtClean="0">
              <a:solidFill>
                <a:schemeClr val="accent4">
                  <a:lumMod val="60000"/>
                  <a:lumOff val="40000"/>
                </a:schemeClr>
              </a:solidFill>
            </a:endParaRPr>
          </a:p>
          <a:p>
            <a:pPr marL="548640" indent="-411480" fontAlgn="auto">
              <a:spcAft>
                <a:spcPts val="0"/>
              </a:spcAft>
              <a:buClr>
                <a:schemeClr val="tx1">
                  <a:shade val="95000"/>
                </a:schemeClr>
              </a:buClr>
              <a:buFont typeface="Wingdings" pitchFamily="2" charset="2"/>
              <a:buChar char="q"/>
              <a:defRPr/>
            </a:pPr>
            <a:endParaRPr lang="en-US" dirty="0">
              <a:solidFill>
                <a:schemeClr val="accent4">
                  <a:lumMod val="60000"/>
                  <a:lumOff val="40000"/>
                </a:schemeClr>
              </a:solidFill>
            </a:endParaRPr>
          </a:p>
        </p:txBody>
      </p:sp>
      <p:sp>
        <p:nvSpPr>
          <p:cNvPr id="4" name="Slide Number Placeholder 3"/>
          <p:cNvSpPr>
            <a:spLocks noGrp="1"/>
          </p:cNvSpPr>
          <p:nvPr>
            <p:ph type="sldNum" sz="quarter" idx="12"/>
          </p:nvPr>
        </p:nvSpPr>
        <p:spPr/>
        <p:txBody>
          <a:bodyPr/>
          <a:lstStyle/>
          <a:p>
            <a:pPr>
              <a:defRPr/>
            </a:pPr>
            <a:fld id="{E2C618F4-BE2B-475A-93BD-085746806214}" type="slidenum">
              <a:rPr lang="en-US"/>
              <a:pPr>
                <a:defRPr/>
              </a:pPr>
              <a:t>42</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pPr fontAlgn="auto">
              <a:spcAft>
                <a:spcPts val="0"/>
              </a:spcAft>
              <a:defRPr/>
            </a:pPr>
            <a:r>
              <a:rPr lang="he-IL" dirty="0" smtClean="0"/>
              <a:t>הסטוריה</a:t>
            </a:r>
            <a:endParaRPr lang="en-US" dirty="0"/>
          </a:p>
        </p:txBody>
      </p:sp>
      <p:sp>
        <p:nvSpPr>
          <p:cNvPr id="19458" name="Content Placeholder 2"/>
          <p:cNvSpPr>
            <a:spLocks noGrp="1"/>
          </p:cNvSpPr>
          <p:nvPr>
            <p:ph idx="1"/>
          </p:nvPr>
        </p:nvSpPr>
        <p:spPr>
          <a:xfrm>
            <a:off x="457200" y="990600"/>
            <a:ext cx="8229600" cy="5089525"/>
          </a:xfrm>
        </p:spPr>
        <p:txBody>
          <a:bodyPr/>
          <a:lstStyle/>
          <a:p>
            <a:pPr algn="r" rtl="1">
              <a:buFont typeface="Wingdings 2" pitchFamily="18" charset="2"/>
              <a:buNone/>
            </a:pPr>
            <a:r>
              <a:rPr lang="he-IL" sz="3200" smtClean="0"/>
              <a:t>ניתן ליחס את התפתחות המחקר בנושא ה- </a:t>
            </a:r>
            <a:r>
              <a:rPr lang="en-US" sz="3200" smtClean="0"/>
              <a:t>Quantum Dots</a:t>
            </a:r>
            <a:r>
              <a:rPr lang="he-IL" sz="3200" smtClean="0"/>
              <a:t> </a:t>
            </a:r>
          </a:p>
          <a:p>
            <a:pPr algn="r" rtl="1">
              <a:buFont typeface="Wingdings 2" pitchFamily="18" charset="2"/>
              <a:buNone/>
            </a:pPr>
            <a:r>
              <a:rPr lang="he-IL" sz="3200" smtClean="0"/>
              <a:t>לשתי מעבדות בשנות ה- 80 המוקדמות: </a:t>
            </a:r>
          </a:p>
          <a:p>
            <a:pPr algn="r" rtl="1"/>
            <a:r>
              <a:rPr lang="he-IL" sz="3200" smtClean="0"/>
              <a:t>שנת 1982  - </a:t>
            </a:r>
            <a:r>
              <a:rPr lang="en-US" sz="3200" smtClean="0"/>
              <a:t>Dr. Alexander Efros</a:t>
            </a:r>
            <a:r>
              <a:rPr lang="he-IL" sz="3200" smtClean="0"/>
              <a:t> </a:t>
            </a:r>
            <a:r>
              <a:rPr lang="en-US" sz="3200" smtClean="0"/>
              <a:t> </a:t>
            </a:r>
            <a:r>
              <a:rPr lang="he-IL" sz="3200" smtClean="0"/>
              <a:t> - היה הראשון שפרסם מאמר בנושא ה- </a:t>
            </a:r>
            <a:r>
              <a:rPr lang="en-US" sz="3200" smtClean="0"/>
              <a:t>QDS </a:t>
            </a:r>
            <a:r>
              <a:rPr lang="he-IL" sz="3200" smtClean="0"/>
              <a:t> .</a:t>
            </a:r>
          </a:p>
          <a:p>
            <a:pPr algn="r" rtl="1"/>
            <a:r>
              <a:rPr lang="he-IL" sz="3200" smtClean="0"/>
              <a:t>הוא דיווח על קשר בין ספקטרום   בליעה לגודל קולואידים מוליכים למחצה.</a:t>
            </a:r>
            <a:endParaRPr lang="en-US" sz="3200" smtClean="0"/>
          </a:p>
        </p:txBody>
      </p:sp>
      <p:pic>
        <p:nvPicPr>
          <p:cNvPr id="19459" name="Picture 3"/>
          <p:cNvPicPr>
            <a:picLocks noChangeAspect="1" noChangeArrowheads="1"/>
          </p:cNvPicPr>
          <p:nvPr/>
        </p:nvPicPr>
        <p:blipFill>
          <a:blip r:embed="rId2"/>
          <a:srcRect/>
          <a:stretch>
            <a:fillRect/>
          </a:stretch>
        </p:blipFill>
        <p:spPr bwMode="auto">
          <a:xfrm>
            <a:off x="152400" y="4495800"/>
            <a:ext cx="2400300" cy="22288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248013F2-9877-400F-95A9-3D4A009A3F5D}" type="slidenum">
              <a:rPr lang="en-US"/>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228600" y="533400"/>
            <a:ext cx="8458200" cy="5592763"/>
          </a:xfrm>
        </p:spPr>
        <p:txBody>
          <a:bodyPr>
            <a:normAutofit/>
          </a:bodyPr>
          <a:lstStyle/>
          <a:p>
            <a:pPr marL="548640" indent="-411480" algn="r" rtl="1" fontAlgn="auto">
              <a:spcAft>
                <a:spcPts val="0"/>
              </a:spcAft>
              <a:buClr>
                <a:schemeClr val="tx1">
                  <a:shade val="95000"/>
                </a:schemeClr>
              </a:buClr>
              <a:buFont typeface="Wingdings 2"/>
              <a:buChar char=""/>
              <a:defRPr/>
            </a:pPr>
            <a:r>
              <a:rPr lang="he-IL" sz="3200" dirty="0" smtClean="0">
                <a:solidFill>
                  <a:schemeClr val="accent4">
                    <a:lumMod val="60000"/>
                    <a:lumOff val="40000"/>
                  </a:schemeClr>
                </a:solidFill>
              </a:rPr>
              <a:t>במהירות רבה  פותחו תמיסות צבעוניות מאירות של קולואידי ה- </a:t>
            </a:r>
            <a:r>
              <a:rPr lang="en-US" sz="3200" dirty="0" smtClean="0">
                <a:solidFill>
                  <a:schemeClr val="accent4">
                    <a:lumMod val="60000"/>
                    <a:lumOff val="40000"/>
                  </a:schemeClr>
                </a:solidFill>
              </a:rPr>
              <a:t>QDS</a:t>
            </a:r>
            <a:r>
              <a:rPr lang="he-IL" sz="3200" dirty="0" smtClean="0">
                <a:solidFill>
                  <a:schemeClr val="accent4">
                    <a:lumMod val="60000"/>
                    <a:lumOff val="40000"/>
                  </a:schemeClr>
                </a:solidFill>
              </a:rPr>
              <a:t> שמכסים את התחום בין ה-</a:t>
            </a:r>
            <a:r>
              <a:rPr lang="en-US" sz="3200" dirty="0" smtClean="0">
                <a:solidFill>
                  <a:schemeClr val="accent4">
                    <a:lumMod val="60000"/>
                    <a:lumOff val="40000"/>
                  </a:schemeClr>
                </a:solidFill>
              </a:rPr>
              <a:t>UV </a:t>
            </a:r>
            <a:r>
              <a:rPr lang="he-IL" sz="3200" dirty="0" smtClean="0">
                <a:solidFill>
                  <a:schemeClr val="accent4">
                    <a:lumMod val="60000"/>
                    <a:lumOff val="40000"/>
                  </a:schemeClr>
                </a:solidFill>
              </a:rPr>
              <a:t> הקרוב ל-</a:t>
            </a:r>
            <a:r>
              <a:rPr lang="en-US" sz="3200" dirty="0" smtClean="0">
                <a:solidFill>
                  <a:schemeClr val="accent4">
                    <a:lumMod val="60000"/>
                    <a:lumOff val="40000"/>
                  </a:schemeClr>
                </a:solidFill>
              </a:rPr>
              <a:t>IR </a:t>
            </a:r>
            <a:r>
              <a:rPr lang="he-IL" sz="3200" dirty="0" smtClean="0">
                <a:solidFill>
                  <a:schemeClr val="accent4">
                    <a:lumMod val="60000"/>
                    <a:lumOff val="40000"/>
                  </a:schemeClr>
                </a:solidFill>
              </a:rPr>
              <a:t> הקרוב. אפשר להשיג את </a:t>
            </a:r>
            <a:r>
              <a:rPr lang="he-IL" sz="3200" dirty="0" err="1" smtClean="0">
                <a:solidFill>
                  <a:schemeClr val="accent4">
                    <a:lumMod val="60000"/>
                    <a:lumOff val="40000"/>
                  </a:schemeClr>
                </a:solidFill>
              </a:rPr>
              <a:t>קולואידי</a:t>
            </a:r>
            <a:r>
              <a:rPr lang="he-IL" sz="3200" dirty="0" smtClean="0">
                <a:solidFill>
                  <a:schemeClr val="accent4">
                    <a:lumMod val="60000"/>
                    <a:lumOff val="40000"/>
                  </a:schemeClr>
                </a:solidFill>
              </a:rPr>
              <a:t> ה</a:t>
            </a:r>
            <a:r>
              <a:rPr lang="en-US" sz="3200" dirty="0" smtClean="0">
                <a:solidFill>
                  <a:schemeClr val="accent4">
                    <a:lumMod val="60000"/>
                    <a:lumOff val="40000"/>
                  </a:schemeClr>
                </a:solidFill>
              </a:rPr>
              <a:t>QDS</a:t>
            </a:r>
            <a:r>
              <a:rPr lang="ar-SY" sz="3200" dirty="0" smtClean="0">
                <a:solidFill>
                  <a:schemeClr val="accent4">
                    <a:lumMod val="60000"/>
                    <a:lumOff val="40000"/>
                  </a:schemeClr>
                </a:solidFill>
              </a:rPr>
              <a:t> </a:t>
            </a:r>
            <a:r>
              <a:rPr lang="en-US" sz="3200" dirty="0" smtClean="0">
                <a:solidFill>
                  <a:schemeClr val="accent4">
                    <a:lumMod val="60000"/>
                    <a:lumOff val="40000"/>
                  </a:schemeClr>
                </a:solidFill>
              </a:rPr>
              <a:t>–</a:t>
            </a:r>
            <a:r>
              <a:rPr lang="he-IL" sz="3200" dirty="0" smtClean="0">
                <a:solidFill>
                  <a:schemeClr val="accent4">
                    <a:lumMod val="60000"/>
                    <a:lumOff val="40000"/>
                  </a:schemeClr>
                </a:solidFill>
              </a:rPr>
              <a:t> בחברות  מסחריות שונות ברחבי העולם.</a:t>
            </a:r>
          </a:p>
          <a:p>
            <a:pPr marL="548640" indent="-411480" algn="r" rtl="1" fontAlgn="auto">
              <a:spcAft>
                <a:spcPts val="0"/>
              </a:spcAft>
              <a:buClr>
                <a:schemeClr val="tx1">
                  <a:shade val="95000"/>
                </a:schemeClr>
              </a:buClr>
              <a:buFont typeface="Wingdings 2"/>
              <a:buChar char=""/>
              <a:defRPr/>
            </a:pPr>
            <a:endParaRPr lang="he-IL" dirty="0" smtClean="0"/>
          </a:p>
          <a:p>
            <a:pPr marL="548640" indent="-411480" algn="r" rtl="1" fontAlgn="auto">
              <a:spcAft>
                <a:spcPts val="0"/>
              </a:spcAft>
              <a:buClr>
                <a:schemeClr val="tx1">
                  <a:shade val="95000"/>
                </a:schemeClr>
              </a:buClr>
              <a:buFont typeface="Wingdings 2"/>
              <a:buNone/>
              <a:defRPr/>
            </a:pPr>
            <a:endParaRPr lang="en-US" dirty="0" smtClean="0"/>
          </a:p>
        </p:txBody>
      </p:sp>
      <p:sp>
        <p:nvSpPr>
          <p:cNvPr id="3" name="Slide Number Placeholder 2"/>
          <p:cNvSpPr>
            <a:spLocks noGrp="1"/>
          </p:cNvSpPr>
          <p:nvPr>
            <p:ph type="sldNum" sz="quarter" idx="12"/>
          </p:nvPr>
        </p:nvSpPr>
        <p:spPr/>
        <p:txBody>
          <a:bodyPr/>
          <a:lstStyle/>
          <a:p>
            <a:pPr>
              <a:defRPr/>
            </a:pPr>
            <a:fld id="{93168184-F0B8-403D-82ED-67C6EAD7AC9A}" type="slidenum">
              <a:rPr lang="en-US"/>
              <a:pPr>
                <a:defRPr/>
              </a:pPr>
              <a:t>6</a:t>
            </a:fld>
            <a:endParaRPr lang="en-US"/>
          </a:p>
        </p:txBody>
      </p:sp>
      <p:pic>
        <p:nvPicPr>
          <p:cNvPr id="20483" name="Picture 4" descr="evident_1"/>
          <p:cNvPicPr>
            <a:picLocks noChangeAspect="1" noChangeArrowheads="1"/>
          </p:cNvPicPr>
          <p:nvPr/>
        </p:nvPicPr>
        <p:blipFill>
          <a:blip r:embed="rId2"/>
          <a:srcRect r="14557" b="32292"/>
          <a:stretch>
            <a:fillRect/>
          </a:stretch>
        </p:blipFill>
        <p:spPr bwMode="auto">
          <a:xfrm>
            <a:off x="1447800" y="3048000"/>
            <a:ext cx="5181600" cy="3284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5"/>
          <p:cNvSpPr txBox="1">
            <a:spLocks noChangeArrowheads="1"/>
          </p:cNvSpPr>
          <p:nvPr/>
        </p:nvSpPr>
        <p:spPr bwMode="auto">
          <a:xfrm>
            <a:off x="609600" y="762000"/>
            <a:ext cx="7696200" cy="2400300"/>
          </a:xfrm>
          <a:prstGeom prst="rect">
            <a:avLst/>
          </a:prstGeom>
          <a:noFill/>
          <a:ln w="9525">
            <a:noFill/>
            <a:miter lim="800000"/>
            <a:headEnd/>
            <a:tailEnd/>
          </a:ln>
        </p:spPr>
        <p:txBody>
          <a:bodyPr>
            <a:spAutoFit/>
          </a:bodyPr>
          <a:lstStyle/>
          <a:p>
            <a:pPr algn="r" rtl="1">
              <a:buFont typeface="Wingdings" pitchFamily="2" charset="2"/>
              <a:buChar char="q"/>
              <a:defRPr/>
            </a:pPr>
            <a:r>
              <a:rPr lang="en-US" sz="3200" dirty="0">
                <a:latin typeface="Calibri" pitchFamily="34" charset="0"/>
                <a:cs typeface="+mn-cs"/>
              </a:rPr>
              <a:t>Lewis </a:t>
            </a:r>
            <a:r>
              <a:rPr lang="en-US" sz="3200" dirty="0" err="1">
                <a:latin typeface="Calibri" pitchFamily="34" charset="0"/>
                <a:cs typeface="+mn-cs"/>
              </a:rPr>
              <a:t>Brus</a:t>
            </a:r>
            <a:r>
              <a:rPr lang="en-US" sz="3200" dirty="0">
                <a:latin typeface="Calibri" pitchFamily="34" charset="0"/>
                <a:cs typeface="+mn-cs"/>
              </a:rPr>
              <a:t> -1983</a:t>
            </a:r>
            <a:r>
              <a:rPr lang="he-IL" sz="3200" dirty="0">
                <a:latin typeface="Calibri" pitchFamily="34" charset="0"/>
                <a:cs typeface="+mn-cs"/>
              </a:rPr>
              <a:t> , קיבל את פרס </a:t>
            </a:r>
            <a:r>
              <a:rPr lang="en-US" sz="3200" dirty="0">
                <a:latin typeface="Calibri" pitchFamily="34" charset="0"/>
                <a:cs typeface="+mn-cs"/>
              </a:rPr>
              <a:t>KAVLI- </a:t>
            </a:r>
            <a:r>
              <a:rPr lang="ar-SY" sz="3200" dirty="0">
                <a:latin typeface="Calibri" pitchFamily="34" charset="0"/>
                <a:cs typeface="+mn-cs"/>
              </a:rPr>
              <a:t> </a:t>
            </a:r>
            <a:r>
              <a:rPr lang="he-IL" sz="3200" dirty="0">
                <a:latin typeface="Calibri" pitchFamily="34" charset="0"/>
                <a:cs typeface="+mn-cs"/>
              </a:rPr>
              <a:t>בחודש ספטמבר 2008 על תרומתו בתחום הננו-מדעים.</a:t>
            </a:r>
            <a:endParaRPr lang="ar-SY" sz="3200" dirty="0">
              <a:latin typeface="Calibri" pitchFamily="34" charset="0"/>
              <a:cs typeface="+mn-cs"/>
            </a:endParaRPr>
          </a:p>
          <a:p>
            <a:pPr algn="r" rtl="1">
              <a:defRPr/>
            </a:pPr>
            <a:endParaRPr lang="ar-SY" dirty="0">
              <a:latin typeface="Calibri" pitchFamily="34" charset="0"/>
              <a:cs typeface="Arial" pitchFamily="34" charset="0"/>
            </a:endParaRPr>
          </a:p>
          <a:p>
            <a:pPr algn="r" rtl="1">
              <a:defRPr/>
            </a:pPr>
            <a:endParaRPr lang="ar-SY" dirty="0">
              <a:latin typeface="Calibri" pitchFamily="34" charset="0"/>
              <a:cs typeface="Arial" pitchFamily="34" charset="0"/>
            </a:endParaRPr>
          </a:p>
          <a:p>
            <a:pPr algn="r" rtl="1">
              <a:defRPr/>
            </a:pPr>
            <a:endParaRPr lang="en-US" dirty="0">
              <a:latin typeface="Calibri" pitchFamily="34" charset="0"/>
              <a:cs typeface="Arial" pitchFamily="34" charset="0"/>
            </a:endParaRPr>
          </a:p>
        </p:txBody>
      </p:sp>
      <p:pic>
        <p:nvPicPr>
          <p:cNvPr id="21506" name="Picture 2" descr="Louis E. Brus, of Columbia University, US (Scanpix)">
            <a:hlinkClick r:id="rId2"/>
          </p:cNvPr>
          <p:cNvPicPr>
            <a:picLocks noChangeAspect="1" noChangeArrowheads="1"/>
          </p:cNvPicPr>
          <p:nvPr/>
        </p:nvPicPr>
        <p:blipFill>
          <a:blip r:embed="rId3"/>
          <a:srcRect/>
          <a:stretch>
            <a:fillRect/>
          </a:stretch>
        </p:blipFill>
        <p:spPr bwMode="auto">
          <a:xfrm>
            <a:off x="914400" y="2438400"/>
            <a:ext cx="2381250" cy="1628775"/>
          </a:xfrm>
          <a:prstGeom prst="rect">
            <a:avLst/>
          </a:prstGeom>
          <a:noFill/>
          <a:ln w="9525">
            <a:noFill/>
            <a:miter lim="800000"/>
            <a:headEnd/>
            <a:tailEnd/>
          </a:ln>
        </p:spPr>
      </p:pic>
      <p:pic>
        <p:nvPicPr>
          <p:cNvPr id="21507" name="Picture 4" descr="http://www.columbia.edu/cu/news/08/09/images/kavli.jpeg"/>
          <p:cNvPicPr>
            <a:picLocks noChangeAspect="1" noChangeArrowheads="1"/>
          </p:cNvPicPr>
          <p:nvPr/>
        </p:nvPicPr>
        <p:blipFill>
          <a:blip r:embed="rId4"/>
          <a:srcRect/>
          <a:stretch>
            <a:fillRect/>
          </a:stretch>
        </p:blipFill>
        <p:spPr bwMode="auto">
          <a:xfrm>
            <a:off x="609600" y="4343400"/>
            <a:ext cx="1905000" cy="1905000"/>
          </a:xfrm>
          <a:prstGeom prst="rect">
            <a:avLst/>
          </a:prstGeom>
          <a:noFill/>
          <a:ln w="9525">
            <a:noFill/>
            <a:miter lim="800000"/>
            <a:headEnd/>
            <a:tailEnd/>
          </a:ln>
        </p:spPr>
      </p:pic>
      <p:sp>
        <p:nvSpPr>
          <p:cNvPr id="21508" name="Rectangle 8"/>
          <p:cNvSpPr>
            <a:spLocks noChangeArrowheads="1"/>
          </p:cNvSpPr>
          <p:nvPr/>
        </p:nvSpPr>
        <p:spPr bwMode="auto">
          <a:xfrm>
            <a:off x="5257800" y="3200400"/>
            <a:ext cx="2895600" cy="3140075"/>
          </a:xfrm>
          <a:prstGeom prst="rect">
            <a:avLst/>
          </a:prstGeom>
          <a:noFill/>
          <a:ln w="9525">
            <a:noFill/>
            <a:miter lim="800000"/>
            <a:headEnd/>
            <a:tailEnd/>
          </a:ln>
        </p:spPr>
        <p:txBody>
          <a:bodyPr>
            <a:spAutoFit/>
          </a:bodyPr>
          <a:lstStyle/>
          <a:p>
            <a:r>
              <a:rPr lang="en-US" b="1">
                <a:latin typeface="Calibri" pitchFamily="34" charset="0"/>
              </a:rPr>
              <a:t>The 2008 Kavli Prize in Nanoscience</a:t>
            </a:r>
          </a:p>
          <a:p>
            <a:r>
              <a:rPr lang="en-US">
                <a:latin typeface="Calibri" pitchFamily="34" charset="0"/>
              </a:rPr>
              <a:t>was awarded jointly to Louis E. Brus, of Columbia University, US, and Sumio Iijima, of Meijo University in Japan, for their respective discoveries of colloidal semiconductor nanocrystals, also known as quantum dots, and carbon nanotubes.</a:t>
            </a:r>
          </a:p>
        </p:txBody>
      </p:sp>
      <p:pic>
        <p:nvPicPr>
          <p:cNvPr id="21509" name="Picture 5"/>
          <p:cNvPicPr>
            <a:picLocks noChangeAspect="1" noChangeArrowheads="1"/>
          </p:cNvPicPr>
          <p:nvPr/>
        </p:nvPicPr>
        <p:blipFill>
          <a:blip r:embed="rId5"/>
          <a:srcRect/>
          <a:stretch>
            <a:fillRect/>
          </a:stretch>
        </p:blipFill>
        <p:spPr bwMode="auto">
          <a:xfrm>
            <a:off x="3048000" y="4800600"/>
            <a:ext cx="1276350" cy="12477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27CCBCD2-A2FD-4E97-970C-8D6435D8B629}" type="slidenum">
              <a:rPr lang="en-US"/>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Placeholder 5"/>
          <p:cNvSpPr>
            <a:spLocks noGrp="1"/>
          </p:cNvSpPr>
          <p:nvPr>
            <p:ph type="body" sz="half" idx="2"/>
          </p:nvPr>
        </p:nvSpPr>
        <p:spPr>
          <a:xfrm>
            <a:off x="152400" y="457200"/>
            <a:ext cx="8686800" cy="2743200"/>
          </a:xfrm>
        </p:spPr>
        <p:txBody>
          <a:bodyPr/>
          <a:lstStyle/>
          <a:p>
            <a:pPr algn="r" rtl="1"/>
            <a:r>
              <a:rPr lang="he-IL" sz="3200" dirty="0" smtClean="0"/>
              <a:t>בשנת 1993- פריצת דרך חשובה , בתחום </a:t>
            </a:r>
            <a:r>
              <a:rPr lang="he-IL" sz="3200" dirty="0" smtClean="0">
                <a:latin typeface="Calibri" pitchFamily="34" charset="0"/>
              </a:rPr>
              <a:t>הסנתיזה של הננו-חלקיקים המוליכים למחצה,</a:t>
            </a:r>
            <a:r>
              <a:rPr lang="en-US" sz="3200" dirty="0" smtClean="0">
                <a:latin typeface="Calibri" pitchFamily="34" charset="0"/>
              </a:rPr>
              <a:t>  </a:t>
            </a:r>
            <a:r>
              <a:rPr lang="he-IL" sz="3200" dirty="0" smtClean="0"/>
              <a:t>ע"י שני סטודנטים של </a:t>
            </a:r>
            <a:r>
              <a:rPr lang="en-US" sz="3200" dirty="0" smtClean="0">
                <a:latin typeface="Calibri" pitchFamily="34" charset="0"/>
              </a:rPr>
              <a:t>Lewis </a:t>
            </a:r>
            <a:r>
              <a:rPr lang="en-US" sz="3200" dirty="0" err="1" smtClean="0">
                <a:latin typeface="Calibri" pitchFamily="34" charset="0"/>
              </a:rPr>
              <a:t>Brus</a:t>
            </a:r>
            <a:r>
              <a:rPr lang="en-US" sz="3200" dirty="0" smtClean="0">
                <a:latin typeface="Calibri" pitchFamily="34" charset="0"/>
              </a:rPr>
              <a:t> </a:t>
            </a:r>
            <a:r>
              <a:rPr lang="he-IL" sz="3200" dirty="0" smtClean="0">
                <a:latin typeface="Calibri" pitchFamily="34" charset="0"/>
              </a:rPr>
              <a:t>: </a:t>
            </a:r>
            <a:r>
              <a:rPr lang="en-US" sz="3200" dirty="0" err="1" smtClean="0">
                <a:latin typeface="Calibri" pitchFamily="34" charset="0"/>
              </a:rPr>
              <a:t>Pual</a:t>
            </a:r>
            <a:r>
              <a:rPr lang="en-US" sz="3200" dirty="0" smtClean="0">
                <a:latin typeface="Calibri" pitchFamily="34" charset="0"/>
              </a:rPr>
              <a:t> </a:t>
            </a:r>
            <a:r>
              <a:rPr lang="en-US" sz="3200" dirty="0" err="1" smtClean="0">
                <a:latin typeface="Calibri" pitchFamily="34" charset="0"/>
              </a:rPr>
              <a:t>alivatus</a:t>
            </a:r>
            <a:r>
              <a:rPr lang="en-US" sz="3200" dirty="0" smtClean="0">
                <a:latin typeface="Calibri" pitchFamily="34" charset="0"/>
              </a:rPr>
              <a:t>  </a:t>
            </a:r>
            <a:r>
              <a:rPr lang="he-IL" sz="3200" dirty="0" smtClean="0">
                <a:latin typeface="Calibri" pitchFamily="34" charset="0"/>
              </a:rPr>
              <a:t> ו-  </a:t>
            </a:r>
            <a:r>
              <a:rPr lang="en-US" sz="3200" dirty="0" err="1" smtClean="0">
                <a:latin typeface="Calibri" pitchFamily="34" charset="0"/>
              </a:rPr>
              <a:t>Bawendi</a:t>
            </a:r>
            <a:r>
              <a:rPr lang="ar-LB" sz="3200" dirty="0" smtClean="0">
                <a:latin typeface="Calibri" pitchFamily="34" charset="0"/>
              </a:rPr>
              <a:t> – </a:t>
            </a:r>
            <a:r>
              <a:rPr lang="he-IL" sz="3200" dirty="0" smtClean="0">
                <a:latin typeface="Calibri" pitchFamily="34" charset="0"/>
              </a:rPr>
              <a:t>הם חקרו את התכונות הכימיות והפיסיקליות של הננו-קריסטלים ועבדו בעיקר על פיתוח שימושים מעשיים שלהם בתחום הרפואה והאנרגיה המתחדשת.</a:t>
            </a:r>
            <a:endParaRPr lang="en-US" sz="3200" dirty="0" smtClean="0">
              <a:latin typeface="Calibri" pitchFamily="34" charset="0"/>
            </a:endParaRPr>
          </a:p>
          <a:p>
            <a:pPr algn="r" rtl="1"/>
            <a:endParaRPr lang="en-US" sz="2800" dirty="0" smtClean="0"/>
          </a:p>
          <a:p>
            <a:pPr algn="r" rtl="1"/>
            <a:endParaRPr lang="en-US" sz="2800" dirty="0" smtClean="0"/>
          </a:p>
        </p:txBody>
      </p:sp>
      <p:pic>
        <p:nvPicPr>
          <p:cNvPr id="7" name="Picture Placeholder 6"/>
          <p:cNvPicPr>
            <a:picLocks noGrp="1" noChangeAspect="1" noChangeArrowheads="1"/>
          </p:cNvPicPr>
          <p:nvPr>
            <p:ph type="pic" idx="1"/>
          </p:nvPr>
        </p:nvPicPr>
        <p:blipFill>
          <a:blip r:embed="rId2"/>
          <a:srcRect t="21192" b="21192"/>
          <a:stretch>
            <a:fillRect/>
          </a:stretch>
        </p:blipFill>
        <p:spPr>
          <a:xfrm>
            <a:off x="3200400" y="3810000"/>
            <a:ext cx="2514600" cy="1989221"/>
          </a:xfrm>
          <a:noFill/>
          <a:ln w="9525">
            <a:noFill/>
          </a:ln>
          <a:effectLst/>
        </p:spPr>
      </p:pic>
      <p:pic>
        <p:nvPicPr>
          <p:cNvPr id="22531" name="Picture 5"/>
          <p:cNvPicPr>
            <a:picLocks noChangeAspect="1" noChangeArrowheads="1"/>
          </p:cNvPicPr>
          <p:nvPr/>
        </p:nvPicPr>
        <p:blipFill>
          <a:blip r:embed="rId3"/>
          <a:srcRect/>
          <a:stretch>
            <a:fillRect/>
          </a:stretch>
        </p:blipFill>
        <p:spPr bwMode="auto">
          <a:xfrm>
            <a:off x="533400" y="3702050"/>
            <a:ext cx="2133600" cy="2746375"/>
          </a:xfrm>
          <a:prstGeom prst="rect">
            <a:avLst/>
          </a:prstGeom>
          <a:noFill/>
          <a:ln w="9525">
            <a:noFill/>
            <a:miter lim="800000"/>
            <a:headEnd/>
            <a:tailEnd/>
          </a:ln>
        </p:spPr>
      </p:pic>
      <p:sp>
        <p:nvSpPr>
          <p:cNvPr id="22532" name="Rectangle 8"/>
          <p:cNvSpPr>
            <a:spLocks noChangeArrowheads="1"/>
          </p:cNvSpPr>
          <p:nvPr/>
        </p:nvSpPr>
        <p:spPr bwMode="auto">
          <a:xfrm>
            <a:off x="3505200" y="3276600"/>
            <a:ext cx="2209800" cy="366713"/>
          </a:xfrm>
          <a:prstGeom prst="rect">
            <a:avLst/>
          </a:prstGeom>
          <a:noFill/>
          <a:ln w="9525">
            <a:noFill/>
            <a:miter lim="800000"/>
            <a:headEnd/>
            <a:tailEnd/>
          </a:ln>
        </p:spPr>
        <p:txBody>
          <a:bodyPr>
            <a:spAutoFit/>
          </a:bodyPr>
          <a:lstStyle/>
          <a:p>
            <a:r>
              <a:rPr lang="en-US" dirty="0" err="1">
                <a:latin typeface="Calibri" pitchFamily="34" charset="0"/>
              </a:rPr>
              <a:t>Mungi</a:t>
            </a:r>
            <a:r>
              <a:rPr lang="en-US" dirty="0">
                <a:solidFill>
                  <a:srgbClr val="F20CC6"/>
                </a:solidFill>
                <a:latin typeface="Calibri" pitchFamily="34" charset="0"/>
              </a:rPr>
              <a:t> </a:t>
            </a:r>
            <a:r>
              <a:rPr lang="en-US" dirty="0" err="1">
                <a:latin typeface="Calibri" pitchFamily="34" charset="0"/>
              </a:rPr>
              <a:t>Bawendi</a:t>
            </a:r>
            <a:endParaRPr lang="en-US" dirty="0"/>
          </a:p>
        </p:txBody>
      </p:sp>
      <p:sp>
        <p:nvSpPr>
          <p:cNvPr id="22533" name="Rectangle 13"/>
          <p:cNvSpPr>
            <a:spLocks noChangeArrowheads="1"/>
          </p:cNvSpPr>
          <p:nvPr/>
        </p:nvSpPr>
        <p:spPr bwMode="auto">
          <a:xfrm>
            <a:off x="838200" y="3244850"/>
            <a:ext cx="4343400" cy="368300"/>
          </a:xfrm>
          <a:prstGeom prst="rect">
            <a:avLst/>
          </a:prstGeom>
          <a:noFill/>
          <a:ln w="9525">
            <a:noFill/>
            <a:miter lim="800000"/>
            <a:headEnd/>
            <a:tailEnd/>
          </a:ln>
        </p:spPr>
        <p:txBody>
          <a:bodyPr>
            <a:spAutoFit/>
          </a:bodyPr>
          <a:lstStyle/>
          <a:p>
            <a:r>
              <a:rPr lang="en-US">
                <a:latin typeface="Calibri" pitchFamily="34" charset="0"/>
              </a:rPr>
              <a:t>Pual Alivatus</a:t>
            </a:r>
            <a:endParaRPr lang="en-US"/>
          </a:p>
        </p:txBody>
      </p:sp>
      <p:sp>
        <p:nvSpPr>
          <p:cNvPr id="10" name="Slide Number Placeholder 9"/>
          <p:cNvSpPr>
            <a:spLocks noGrp="1"/>
          </p:cNvSpPr>
          <p:nvPr>
            <p:ph type="sldNum" sz="quarter" idx="12"/>
          </p:nvPr>
        </p:nvSpPr>
        <p:spPr/>
        <p:txBody>
          <a:bodyPr wrap="square" tIns="45720" bIns="45720" numCol="1" anchorCtr="0" compatLnSpc="1">
            <a:prstTxWarp prst="textNoShape">
              <a:avLst/>
            </a:prstTxWarp>
          </a:bodyPr>
          <a:lstStyle/>
          <a:p>
            <a:fld id="{25614663-B233-48D2-B3AF-FF4F3E511D98}" type="slidenum">
              <a:rPr lang="he-IL">
                <a:solidFill>
                  <a:srgbClr val="BCBCBC"/>
                </a:solidFill>
                <a:latin typeface="Arial" charset="0"/>
                <a:cs typeface="Arial" charset="0"/>
              </a:rPr>
              <a:pPr/>
              <a:t>8</a:t>
            </a:fld>
            <a:endParaRPr lang="en-US">
              <a:solidFill>
                <a:srgbClr val="BCBCBC"/>
              </a:solidFill>
              <a:latin typeface="Arial" charset="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3400"/>
            <a:ext cx="8229600" cy="1295400"/>
          </a:xfrm>
        </p:spPr>
        <p:txBody>
          <a:bodyPr/>
          <a:lstStyle/>
          <a:p>
            <a:pPr rtl="1" fontAlgn="auto">
              <a:spcAft>
                <a:spcPts val="0"/>
              </a:spcAft>
              <a:defRPr/>
            </a:pPr>
            <a:r>
              <a:rPr lang="he-IL" dirty="0" smtClean="0">
                <a:solidFill>
                  <a:schemeClr val="accent4">
                    <a:lumMod val="60000"/>
                    <a:lumOff val="40000"/>
                  </a:schemeClr>
                </a:solidFill>
              </a:rPr>
              <a:t>הפיסיקה של ה- </a:t>
            </a:r>
            <a:r>
              <a:rPr lang="en-US" dirty="0" smtClean="0">
                <a:solidFill>
                  <a:schemeClr val="accent4">
                    <a:lumMod val="60000"/>
                    <a:lumOff val="40000"/>
                  </a:schemeClr>
                </a:solidFill>
              </a:rPr>
              <a:t>QDS</a:t>
            </a:r>
            <a:endParaRPr lang="en-US" dirty="0">
              <a:solidFill>
                <a:schemeClr val="accent4">
                  <a:lumMod val="60000"/>
                  <a:lumOff val="40000"/>
                </a:schemeClr>
              </a:solidFill>
            </a:endParaRPr>
          </a:p>
        </p:txBody>
      </p:sp>
      <p:sp>
        <p:nvSpPr>
          <p:cNvPr id="4" name="Slide Number Placeholder 3"/>
          <p:cNvSpPr>
            <a:spLocks noGrp="1"/>
          </p:cNvSpPr>
          <p:nvPr>
            <p:ph type="sldNum" sz="quarter" idx="12"/>
          </p:nvPr>
        </p:nvSpPr>
        <p:spPr/>
        <p:txBody>
          <a:bodyPr/>
          <a:lstStyle/>
          <a:p>
            <a:pPr>
              <a:defRPr/>
            </a:pPr>
            <a:fld id="{C9BEACD3-D3F8-4488-B8F4-7B8DE51E9305}" type="slidenum">
              <a:rPr lang="en-US"/>
              <a:pPr>
                <a:defRPr/>
              </a:pPr>
              <a:t>9</a:t>
            </a:fld>
            <a:endParaRPr lang="en-US"/>
          </a:p>
        </p:txBody>
      </p:sp>
      <p:grpSp>
        <p:nvGrpSpPr>
          <p:cNvPr id="23555" name="Group 61"/>
          <p:cNvGrpSpPr>
            <a:grpSpLocks noChangeAspect="1"/>
          </p:cNvGrpSpPr>
          <p:nvPr/>
        </p:nvGrpSpPr>
        <p:grpSpPr bwMode="auto">
          <a:xfrm>
            <a:off x="2209800" y="2743200"/>
            <a:ext cx="4540250" cy="2362200"/>
            <a:chOff x="364" y="1125"/>
            <a:chExt cx="2672" cy="1390"/>
          </a:xfrm>
        </p:grpSpPr>
        <p:sp>
          <p:nvSpPr>
            <p:cNvPr id="23556" name="Text Box 11"/>
            <p:cNvSpPr txBox="1">
              <a:spLocks noChangeAspect="1" noChangeArrowheads="1"/>
            </p:cNvSpPr>
            <p:nvPr/>
          </p:nvSpPr>
          <p:spPr bwMode="auto">
            <a:xfrm>
              <a:off x="701" y="2280"/>
              <a:ext cx="543" cy="235"/>
            </a:xfrm>
            <a:prstGeom prst="rect">
              <a:avLst/>
            </a:prstGeom>
            <a:noFill/>
            <a:ln w="9525">
              <a:noFill/>
              <a:miter lim="800000"/>
              <a:headEnd/>
              <a:tailEnd/>
            </a:ln>
          </p:spPr>
          <p:txBody>
            <a:bodyPr>
              <a:spAutoFit/>
            </a:bodyPr>
            <a:lstStyle/>
            <a:p>
              <a:pPr eaLnBrk="0" hangingPunct="0">
                <a:spcBef>
                  <a:spcPct val="50000"/>
                </a:spcBef>
              </a:pPr>
              <a:r>
                <a:rPr lang="en-US" sz="1600">
                  <a:latin typeface="Comic Sans MS" pitchFamily="66" charset="0"/>
                </a:rPr>
                <a:t>Atom</a:t>
              </a:r>
            </a:p>
          </p:txBody>
        </p:sp>
        <p:sp>
          <p:nvSpPr>
            <p:cNvPr id="23557" name="Text Box 12"/>
            <p:cNvSpPr txBox="1">
              <a:spLocks noChangeAspect="1" noChangeArrowheads="1"/>
            </p:cNvSpPr>
            <p:nvPr/>
          </p:nvSpPr>
          <p:spPr bwMode="auto">
            <a:xfrm>
              <a:off x="1223" y="2276"/>
              <a:ext cx="639" cy="235"/>
            </a:xfrm>
            <a:prstGeom prst="rect">
              <a:avLst/>
            </a:prstGeom>
            <a:noFill/>
            <a:ln w="9525">
              <a:noFill/>
              <a:miter lim="800000"/>
              <a:headEnd/>
              <a:tailEnd/>
            </a:ln>
          </p:spPr>
          <p:txBody>
            <a:bodyPr>
              <a:spAutoFit/>
            </a:bodyPr>
            <a:lstStyle/>
            <a:p>
              <a:pPr eaLnBrk="0" hangingPunct="0">
                <a:spcBef>
                  <a:spcPct val="50000"/>
                </a:spcBef>
              </a:pPr>
              <a:r>
                <a:rPr lang="en-US" sz="1600">
                  <a:latin typeface="Comic Sans MS" pitchFamily="66" charset="0"/>
                </a:rPr>
                <a:t>Dimer</a:t>
              </a:r>
            </a:p>
          </p:txBody>
        </p:sp>
        <p:sp>
          <p:nvSpPr>
            <p:cNvPr id="23558" name="Text Box 14"/>
            <p:cNvSpPr txBox="1">
              <a:spLocks noChangeAspect="1" noChangeArrowheads="1"/>
            </p:cNvSpPr>
            <p:nvPr/>
          </p:nvSpPr>
          <p:spPr bwMode="auto">
            <a:xfrm>
              <a:off x="1775" y="2280"/>
              <a:ext cx="459" cy="235"/>
            </a:xfrm>
            <a:prstGeom prst="rect">
              <a:avLst/>
            </a:prstGeom>
            <a:noFill/>
            <a:ln w="9525">
              <a:noFill/>
              <a:miter lim="800000"/>
              <a:headEnd/>
              <a:tailEnd/>
            </a:ln>
          </p:spPr>
          <p:txBody>
            <a:bodyPr>
              <a:spAutoFit/>
            </a:bodyPr>
            <a:lstStyle/>
            <a:p>
              <a:pPr algn="ctr" eaLnBrk="0" hangingPunct="0">
                <a:spcBef>
                  <a:spcPct val="50000"/>
                </a:spcBef>
              </a:pPr>
              <a:r>
                <a:rPr lang="en-US" sz="1600">
                  <a:solidFill>
                    <a:srgbClr val="0000FF"/>
                  </a:solidFill>
                  <a:latin typeface="Comic Sans MS" pitchFamily="66" charset="0"/>
                </a:rPr>
                <a:t>NP</a:t>
              </a:r>
            </a:p>
          </p:txBody>
        </p:sp>
        <p:grpSp>
          <p:nvGrpSpPr>
            <p:cNvPr id="23559" name="Group 58"/>
            <p:cNvGrpSpPr>
              <a:grpSpLocks noChangeAspect="1"/>
            </p:cNvGrpSpPr>
            <p:nvPr/>
          </p:nvGrpSpPr>
          <p:grpSpPr bwMode="auto">
            <a:xfrm>
              <a:off x="364" y="1125"/>
              <a:ext cx="2542" cy="1120"/>
              <a:chOff x="364" y="1125"/>
              <a:chExt cx="2542" cy="1120"/>
            </a:xfrm>
          </p:grpSpPr>
          <p:sp>
            <p:nvSpPr>
              <p:cNvPr id="23561" name="Line 28"/>
              <p:cNvSpPr>
                <a:spLocks noChangeAspect="1" noChangeShapeType="1"/>
              </p:cNvSpPr>
              <p:nvPr/>
            </p:nvSpPr>
            <p:spPr bwMode="auto">
              <a:xfrm>
                <a:off x="563" y="1125"/>
                <a:ext cx="0" cy="1120"/>
              </a:xfrm>
              <a:prstGeom prst="line">
                <a:avLst/>
              </a:prstGeom>
              <a:noFill/>
              <a:ln w="19050">
                <a:solidFill>
                  <a:schemeClr val="tx1"/>
                </a:solidFill>
                <a:round/>
                <a:headEnd type="triangle" w="med" len="med"/>
                <a:tailEnd/>
              </a:ln>
            </p:spPr>
            <p:txBody>
              <a:bodyPr/>
              <a:lstStyle/>
              <a:p>
                <a:endParaRPr lang="en-US"/>
              </a:p>
            </p:txBody>
          </p:sp>
          <p:grpSp>
            <p:nvGrpSpPr>
              <p:cNvPr id="23562" name="Group 55"/>
              <p:cNvGrpSpPr>
                <a:grpSpLocks noChangeAspect="1"/>
              </p:cNvGrpSpPr>
              <p:nvPr/>
            </p:nvGrpSpPr>
            <p:grpSpPr bwMode="auto">
              <a:xfrm>
                <a:off x="806" y="1170"/>
                <a:ext cx="2100" cy="1030"/>
                <a:chOff x="806" y="1216"/>
                <a:chExt cx="2100" cy="1030"/>
              </a:xfrm>
            </p:grpSpPr>
            <p:sp>
              <p:nvSpPr>
                <p:cNvPr id="23564" name="Rectangle 17" descr="Dark horizontal"/>
                <p:cNvSpPr>
                  <a:spLocks noChangeAspect="1" noChangeArrowheads="1"/>
                </p:cNvSpPr>
                <p:nvPr/>
              </p:nvSpPr>
              <p:spPr bwMode="auto">
                <a:xfrm>
                  <a:off x="2490" y="1216"/>
                  <a:ext cx="416" cy="346"/>
                </a:xfrm>
                <a:prstGeom prst="rect">
                  <a:avLst/>
                </a:prstGeom>
                <a:pattFill prst="dkHorz">
                  <a:fgClr>
                    <a:schemeClr val="tx1"/>
                  </a:fgClr>
                  <a:bgClr>
                    <a:schemeClr val="bg1"/>
                  </a:bgClr>
                </a:pattFill>
                <a:ln w="9525">
                  <a:solidFill>
                    <a:schemeClr val="tx1"/>
                  </a:solidFill>
                  <a:miter lim="800000"/>
                  <a:headEnd/>
                  <a:tailEnd/>
                </a:ln>
              </p:spPr>
              <p:txBody>
                <a:bodyPr wrap="none" anchor="ctr"/>
                <a:lstStyle/>
                <a:p>
                  <a:endParaRPr lang="en-US"/>
                </a:p>
              </p:txBody>
            </p:sp>
            <p:sp>
              <p:nvSpPr>
                <p:cNvPr id="23565" name="Rectangle 18" descr="Dark horizontal"/>
                <p:cNvSpPr>
                  <a:spLocks noChangeAspect="1" noChangeArrowheads="1"/>
                </p:cNvSpPr>
                <p:nvPr/>
              </p:nvSpPr>
              <p:spPr bwMode="auto">
                <a:xfrm>
                  <a:off x="2490" y="1894"/>
                  <a:ext cx="416" cy="346"/>
                </a:xfrm>
                <a:prstGeom prst="rect">
                  <a:avLst/>
                </a:prstGeom>
                <a:pattFill prst="dkHorz">
                  <a:fgClr>
                    <a:schemeClr val="tx1"/>
                  </a:fgClr>
                  <a:bgClr>
                    <a:schemeClr val="bg1"/>
                  </a:bgClr>
                </a:pattFill>
                <a:ln w="9525">
                  <a:solidFill>
                    <a:schemeClr val="tx1"/>
                  </a:solidFill>
                  <a:miter lim="800000"/>
                  <a:headEnd/>
                  <a:tailEnd/>
                </a:ln>
              </p:spPr>
              <p:txBody>
                <a:bodyPr wrap="none" anchor="ctr"/>
                <a:lstStyle/>
                <a:p>
                  <a:endParaRPr lang="en-US"/>
                </a:p>
              </p:txBody>
            </p:sp>
            <p:sp>
              <p:nvSpPr>
                <p:cNvPr id="23566" name="Line 18"/>
                <p:cNvSpPr>
                  <a:spLocks noChangeAspect="1" noChangeShapeType="1"/>
                </p:cNvSpPr>
                <p:nvPr/>
              </p:nvSpPr>
              <p:spPr bwMode="auto">
                <a:xfrm>
                  <a:off x="806" y="1741"/>
                  <a:ext cx="326" cy="0"/>
                </a:xfrm>
                <a:prstGeom prst="line">
                  <a:avLst/>
                </a:prstGeom>
                <a:noFill/>
                <a:ln w="19050">
                  <a:solidFill>
                    <a:schemeClr val="tx1"/>
                  </a:solidFill>
                  <a:round/>
                  <a:headEnd/>
                  <a:tailEnd/>
                </a:ln>
              </p:spPr>
              <p:txBody>
                <a:bodyPr/>
                <a:lstStyle/>
                <a:p>
                  <a:endParaRPr lang="en-US"/>
                </a:p>
              </p:txBody>
            </p:sp>
            <p:sp>
              <p:nvSpPr>
                <p:cNvPr id="23567" name="Line 19"/>
                <p:cNvSpPr>
                  <a:spLocks noChangeAspect="1" noChangeShapeType="1"/>
                </p:cNvSpPr>
                <p:nvPr/>
              </p:nvSpPr>
              <p:spPr bwMode="auto">
                <a:xfrm>
                  <a:off x="1296" y="1440"/>
                  <a:ext cx="313" cy="0"/>
                </a:xfrm>
                <a:prstGeom prst="line">
                  <a:avLst/>
                </a:prstGeom>
                <a:noFill/>
                <a:ln w="19050">
                  <a:solidFill>
                    <a:schemeClr val="tx1"/>
                  </a:solidFill>
                  <a:round/>
                  <a:headEnd/>
                  <a:tailEnd/>
                </a:ln>
              </p:spPr>
              <p:txBody>
                <a:bodyPr/>
                <a:lstStyle/>
                <a:p>
                  <a:endParaRPr lang="en-US"/>
                </a:p>
              </p:txBody>
            </p:sp>
            <p:sp>
              <p:nvSpPr>
                <p:cNvPr id="23568" name="Line 21"/>
                <p:cNvSpPr>
                  <a:spLocks noChangeAspect="1" noChangeShapeType="1"/>
                </p:cNvSpPr>
                <p:nvPr/>
              </p:nvSpPr>
              <p:spPr bwMode="auto">
                <a:xfrm>
                  <a:off x="1297" y="2034"/>
                  <a:ext cx="313" cy="0"/>
                </a:xfrm>
                <a:prstGeom prst="line">
                  <a:avLst/>
                </a:prstGeom>
                <a:noFill/>
                <a:ln w="19050">
                  <a:solidFill>
                    <a:schemeClr val="tx1"/>
                  </a:solidFill>
                  <a:round/>
                  <a:headEnd/>
                  <a:tailEnd/>
                </a:ln>
              </p:spPr>
              <p:txBody>
                <a:bodyPr/>
                <a:lstStyle/>
                <a:p>
                  <a:endParaRPr lang="en-US"/>
                </a:p>
              </p:txBody>
            </p:sp>
            <p:sp>
              <p:nvSpPr>
                <p:cNvPr id="23569" name="Line 22"/>
                <p:cNvSpPr>
                  <a:spLocks noChangeAspect="1" noChangeShapeType="1"/>
                </p:cNvSpPr>
                <p:nvPr/>
              </p:nvSpPr>
              <p:spPr bwMode="auto">
                <a:xfrm>
                  <a:off x="1860" y="1433"/>
                  <a:ext cx="313" cy="0"/>
                </a:xfrm>
                <a:prstGeom prst="line">
                  <a:avLst/>
                </a:prstGeom>
                <a:noFill/>
                <a:ln w="19050">
                  <a:solidFill>
                    <a:schemeClr val="tx1"/>
                  </a:solidFill>
                  <a:round/>
                  <a:headEnd/>
                  <a:tailEnd/>
                </a:ln>
              </p:spPr>
              <p:txBody>
                <a:bodyPr/>
                <a:lstStyle/>
                <a:p>
                  <a:endParaRPr lang="en-US"/>
                </a:p>
              </p:txBody>
            </p:sp>
            <p:sp>
              <p:nvSpPr>
                <p:cNvPr id="23570" name="Line 23"/>
                <p:cNvSpPr>
                  <a:spLocks noChangeAspect="1" noChangeShapeType="1"/>
                </p:cNvSpPr>
                <p:nvPr/>
              </p:nvSpPr>
              <p:spPr bwMode="auto">
                <a:xfrm>
                  <a:off x="1859" y="1523"/>
                  <a:ext cx="313" cy="0"/>
                </a:xfrm>
                <a:prstGeom prst="line">
                  <a:avLst/>
                </a:prstGeom>
                <a:noFill/>
                <a:ln w="19050">
                  <a:solidFill>
                    <a:schemeClr val="tx1"/>
                  </a:solidFill>
                  <a:round/>
                  <a:headEnd/>
                  <a:tailEnd/>
                </a:ln>
              </p:spPr>
              <p:txBody>
                <a:bodyPr/>
                <a:lstStyle/>
                <a:p>
                  <a:endParaRPr lang="en-US"/>
                </a:p>
              </p:txBody>
            </p:sp>
            <p:sp>
              <p:nvSpPr>
                <p:cNvPr id="23571" name="Line 24"/>
                <p:cNvSpPr>
                  <a:spLocks noChangeAspect="1" noChangeShapeType="1"/>
                </p:cNvSpPr>
                <p:nvPr/>
              </p:nvSpPr>
              <p:spPr bwMode="auto">
                <a:xfrm>
                  <a:off x="1860" y="2022"/>
                  <a:ext cx="313" cy="0"/>
                </a:xfrm>
                <a:prstGeom prst="line">
                  <a:avLst/>
                </a:prstGeom>
                <a:noFill/>
                <a:ln w="19050">
                  <a:solidFill>
                    <a:schemeClr val="tx1"/>
                  </a:solidFill>
                  <a:round/>
                  <a:headEnd/>
                  <a:tailEnd/>
                </a:ln>
              </p:spPr>
              <p:txBody>
                <a:bodyPr/>
                <a:lstStyle/>
                <a:p>
                  <a:endParaRPr lang="en-US"/>
                </a:p>
              </p:txBody>
            </p:sp>
            <p:sp>
              <p:nvSpPr>
                <p:cNvPr id="23572" name="Line 25"/>
                <p:cNvSpPr>
                  <a:spLocks noChangeAspect="1" noChangeShapeType="1"/>
                </p:cNvSpPr>
                <p:nvPr/>
              </p:nvSpPr>
              <p:spPr bwMode="auto">
                <a:xfrm>
                  <a:off x="1859" y="1945"/>
                  <a:ext cx="313" cy="0"/>
                </a:xfrm>
                <a:prstGeom prst="line">
                  <a:avLst/>
                </a:prstGeom>
                <a:noFill/>
                <a:ln w="19050">
                  <a:solidFill>
                    <a:schemeClr val="tx1"/>
                  </a:solidFill>
                  <a:round/>
                  <a:headEnd/>
                  <a:tailEnd/>
                </a:ln>
              </p:spPr>
              <p:txBody>
                <a:bodyPr/>
                <a:lstStyle/>
                <a:p>
                  <a:endParaRPr lang="en-US"/>
                </a:p>
              </p:txBody>
            </p:sp>
            <p:sp>
              <p:nvSpPr>
                <p:cNvPr id="23573" name="Line 26"/>
                <p:cNvSpPr>
                  <a:spLocks noChangeAspect="1" noChangeShapeType="1"/>
                </p:cNvSpPr>
                <p:nvPr/>
              </p:nvSpPr>
              <p:spPr bwMode="auto">
                <a:xfrm>
                  <a:off x="1860" y="1926"/>
                  <a:ext cx="313" cy="0"/>
                </a:xfrm>
                <a:prstGeom prst="line">
                  <a:avLst/>
                </a:prstGeom>
                <a:noFill/>
                <a:ln w="19050">
                  <a:solidFill>
                    <a:schemeClr val="tx1"/>
                  </a:solidFill>
                  <a:round/>
                  <a:headEnd/>
                  <a:tailEnd/>
                </a:ln>
              </p:spPr>
              <p:txBody>
                <a:bodyPr/>
                <a:lstStyle/>
                <a:p>
                  <a:endParaRPr lang="en-US"/>
                </a:p>
              </p:txBody>
            </p:sp>
            <p:sp>
              <p:nvSpPr>
                <p:cNvPr id="23574" name="Line 27"/>
                <p:cNvSpPr>
                  <a:spLocks noChangeAspect="1" noChangeShapeType="1"/>
                </p:cNvSpPr>
                <p:nvPr/>
              </p:nvSpPr>
              <p:spPr bwMode="auto">
                <a:xfrm>
                  <a:off x="1859" y="1382"/>
                  <a:ext cx="313" cy="0"/>
                </a:xfrm>
                <a:prstGeom prst="line">
                  <a:avLst/>
                </a:prstGeom>
                <a:noFill/>
                <a:ln w="19050">
                  <a:solidFill>
                    <a:schemeClr val="tx1"/>
                  </a:solidFill>
                  <a:round/>
                  <a:headEnd/>
                  <a:tailEnd/>
                </a:ln>
              </p:spPr>
              <p:txBody>
                <a:bodyPr/>
                <a:lstStyle/>
                <a:p>
                  <a:endParaRPr lang="en-US"/>
                </a:p>
              </p:txBody>
            </p:sp>
            <p:sp>
              <p:nvSpPr>
                <p:cNvPr id="23575" name="Line 29"/>
                <p:cNvSpPr>
                  <a:spLocks noChangeAspect="1" noChangeShapeType="1"/>
                </p:cNvSpPr>
                <p:nvPr/>
              </p:nvSpPr>
              <p:spPr bwMode="auto">
                <a:xfrm flipV="1">
                  <a:off x="1126" y="1440"/>
                  <a:ext cx="160" cy="294"/>
                </a:xfrm>
                <a:prstGeom prst="line">
                  <a:avLst/>
                </a:prstGeom>
                <a:noFill/>
                <a:ln w="9525">
                  <a:solidFill>
                    <a:schemeClr val="tx1"/>
                  </a:solidFill>
                  <a:prstDash val="dash"/>
                  <a:round/>
                  <a:headEnd/>
                  <a:tailEnd/>
                </a:ln>
              </p:spPr>
              <p:txBody>
                <a:bodyPr/>
                <a:lstStyle/>
                <a:p>
                  <a:endParaRPr lang="en-US"/>
                </a:p>
              </p:txBody>
            </p:sp>
            <p:sp>
              <p:nvSpPr>
                <p:cNvPr id="23576" name="Line 30"/>
                <p:cNvSpPr>
                  <a:spLocks noChangeAspect="1" noChangeShapeType="1"/>
                </p:cNvSpPr>
                <p:nvPr/>
              </p:nvSpPr>
              <p:spPr bwMode="auto">
                <a:xfrm rot="10800000" flipH="1" flipV="1">
                  <a:off x="1130" y="1742"/>
                  <a:ext cx="160" cy="294"/>
                </a:xfrm>
                <a:prstGeom prst="line">
                  <a:avLst/>
                </a:prstGeom>
                <a:noFill/>
                <a:ln w="9525">
                  <a:solidFill>
                    <a:schemeClr val="tx1"/>
                  </a:solidFill>
                  <a:prstDash val="dash"/>
                  <a:round/>
                  <a:headEnd/>
                  <a:tailEnd/>
                </a:ln>
              </p:spPr>
              <p:txBody>
                <a:bodyPr/>
                <a:lstStyle/>
                <a:p>
                  <a:endParaRPr lang="en-US"/>
                </a:p>
              </p:txBody>
            </p:sp>
            <p:sp>
              <p:nvSpPr>
                <p:cNvPr id="23577" name="Line 31"/>
                <p:cNvSpPr>
                  <a:spLocks noChangeAspect="1" noChangeShapeType="1"/>
                </p:cNvSpPr>
                <p:nvPr/>
              </p:nvSpPr>
              <p:spPr bwMode="auto">
                <a:xfrm>
                  <a:off x="1859" y="1965"/>
                  <a:ext cx="313" cy="0"/>
                </a:xfrm>
                <a:prstGeom prst="line">
                  <a:avLst/>
                </a:prstGeom>
                <a:noFill/>
                <a:ln w="19050">
                  <a:solidFill>
                    <a:schemeClr val="tx1"/>
                  </a:solidFill>
                  <a:round/>
                  <a:headEnd/>
                  <a:tailEnd/>
                </a:ln>
              </p:spPr>
              <p:txBody>
                <a:bodyPr/>
                <a:lstStyle/>
                <a:p>
                  <a:endParaRPr lang="en-US"/>
                </a:p>
              </p:txBody>
            </p:sp>
            <p:sp>
              <p:nvSpPr>
                <p:cNvPr id="23578" name="Line 32"/>
                <p:cNvSpPr>
                  <a:spLocks noChangeAspect="1" noChangeShapeType="1"/>
                </p:cNvSpPr>
                <p:nvPr/>
              </p:nvSpPr>
              <p:spPr bwMode="auto">
                <a:xfrm>
                  <a:off x="1859" y="2100"/>
                  <a:ext cx="313" cy="0"/>
                </a:xfrm>
                <a:prstGeom prst="line">
                  <a:avLst/>
                </a:prstGeom>
                <a:noFill/>
                <a:ln w="19050">
                  <a:solidFill>
                    <a:schemeClr val="tx1"/>
                  </a:solidFill>
                  <a:round/>
                  <a:headEnd/>
                  <a:tailEnd/>
                </a:ln>
              </p:spPr>
              <p:txBody>
                <a:bodyPr/>
                <a:lstStyle/>
                <a:p>
                  <a:endParaRPr lang="en-US"/>
                </a:p>
              </p:txBody>
            </p:sp>
            <p:sp>
              <p:nvSpPr>
                <p:cNvPr id="23579" name="Line 33"/>
                <p:cNvSpPr>
                  <a:spLocks noChangeAspect="1" noChangeShapeType="1"/>
                </p:cNvSpPr>
                <p:nvPr/>
              </p:nvSpPr>
              <p:spPr bwMode="auto">
                <a:xfrm>
                  <a:off x="1860" y="2214"/>
                  <a:ext cx="313" cy="0"/>
                </a:xfrm>
                <a:prstGeom prst="line">
                  <a:avLst/>
                </a:prstGeom>
                <a:noFill/>
                <a:ln w="19050">
                  <a:solidFill>
                    <a:schemeClr val="tx1"/>
                  </a:solidFill>
                  <a:round/>
                  <a:headEnd/>
                  <a:tailEnd/>
                </a:ln>
              </p:spPr>
              <p:txBody>
                <a:bodyPr/>
                <a:lstStyle/>
                <a:p>
                  <a:endParaRPr lang="en-US"/>
                </a:p>
              </p:txBody>
            </p:sp>
            <p:sp>
              <p:nvSpPr>
                <p:cNvPr id="23580" name="Line 34"/>
                <p:cNvSpPr>
                  <a:spLocks noChangeAspect="1" noChangeShapeType="1"/>
                </p:cNvSpPr>
                <p:nvPr/>
              </p:nvSpPr>
              <p:spPr bwMode="auto">
                <a:xfrm>
                  <a:off x="1859" y="1314"/>
                  <a:ext cx="313" cy="0"/>
                </a:xfrm>
                <a:prstGeom prst="line">
                  <a:avLst/>
                </a:prstGeom>
                <a:noFill/>
                <a:ln w="19050">
                  <a:solidFill>
                    <a:schemeClr val="tx1"/>
                  </a:solidFill>
                  <a:round/>
                  <a:headEnd/>
                  <a:tailEnd/>
                </a:ln>
              </p:spPr>
              <p:txBody>
                <a:bodyPr/>
                <a:lstStyle/>
                <a:p>
                  <a:endParaRPr lang="en-US"/>
                </a:p>
              </p:txBody>
            </p:sp>
            <p:sp>
              <p:nvSpPr>
                <p:cNvPr id="23581" name="Line 35"/>
                <p:cNvSpPr>
                  <a:spLocks noChangeAspect="1" noChangeShapeType="1"/>
                </p:cNvSpPr>
                <p:nvPr/>
              </p:nvSpPr>
              <p:spPr bwMode="auto">
                <a:xfrm>
                  <a:off x="1859" y="1260"/>
                  <a:ext cx="313" cy="0"/>
                </a:xfrm>
                <a:prstGeom prst="line">
                  <a:avLst/>
                </a:prstGeom>
                <a:noFill/>
                <a:ln w="19050">
                  <a:solidFill>
                    <a:schemeClr val="tx1"/>
                  </a:solidFill>
                  <a:round/>
                  <a:headEnd/>
                  <a:tailEnd/>
                </a:ln>
              </p:spPr>
              <p:txBody>
                <a:bodyPr/>
                <a:lstStyle/>
                <a:p>
                  <a:endParaRPr lang="en-US"/>
                </a:p>
              </p:txBody>
            </p:sp>
            <p:sp>
              <p:nvSpPr>
                <p:cNvPr id="23582" name="Line 36"/>
                <p:cNvSpPr>
                  <a:spLocks noChangeAspect="1" noChangeShapeType="1"/>
                </p:cNvSpPr>
                <p:nvPr/>
              </p:nvSpPr>
              <p:spPr bwMode="auto">
                <a:xfrm>
                  <a:off x="1859" y="1338"/>
                  <a:ext cx="313" cy="0"/>
                </a:xfrm>
                <a:prstGeom prst="line">
                  <a:avLst/>
                </a:prstGeom>
                <a:noFill/>
                <a:ln w="19050">
                  <a:solidFill>
                    <a:schemeClr val="tx1"/>
                  </a:solidFill>
                  <a:round/>
                  <a:headEnd/>
                  <a:tailEnd/>
                </a:ln>
              </p:spPr>
              <p:txBody>
                <a:bodyPr/>
                <a:lstStyle/>
                <a:p>
                  <a:endParaRPr lang="en-US"/>
                </a:p>
              </p:txBody>
            </p:sp>
            <p:sp>
              <p:nvSpPr>
                <p:cNvPr id="23583" name="Line 39"/>
                <p:cNvSpPr>
                  <a:spLocks noChangeAspect="1" noChangeShapeType="1"/>
                </p:cNvSpPr>
                <p:nvPr/>
              </p:nvSpPr>
              <p:spPr bwMode="auto">
                <a:xfrm flipV="1">
                  <a:off x="2163" y="1216"/>
                  <a:ext cx="320" cy="38"/>
                </a:xfrm>
                <a:prstGeom prst="line">
                  <a:avLst/>
                </a:prstGeom>
                <a:noFill/>
                <a:ln w="9525">
                  <a:solidFill>
                    <a:schemeClr val="tx1"/>
                  </a:solidFill>
                  <a:prstDash val="dash"/>
                  <a:round/>
                  <a:headEnd/>
                  <a:tailEnd/>
                </a:ln>
              </p:spPr>
              <p:txBody>
                <a:bodyPr/>
                <a:lstStyle/>
                <a:p>
                  <a:endParaRPr lang="en-US"/>
                </a:p>
              </p:txBody>
            </p:sp>
            <p:sp>
              <p:nvSpPr>
                <p:cNvPr id="23584" name="Line 40"/>
                <p:cNvSpPr>
                  <a:spLocks noChangeAspect="1" noChangeShapeType="1"/>
                </p:cNvSpPr>
                <p:nvPr/>
              </p:nvSpPr>
              <p:spPr bwMode="auto">
                <a:xfrm>
                  <a:off x="2150" y="1517"/>
                  <a:ext cx="333" cy="45"/>
                </a:xfrm>
                <a:prstGeom prst="line">
                  <a:avLst/>
                </a:prstGeom>
                <a:noFill/>
                <a:ln w="9525">
                  <a:solidFill>
                    <a:schemeClr val="tx1"/>
                  </a:solidFill>
                  <a:prstDash val="dash"/>
                  <a:round/>
                  <a:headEnd/>
                  <a:tailEnd/>
                </a:ln>
              </p:spPr>
              <p:txBody>
                <a:bodyPr/>
                <a:lstStyle/>
                <a:p>
                  <a:endParaRPr lang="en-US"/>
                </a:p>
              </p:txBody>
            </p:sp>
            <p:sp>
              <p:nvSpPr>
                <p:cNvPr id="23585" name="Line 41"/>
                <p:cNvSpPr>
                  <a:spLocks noChangeAspect="1" noChangeShapeType="1"/>
                </p:cNvSpPr>
                <p:nvPr/>
              </p:nvSpPr>
              <p:spPr bwMode="auto">
                <a:xfrm flipV="1">
                  <a:off x="2163" y="1889"/>
                  <a:ext cx="327" cy="25"/>
                </a:xfrm>
                <a:prstGeom prst="line">
                  <a:avLst/>
                </a:prstGeom>
                <a:noFill/>
                <a:ln w="9525">
                  <a:solidFill>
                    <a:schemeClr val="tx1"/>
                  </a:solidFill>
                  <a:prstDash val="dash"/>
                  <a:round/>
                  <a:headEnd/>
                  <a:tailEnd/>
                </a:ln>
              </p:spPr>
              <p:txBody>
                <a:bodyPr/>
                <a:lstStyle/>
                <a:p>
                  <a:endParaRPr lang="en-US"/>
                </a:p>
              </p:txBody>
            </p:sp>
            <p:sp>
              <p:nvSpPr>
                <p:cNvPr id="23586" name="Line 42"/>
                <p:cNvSpPr>
                  <a:spLocks noChangeAspect="1" noChangeShapeType="1"/>
                </p:cNvSpPr>
                <p:nvPr/>
              </p:nvSpPr>
              <p:spPr bwMode="auto">
                <a:xfrm>
                  <a:off x="2163" y="2214"/>
                  <a:ext cx="320" cy="32"/>
                </a:xfrm>
                <a:prstGeom prst="line">
                  <a:avLst/>
                </a:prstGeom>
                <a:noFill/>
                <a:ln w="9525">
                  <a:solidFill>
                    <a:schemeClr val="tx1"/>
                  </a:solidFill>
                  <a:prstDash val="dash"/>
                  <a:round/>
                  <a:headEnd/>
                  <a:tailEnd/>
                </a:ln>
              </p:spPr>
              <p:txBody>
                <a:bodyPr/>
                <a:lstStyle/>
                <a:p>
                  <a:endParaRPr lang="en-US"/>
                </a:p>
              </p:txBody>
            </p:sp>
            <p:sp>
              <p:nvSpPr>
                <p:cNvPr id="23587" name="Line 43"/>
                <p:cNvSpPr>
                  <a:spLocks noChangeAspect="1" noChangeShapeType="1"/>
                </p:cNvSpPr>
                <p:nvPr/>
              </p:nvSpPr>
              <p:spPr bwMode="auto">
                <a:xfrm flipV="1">
                  <a:off x="1600" y="1254"/>
                  <a:ext cx="262" cy="180"/>
                </a:xfrm>
                <a:prstGeom prst="line">
                  <a:avLst/>
                </a:prstGeom>
                <a:noFill/>
                <a:ln w="9525">
                  <a:solidFill>
                    <a:schemeClr val="tx1"/>
                  </a:solidFill>
                  <a:prstDash val="dash"/>
                  <a:round/>
                  <a:headEnd/>
                  <a:tailEnd/>
                </a:ln>
              </p:spPr>
              <p:txBody>
                <a:bodyPr/>
                <a:lstStyle/>
                <a:p>
                  <a:endParaRPr lang="en-US"/>
                </a:p>
              </p:txBody>
            </p:sp>
            <p:sp>
              <p:nvSpPr>
                <p:cNvPr id="23588" name="Line 44"/>
                <p:cNvSpPr>
                  <a:spLocks noChangeAspect="1" noChangeShapeType="1"/>
                </p:cNvSpPr>
                <p:nvPr/>
              </p:nvSpPr>
              <p:spPr bwMode="auto">
                <a:xfrm flipV="1">
                  <a:off x="1600" y="1306"/>
                  <a:ext cx="256" cy="128"/>
                </a:xfrm>
                <a:prstGeom prst="line">
                  <a:avLst/>
                </a:prstGeom>
                <a:noFill/>
                <a:ln w="9525">
                  <a:solidFill>
                    <a:schemeClr val="tx1"/>
                  </a:solidFill>
                  <a:prstDash val="dash"/>
                  <a:round/>
                  <a:headEnd/>
                  <a:tailEnd/>
                </a:ln>
              </p:spPr>
              <p:txBody>
                <a:bodyPr/>
                <a:lstStyle/>
                <a:p>
                  <a:endParaRPr lang="en-US"/>
                </a:p>
              </p:txBody>
            </p:sp>
            <p:sp>
              <p:nvSpPr>
                <p:cNvPr id="23589" name="Line 45"/>
                <p:cNvSpPr>
                  <a:spLocks noChangeAspect="1" noChangeShapeType="1"/>
                </p:cNvSpPr>
                <p:nvPr/>
              </p:nvSpPr>
              <p:spPr bwMode="auto">
                <a:xfrm flipV="1">
                  <a:off x="1603" y="1334"/>
                  <a:ext cx="255" cy="106"/>
                </a:xfrm>
                <a:prstGeom prst="line">
                  <a:avLst/>
                </a:prstGeom>
                <a:noFill/>
                <a:ln w="9525">
                  <a:solidFill>
                    <a:schemeClr val="tx1"/>
                  </a:solidFill>
                  <a:prstDash val="dash"/>
                  <a:round/>
                  <a:headEnd/>
                  <a:tailEnd/>
                </a:ln>
              </p:spPr>
              <p:txBody>
                <a:bodyPr/>
                <a:lstStyle/>
                <a:p>
                  <a:endParaRPr lang="en-US"/>
                </a:p>
              </p:txBody>
            </p:sp>
            <p:sp>
              <p:nvSpPr>
                <p:cNvPr id="23590" name="Line 46"/>
                <p:cNvSpPr>
                  <a:spLocks noChangeAspect="1" noChangeShapeType="1"/>
                </p:cNvSpPr>
                <p:nvPr/>
              </p:nvSpPr>
              <p:spPr bwMode="auto">
                <a:xfrm>
                  <a:off x="1603" y="1440"/>
                  <a:ext cx="255" cy="82"/>
                </a:xfrm>
                <a:prstGeom prst="line">
                  <a:avLst/>
                </a:prstGeom>
                <a:noFill/>
                <a:ln w="9525">
                  <a:solidFill>
                    <a:schemeClr val="tx1"/>
                  </a:solidFill>
                  <a:prstDash val="dash"/>
                  <a:round/>
                  <a:headEnd/>
                  <a:tailEnd/>
                </a:ln>
              </p:spPr>
              <p:txBody>
                <a:bodyPr/>
                <a:lstStyle/>
                <a:p>
                  <a:endParaRPr lang="en-US"/>
                </a:p>
              </p:txBody>
            </p:sp>
            <p:sp>
              <p:nvSpPr>
                <p:cNvPr id="23591" name="Line 47"/>
                <p:cNvSpPr>
                  <a:spLocks noChangeAspect="1" noChangeShapeType="1"/>
                </p:cNvSpPr>
                <p:nvPr/>
              </p:nvSpPr>
              <p:spPr bwMode="auto">
                <a:xfrm flipV="1">
                  <a:off x="1603" y="1430"/>
                  <a:ext cx="255" cy="10"/>
                </a:xfrm>
                <a:prstGeom prst="line">
                  <a:avLst/>
                </a:prstGeom>
                <a:noFill/>
                <a:ln w="9525">
                  <a:solidFill>
                    <a:schemeClr val="tx1"/>
                  </a:solidFill>
                  <a:prstDash val="dash"/>
                  <a:round/>
                  <a:headEnd/>
                  <a:tailEnd/>
                </a:ln>
              </p:spPr>
              <p:txBody>
                <a:bodyPr/>
                <a:lstStyle/>
                <a:p>
                  <a:endParaRPr lang="en-US"/>
                </a:p>
              </p:txBody>
            </p:sp>
            <p:sp>
              <p:nvSpPr>
                <p:cNvPr id="23592" name="Line 48"/>
                <p:cNvSpPr>
                  <a:spLocks noChangeAspect="1" noChangeShapeType="1"/>
                </p:cNvSpPr>
                <p:nvPr/>
              </p:nvSpPr>
              <p:spPr bwMode="auto">
                <a:xfrm flipV="1">
                  <a:off x="1608" y="1378"/>
                  <a:ext cx="254" cy="62"/>
                </a:xfrm>
                <a:prstGeom prst="line">
                  <a:avLst/>
                </a:prstGeom>
                <a:noFill/>
                <a:ln w="9525">
                  <a:solidFill>
                    <a:schemeClr val="tx1"/>
                  </a:solidFill>
                  <a:prstDash val="dash"/>
                  <a:round/>
                  <a:headEnd/>
                  <a:tailEnd/>
                </a:ln>
              </p:spPr>
              <p:txBody>
                <a:bodyPr/>
                <a:lstStyle/>
                <a:p>
                  <a:endParaRPr lang="en-US"/>
                </a:p>
              </p:txBody>
            </p:sp>
            <p:sp>
              <p:nvSpPr>
                <p:cNvPr id="23593" name="Line 49"/>
                <p:cNvSpPr>
                  <a:spLocks noChangeAspect="1" noChangeShapeType="1"/>
                </p:cNvSpPr>
                <p:nvPr/>
              </p:nvSpPr>
              <p:spPr bwMode="auto">
                <a:xfrm flipV="1">
                  <a:off x="1603" y="1920"/>
                  <a:ext cx="264" cy="110"/>
                </a:xfrm>
                <a:prstGeom prst="line">
                  <a:avLst/>
                </a:prstGeom>
                <a:noFill/>
                <a:ln w="9525">
                  <a:solidFill>
                    <a:schemeClr val="tx1"/>
                  </a:solidFill>
                  <a:prstDash val="dash"/>
                  <a:round/>
                  <a:headEnd/>
                  <a:tailEnd/>
                </a:ln>
              </p:spPr>
              <p:txBody>
                <a:bodyPr/>
                <a:lstStyle/>
                <a:p>
                  <a:endParaRPr lang="en-US"/>
                </a:p>
              </p:txBody>
            </p:sp>
            <p:sp>
              <p:nvSpPr>
                <p:cNvPr id="23594" name="Line 50"/>
                <p:cNvSpPr>
                  <a:spLocks noChangeAspect="1" noChangeShapeType="1"/>
                </p:cNvSpPr>
                <p:nvPr/>
              </p:nvSpPr>
              <p:spPr bwMode="auto">
                <a:xfrm flipV="1">
                  <a:off x="1598" y="1944"/>
                  <a:ext cx="269" cy="96"/>
                </a:xfrm>
                <a:prstGeom prst="line">
                  <a:avLst/>
                </a:prstGeom>
                <a:noFill/>
                <a:ln w="9525">
                  <a:solidFill>
                    <a:schemeClr val="tx1"/>
                  </a:solidFill>
                  <a:prstDash val="dash"/>
                  <a:round/>
                  <a:headEnd/>
                  <a:tailEnd/>
                </a:ln>
              </p:spPr>
              <p:txBody>
                <a:bodyPr/>
                <a:lstStyle/>
                <a:p>
                  <a:endParaRPr lang="en-US"/>
                </a:p>
              </p:txBody>
            </p:sp>
            <p:sp>
              <p:nvSpPr>
                <p:cNvPr id="23595" name="Line 51"/>
                <p:cNvSpPr>
                  <a:spLocks noChangeAspect="1" noChangeShapeType="1"/>
                </p:cNvSpPr>
                <p:nvPr/>
              </p:nvSpPr>
              <p:spPr bwMode="auto">
                <a:xfrm>
                  <a:off x="1594" y="2030"/>
                  <a:ext cx="273" cy="188"/>
                </a:xfrm>
                <a:prstGeom prst="line">
                  <a:avLst/>
                </a:prstGeom>
                <a:noFill/>
                <a:ln w="9525">
                  <a:solidFill>
                    <a:schemeClr val="tx1"/>
                  </a:solidFill>
                  <a:prstDash val="dash"/>
                  <a:round/>
                  <a:headEnd/>
                  <a:tailEnd/>
                </a:ln>
              </p:spPr>
              <p:txBody>
                <a:bodyPr/>
                <a:lstStyle/>
                <a:p>
                  <a:endParaRPr lang="en-US"/>
                </a:p>
              </p:txBody>
            </p:sp>
            <p:sp>
              <p:nvSpPr>
                <p:cNvPr id="23596" name="Line 52"/>
                <p:cNvSpPr>
                  <a:spLocks noChangeAspect="1" noChangeShapeType="1"/>
                </p:cNvSpPr>
                <p:nvPr/>
              </p:nvSpPr>
              <p:spPr bwMode="auto">
                <a:xfrm>
                  <a:off x="1608" y="2030"/>
                  <a:ext cx="250" cy="68"/>
                </a:xfrm>
                <a:prstGeom prst="line">
                  <a:avLst/>
                </a:prstGeom>
                <a:noFill/>
                <a:ln w="9525">
                  <a:solidFill>
                    <a:schemeClr val="tx1"/>
                  </a:solidFill>
                  <a:prstDash val="dash"/>
                  <a:round/>
                  <a:headEnd/>
                  <a:tailEnd/>
                </a:ln>
              </p:spPr>
              <p:txBody>
                <a:bodyPr/>
                <a:lstStyle/>
                <a:p>
                  <a:endParaRPr lang="en-US"/>
                </a:p>
              </p:txBody>
            </p:sp>
            <p:sp>
              <p:nvSpPr>
                <p:cNvPr id="23597" name="Line 53"/>
                <p:cNvSpPr>
                  <a:spLocks noChangeAspect="1" noChangeShapeType="1"/>
                </p:cNvSpPr>
                <p:nvPr/>
              </p:nvSpPr>
              <p:spPr bwMode="auto">
                <a:xfrm flipV="1">
                  <a:off x="1608" y="2021"/>
                  <a:ext cx="250" cy="9"/>
                </a:xfrm>
                <a:prstGeom prst="line">
                  <a:avLst/>
                </a:prstGeom>
                <a:noFill/>
                <a:ln w="9525">
                  <a:solidFill>
                    <a:schemeClr val="tx1"/>
                  </a:solidFill>
                  <a:prstDash val="dash"/>
                  <a:round/>
                  <a:headEnd/>
                  <a:tailEnd/>
                </a:ln>
              </p:spPr>
              <p:txBody>
                <a:bodyPr/>
                <a:lstStyle/>
                <a:p>
                  <a:endParaRPr lang="en-US"/>
                </a:p>
              </p:txBody>
            </p:sp>
            <p:sp>
              <p:nvSpPr>
                <p:cNvPr id="23598" name="Line 54"/>
                <p:cNvSpPr>
                  <a:spLocks noChangeAspect="1" noChangeShapeType="1"/>
                </p:cNvSpPr>
                <p:nvPr/>
              </p:nvSpPr>
              <p:spPr bwMode="auto">
                <a:xfrm flipV="1">
                  <a:off x="1608" y="1963"/>
                  <a:ext cx="254" cy="67"/>
                </a:xfrm>
                <a:prstGeom prst="line">
                  <a:avLst/>
                </a:prstGeom>
                <a:noFill/>
                <a:ln w="9525">
                  <a:solidFill>
                    <a:schemeClr val="tx1"/>
                  </a:solidFill>
                  <a:prstDash val="dash"/>
                  <a:round/>
                  <a:headEnd/>
                  <a:tailEnd/>
                </a:ln>
              </p:spPr>
              <p:txBody>
                <a:bodyPr/>
                <a:lstStyle/>
                <a:p>
                  <a:endParaRPr lang="en-US"/>
                </a:p>
              </p:txBody>
            </p:sp>
          </p:grpSp>
          <p:sp>
            <p:nvSpPr>
              <p:cNvPr id="23563" name="Text Box 57"/>
              <p:cNvSpPr txBox="1">
                <a:spLocks noChangeAspect="1" noChangeArrowheads="1"/>
              </p:cNvSpPr>
              <p:nvPr/>
            </p:nvSpPr>
            <p:spPr bwMode="auto">
              <a:xfrm rot="-5400000">
                <a:off x="281" y="1482"/>
                <a:ext cx="571" cy="405"/>
              </a:xfrm>
              <a:prstGeom prst="rect">
                <a:avLst/>
              </a:prstGeom>
              <a:noFill/>
              <a:ln w="9525">
                <a:noFill/>
                <a:miter lim="800000"/>
                <a:headEnd/>
                <a:tailEnd/>
              </a:ln>
            </p:spPr>
            <p:txBody>
              <a:bodyPr>
                <a:spAutoFit/>
              </a:bodyPr>
              <a:lstStyle/>
              <a:p>
                <a:pPr>
                  <a:spcBef>
                    <a:spcPct val="50000"/>
                  </a:spcBef>
                </a:pPr>
                <a:r>
                  <a:rPr lang="en-US" sz="1600">
                    <a:latin typeface="Comic Sans MS" pitchFamily="66" charset="0"/>
                  </a:rPr>
                  <a:t>Energy</a:t>
                </a:r>
                <a:endParaRPr lang="en-CA" sz="1600">
                  <a:latin typeface="Comic Sans MS" pitchFamily="66" charset="0"/>
                </a:endParaRPr>
              </a:p>
            </p:txBody>
          </p:sp>
        </p:grpSp>
        <p:sp>
          <p:nvSpPr>
            <p:cNvPr id="23560" name="Text Box 59"/>
            <p:cNvSpPr txBox="1">
              <a:spLocks noChangeAspect="1" noChangeArrowheads="1"/>
            </p:cNvSpPr>
            <p:nvPr/>
          </p:nvSpPr>
          <p:spPr bwMode="auto">
            <a:xfrm>
              <a:off x="2397" y="2270"/>
              <a:ext cx="639" cy="235"/>
            </a:xfrm>
            <a:prstGeom prst="rect">
              <a:avLst/>
            </a:prstGeom>
            <a:noFill/>
            <a:ln w="9525">
              <a:noFill/>
              <a:miter lim="800000"/>
              <a:headEnd/>
              <a:tailEnd/>
            </a:ln>
          </p:spPr>
          <p:txBody>
            <a:bodyPr>
              <a:spAutoFit/>
            </a:bodyPr>
            <a:lstStyle/>
            <a:p>
              <a:pPr eaLnBrk="0" hangingPunct="0">
                <a:spcBef>
                  <a:spcPct val="50000"/>
                </a:spcBef>
              </a:pPr>
              <a:r>
                <a:rPr lang="en-US" sz="1600">
                  <a:latin typeface="Comic Sans MS" pitchFamily="66" charset="0"/>
                </a:rPr>
                <a:t>Bulk SC</a:t>
              </a:r>
            </a:p>
          </p:txBody>
        </p:sp>
      </p:gr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2048</TotalTime>
  <Words>1319</Words>
  <Application>Microsoft Office PowerPoint</Application>
  <PresentationFormat>On-screen Show (4:3)</PresentationFormat>
  <Paragraphs>176</Paragraphs>
  <Slides>42</Slides>
  <Notes>3</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Apex</vt:lpstr>
      <vt:lpstr>Quantum dots</vt:lpstr>
      <vt:lpstr>הקדמה</vt:lpstr>
      <vt:lpstr>PowerPoint Presentation</vt:lpstr>
      <vt:lpstr>PowerPoint Presentation</vt:lpstr>
      <vt:lpstr>הסטוריה</vt:lpstr>
      <vt:lpstr>PowerPoint Presentation</vt:lpstr>
      <vt:lpstr>PowerPoint Presentation</vt:lpstr>
      <vt:lpstr>PowerPoint Presentation</vt:lpstr>
      <vt:lpstr>הפיסיקה של ה- QDS</vt:lpstr>
      <vt:lpstr>מוליכים למחצה</vt:lpstr>
      <vt:lpstr>PowerPoint Presentation</vt:lpstr>
      <vt:lpstr>PowerPoint Presentation</vt:lpstr>
      <vt:lpstr>PowerPoint Presentation</vt:lpstr>
      <vt:lpstr>PowerPoint Presentation</vt:lpstr>
      <vt:lpstr>PowerPoint Presentation</vt:lpstr>
      <vt:lpstr>חלקיק בקופסא</vt:lpstr>
      <vt:lpstr>PowerPoint Presentation</vt:lpstr>
      <vt:lpstr>PowerPoint Presentation</vt:lpstr>
      <vt:lpstr>PowerPoint Presentation</vt:lpstr>
      <vt:lpstr>PowerPoint Presentation</vt:lpstr>
      <vt:lpstr>PowerPoint Presentation</vt:lpstr>
      <vt:lpstr>הכימיה של ה- QDS</vt:lpstr>
      <vt:lpstr>PowerPoint Presentation</vt:lpstr>
      <vt:lpstr>PowerPoint Presentation</vt:lpstr>
      <vt:lpstr>PowerPoint Presentation</vt:lpstr>
      <vt:lpstr>PowerPoint Presentation</vt:lpstr>
      <vt:lpstr>PowerPoint Presentation</vt:lpstr>
      <vt:lpstr>הסנתיזה של ה- QDS </vt:lpstr>
      <vt:lpstr>PowerPoint Presentation</vt:lpstr>
      <vt:lpstr>PowerPoint Presentation</vt:lpstr>
      <vt:lpstr>שימושים של ה- QDS :</vt:lpstr>
      <vt:lpstr>PowerPoint Presentation</vt:lpstr>
      <vt:lpstr>PowerPoint Presentation</vt:lpstr>
      <vt:lpstr>PowerPoint Presentation</vt:lpstr>
      <vt:lpstr>PowerPoint Presentation</vt:lpstr>
      <vt:lpstr>שימושים נוספים</vt:lpstr>
      <vt:lpstr>PowerPoint Presentation</vt:lpstr>
      <vt:lpstr>PowerPoint Presentation</vt:lpstr>
      <vt:lpstr>PowerPoint Presentation</vt:lpstr>
      <vt:lpstr>PowerPoint Presentation</vt:lpstr>
      <vt:lpstr> 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מה הם ה- quantum dots</dc:title>
  <dc:creator>NTDAGAN</dc:creator>
  <cp:lastModifiedBy>Windows User</cp:lastModifiedBy>
  <cp:revision>126</cp:revision>
  <dcterms:created xsi:type="dcterms:W3CDTF">2009-05-31T07:10:54Z</dcterms:created>
  <dcterms:modified xsi:type="dcterms:W3CDTF">2016-11-13T12:33:00Z</dcterms:modified>
</cp:coreProperties>
</file>