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975" r:id="rId1"/>
  </p:sldMasterIdLst>
  <p:notesMasterIdLst>
    <p:notesMasterId r:id="rId9"/>
  </p:notesMasterIdLst>
  <p:sldIdLst>
    <p:sldId id="260" r:id="rId2"/>
    <p:sldId id="256" r:id="rId3"/>
    <p:sldId id="259" r:id="rId4"/>
    <p:sldId id="261" r:id="rId5"/>
    <p:sldId id="257" r:id="rId6"/>
    <p:sldId id="258" r:id="rId7"/>
    <p:sldId id="262" r:id="rId8"/>
  </p:sldIdLst>
  <p:sldSz cx="9144000" cy="6858000" type="screen4x3"/>
  <p:notesSz cx="6858000" cy="9144000"/>
  <p:defaultTextStyle>
    <a:defPPr>
      <a:defRPr lang="he-IL"/>
    </a:defPPr>
    <a:lvl1pPr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r" defTabSz="914400" rtl="1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r" defTabSz="914400" rtl="1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r" defTabSz="914400" rtl="1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r" defTabSz="914400" rtl="1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>
        <p:scale>
          <a:sx n="85" d="100"/>
          <a:sy n="85" d="100"/>
        </p:scale>
        <p:origin x="-82" y="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עליונה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8D6C4794-8BC1-48ED-9A0C-D6401556B1F3}" type="datetimeFigureOut">
              <a:rPr lang="he-IL" smtClean="0"/>
              <a:pPr/>
              <a:t>י"ב/חשון/תשע"ז</a:t>
            </a:fld>
            <a:endParaRPr lang="he-IL"/>
          </a:p>
        </p:txBody>
      </p:sp>
      <p:sp>
        <p:nvSpPr>
          <p:cNvPr id="4" name="מציין מיקום של תמונת שקופית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he-IL"/>
          </a:p>
        </p:txBody>
      </p:sp>
      <p:sp>
        <p:nvSpPr>
          <p:cNvPr id="5" name="מציין מיקום של הערות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99C33126-456A-4CE5-9099-119883202B66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2405304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e-IL" dirty="0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C33126-456A-4CE5-9099-119883202B66}" type="slidenum">
              <a:rPr lang="he-IL" smtClean="0"/>
              <a:pPr/>
              <a:t>1</a:t>
            </a:fld>
            <a:endParaRPr lang="he-IL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e-IL" dirty="0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C33126-456A-4CE5-9099-119883202B66}" type="slidenum">
              <a:rPr lang="he-IL" smtClean="0"/>
              <a:pPr/>
              <a:t>4</a:t>
            </a:fld>
            <a:endParaRPr lang="he-IL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he-IL" dirty="0" smtClean="0"/>
              <a:t>אור הקשת הינו אור מקוטב;</a:t>
            </a:r>
          </a:p>
          <a:p>
            <a:r>
              <a:rPr lang="he-IL" dirty="0" smtClean="0"/>
              <a:t>כך גם אור השמש (או אור</a:t>
            </a:r>
            <a:r>
              <a:rPr lang="he-IL" baseline="0" dirty="0" smtClean="0"/>
              <a:t> ממקורות אחרים) שמוחזר ממשטחים מבריקים כגון פני המים.</a:t>
            </a:r>
            <a:endParaRPr lang="he-IL" dirty="0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C33126-456A-4CE5-9099-119883202B66}" type="slidenum">
              <a:rPr lang="he-IL" smtClean="0"/>
              <a:pPr/>
              <a:t>5</a:t>
            </a:fld>
            <a:endParaRPr lang="he-IL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Physicists in Austria and Germany have taken the Faraday effect to a new extreme by rotating the polarization of light by 45° by passing it through an extremely thin film. This "giant Faraday effect" could someday be used to create optical transistors that switch light or to improve terahertz imaging systems.</a:t>
            </a:r>
          </a:p>
          <a:p>
            <a:endParaRPr lang="he-IL" dirty="0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C33126-456A-4CE5-9099-119883202B66}" type="slidenum">
              <a:rPr lang="he-IL" smtClean="0"/>
              <a:pPr/>
              <a:t>7</a:t>
            </a:fld>
            <a:endParaRPr lang="he-IL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מלבן מעוגל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מלבן מעוגל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כותרת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20" name="כותרת משנה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he-IL" smtClean="0"/>
              <a:t>לחץ כדי לערוך סגנון כותרת משנה של תבנית בסיס</a:t>
            </a:r>
            <a:endParaRPr kumimoji="0" lang="en-US"/>
          </a:p>
        </p:txBody>
      </p:sp>
      <p:sp>
        <p:nvSpPr>
          <p:cNvPr id="19" name="מציין מיקום של תאריך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15C84F51-800F-40AD-ABD0-6557A0ED8A8A}" type="datetimeFigureOut">
              <a:rPr lang="he-IL" smtClean="0"/>
              <a:pPr>
                <a:defRPr/>
              </a:pPr>
              <a:t>י"ב/חשון/תשע"ז</a:t>
            </a:fld>
            <a:endParaRPr lang="he-IL"/>
          </a:p>
        </p:txBody>
      </p:sp>
      <p:sp>
        <p:nvSpPr>
          <p:cNvPr id="8" name="מציין מיקום של כותרת תחתונה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he-IL"/>
          </a:p>
        </p:txBody>
      </p:sp>
      <p:sp>
        <p:nvSpPr>
          <p:cNvPr id="11" name="מציין מיקום של מספר שקופית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A07B764E-00B2-4100-AA68-59DDC8D13FEB}" type="slidenum">
              <a:rPr lang="he-IL" smtClean="0"/>
              <a:pPr>
                <a:defRPr/>
              </a:pPr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lang="he-IL" smtClean="0"/>
              <a:t>רמה שנייה</a:t>
            </a:r>
          </a:p>
          <a:p>
            <a:pPr lvl="2" eaLnBrk="1" latinLnBrk="0" hangingPunct="1"/>
            <a:r>
              <a:rPr lang="he-IL" smtClean="0"/>
              <a:t>רמה שלישית</a:t>
            </a:r>
          </a:p>
          <a:p>
            <a:pPr lvl="3" eaLnBrk="1" latinLnBrk="0" hangingPunct="1"/>
            <a:r>
              <a:rPr lang="he-IL" smtClean="0"/>
              <a:t>רמה רביעית</a:t>
            </a:r>
          </a:p>
          <a:p>
            <a:pPr lvl="4" eaLnBrk="1" latinLnBrk="0" hangingPunct="1"/>
            <a:r>
              <a:rPr lang="he-IL" smtClean="0"/>
              <a:t>רמה חמישית</a:t>
            </a:r>
            <a:endParaRPr kumimoji="0" lang="en-US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7A745AE9-386E-414B-A84C-B54DCA41F9DE}" type="datetimeFigureOut">
              <a:rPr lang="he-IL" smtClean="0"/>
              <a:pPr>
                <a:defRPr/>
              </a:pPr>
              <a:t>י"ב/חשון/תשע"ז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E115A8DE-19B2-4938-85B2-7F661FFBC611}" type="slidenum">
              <a:rPr lang="he-IL" smtClean="0"/>
              <a:pPr>
                <a:defRPr/>
              </a:pPr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lang="he-IL" smtClean="0"/>
              <a:t>רמה שנייה</a:t>
            </a:r>
          </a:p>
          <a:p>
            <a:pPr lvl="2" eaLnBrk="1" latinLnBrk="0" hangingPunct="1"/>
            <a:r>
              <a:rPr lang="he-IL" smtClean="0"/>
              <a:t>רמה שלישית</a:t>
            </a:r>
          </a:p>
          <a:p>
            <a:pPr lvl="3" eaLnBrk="1" latinLnBrk="0" hangingPunct="1"/>
            <a:r>
              <a:rPr lang="he-IL" smtClean="0"/>
              <a:t>רמה רביעית</a:t>
            </a:r>
          </a:p>
          <a:p>
            <a:pPr lvl="4" eaLnBrk="1" latinLnBrk="0" hangingPunct="1"/>
            <a:r>
              <a:rPr lang="he-IL" smtClean="0"/>
              <a:t>רמה חמישית</a:t>
            </a:r>
            <a:endParaRPr kumimoji="0" lang="en-US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17B7EC7B-82D3-4A61-8EB0-7F8BBC7AD5B2}" type="datetimeFigureOut">
              <a:rPr lang="he-IL" smtClean="0"/>
              <a:pPr>
                <a:defRPr/>
              </a:pPr>
              <a:t>י"ב/חשון/תשע"ז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6D2FF61B-6F7D-4B91-B366-BFCBD54058D8}" type="slidenum">
              <a:rPr lang="he-IL" smtClean="0"/>
              <a:pPr>
                <a:defRPr/>
              </a:pPr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lang="he-IL" smtClean="0"/>
              <a:t>רמה שנייה</a:t>
            </a:r>
          </a:p>
          <a:p>
            <a:pPr lvl="2" eaLnBrk="1" latinLnBrk="0" hangingPunct="1"/>
            <a:r>
              <a:rPr lang="he-IL" smtClean="0"/>
              <a:t>רמה שלישית</a:t>
            </a:r>
          </a:p>
          <a:p>
            <a:pPr lvl="3" eaLnBrk="1" latinLnBrk="0" hangingPunct="1"/>
            <a:r>
              <a:rPr lang="he-IL" smtClean="0"/>
              <a:t>רמה רביעית</a:t>
            </a:r>
          </a:p>
          <a:p>
            <a:pPr lvl="4" eaLnBrk="1" latinLnBrk="0" hangingPunct="1"/>
            <a:r>
              <a:rPr lang="he-IL" smtClean="0"/>
              <a:t>רמה חמישית</a:t>
            </a:r>
            <a:endParaRPr kumimoji="0" lang="en-US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6BA43853-676B-4845-AFA7-3AE7E7636220}" type="datetimeFigureOut">
              <a:rPr lang="he-IL" smtClean="0"/>
              <a:pPr>
                <a:defRPr/>
              </a:pPr>
              <a:t>י"ב/חשון/תשע"ז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EFC6B0BC-78FC-4400-88B1-5465A09B33E5}" type="slidenum">
              <a:rPr lang="he-IL" smtClean="0"/>
              <a:pPr>
                <a:defRPr/>
              </a:pPr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מלבן מעוגל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מלבן מעוגל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845FE8E5-200A-4EE0-963E-A0AE30EC3E76}" type="datetimeFigureOut">
              <a:rPr lang="he-IL" smtClean="0"/>
              <a:pPr>
                <a:defRPr/>
              </a:pPr>
              <a:t>י"ב/חשון/תשע"ז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D9A07001-6A52-4FB0-9AF9-724B1FA21FE5}" type="slidenum">
              <a:rPr lang="he-IL" smtClean="0"/>
              <a:pPr>
                <a:defRPr/>
              </a:pPr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lang="he-IL" smtClean="0"/>
              <a:t>רמה שנייה</a:t>
            </a:r>
          </a:p>
          <a:p>
            <a:pPr lvl="2" eaLnBrk="1" latinLnBrk="0" hangingPunct="1"/>
            <a:r>
              <a:rPr lang="he-IL" smtClean="0"/>
              <a:t>רמה שלישית</a:t>
            </a:r>
          </a:p>
          <a:p>
            <a:pPr lvl="3" eaLnBrk="1" latinLnBrk="0" hangingPunct="1"/>
            <a:r>
              <a:rPr lang="he-IL" smtClean="0"/>
              <a:t>רמה רביעית</a:t>
            </a:r>
          </a:p>
          <a:p>
            <a:pPr lvl="4" eaLnBrk="1" latinLnBrk="0" hangingPunct="1"/>
            <a:r>
              <a:rPr lang="he-IL" smtClean="0"/>
              <a:t>רמה חמישית</a:t>
            </a:r>
            <a:endParaRPr kumimoji="0" lang="en-US"/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lang="he-IL" smtClean="0"/>
              <a:t>רמה שנייה</a:t>
            </a:r>
          </a:p>
          <a:p>
            <a:pPr lvl="2" eaLnBrk="1" latinLnBrk="0" hangingPunct="1"/>
            <a:r>
              <a:rPr lang="he-IL" smtClean="0"/>
              <a:t>רמה שלישית</a:t>
            </a:r>
          </a:p>
          <a:p>
            <a:pPr lvl="3" eaLnBrk="1" latinLnBrk="0" hangingPunct="1"/>
            <a:r>
              <a:rPr lang="he-IL" smtClean="0"/>
              <a:t>רמה רביעית</a:t>
            </a:r>
          </a:p>
          <a:p>
            <a:pPr lvl="4" eaLnBrk="1" latinLnBrk="0" hangingPunct="1"/>
            <a:r>
              <a:rPr lang="he-IL" smtClean="0"/>
              <a:t>רמה חמישית</a:t>
            </a:r>
            <a:endParaRPr kumimoji="0" lang="en-US"/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AC3FCEE2-3F26-4129-A27F-673D93841485}" type="datetimeFigureOut">
              <a:rPr lang="he-IL" smtClean="0"/>
              <a:pPr>
                <a:defRPr/>
              </a:pPr>
              <a:t>י"ב/חשון/תשע"ז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55F3A4F4-C4F8-4B29-BE44-6EDFD5C7F006}" type="slidenum">
              <a:rPr lang="he-IL" smtClean="0"/>
              <a:pPr>
                <a:defRPr/>
              </a:pPr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תוכן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lang="he-IL" smtClean="0"/>
              <a:t>רמה שנייה</a:t>
            </a:r>
          </a:p>
          <a:p>
            <a:pPr lvl="2" eaLnBrk="1" latinLnBrk="0" hangingPunct="1"/>
            <a:r>
              <a:rPr lang="he-IL" smtClean="0"/>
              <a:t>רמה שלישית</a:t>
            </a:r>
          </a:p>
          <a:p>
            <a:pPr lvl="3" eaLnBrk="1" latinLnBrk="0" hangingPunct="1"/>
            <a:r>
              <a:rPr lang="he-IL" smtClean="0"/>
              <a:t>רמה רביעית</a:t>
            </a:r>
          </a:p>
          <a:p>
            <a:pPr lvl="4" eaLnBrk="1" latinLnBrk="0" hangingPunct="1"/>
            <a:r>
              <a:rPr lang="he-IL" smtClean="0"/>
              <a:t>רמה חמישית</a:t>
            </a:r>
            <a:endParaRPr kumimoji="0" lang="en-US"/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lang="he-IL" smtClean="0"/>
              <a:t>רמה שנייה</a:t>
            </a:r>
          </a:p>
          <a:p>
            <a:pPr lvl="2" eaLnBrk="1" latinLnBrk="0" hangingPunct="1"/>
            <a:r>
              <a:rPr lang="he-IL" smtClean="0"/>
              <a:t>רמה שלישית</a:t>
            </a:r>
          </a:p>
          <a:p>
            <a:pPr lvl="3" eaLnBrk="1" latinLnBrk="0" hangingPunct="1"/>
            <a:r>
              <a:rPr lang="he-IL" smtClean="0"/>
              <a:t>רמה רביעית</a:t>
            </a:r>
          </a:p>
          <a:p>
            <a:pPr lvl="4" eaLnBrk="1" latinLnBrk="0" hangingPunct="1"/>
            <a:r>
              <a:rPr lang="he-IL" smtClean="0"/>
              <a:t>רמה חמישית</a:t>
            </a:r>
            <a:endParaRPr kumimoji="0" lang="en-US"/>
          </a:p>
        </p:txBody>
      </p:sp>
      <p:sp>
        <p:nvSpPr>
          <p:cNvPr id="7" name="מציין מיקום של תאריך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EBD2D562-7A29-4DF8-85AC-9FE3E051C20C}" type="datetimeFigureOut">
              <a:rPr lang="he-IL" smtClean="0"/>
              <a:pPr>
                <a:defRPr/>
              </a:pPr>
              <a:t>י"ב/חשון/תשע"ז</a:t>
            </a:fld>
            <a:endParaRPr lang="he-IL"/>
          </a:p>
        </p:txBody>
      </p:sp>
      <p:sp>
        <p:nvSpPr>
          <p:cNvPr id="8" name="מציין מיקום של כותרת תחתונה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he-IL"/>
          </a:p>
        </p:txBody>
      </p:sp>
      <p:sp>
        <p:nvSpPr>
          <p:cNvPr id="9" name="מציין מיקום של מספר שקופית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754B04B7-9CE6-4A3E-BA45-16528000782C}" type="slidenum">
              <a:rPr lang="he-IL" smtClean="0"/>
              <a:pPr>
                <a:defRPr/>
              </a:pPr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195F4B5E-142E-4DA3-A916-2A95ACE13CBE}" type="datetimeFigureOut">
              <a:rPr lang="he-IL" smtClean="0"/>
              <a:pPr>
                <a:defRPr/>
              </a:pPr>
              <a:t>י"ב/חשון/תשע"ז</a:t>
            </a:fld>
            <a:endParaRPr lang="he-IL"/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he-IL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4110A519-73B5-4869-AD25-E280692982DD}" type="slidenum">
              <a:rPr lang="he-IL" smtClean="0"/>
              <a:pPr>
                <a:defRPr/>
              </a:pPr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מלבן מעוגל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2F0CF1F1-43A7-4CBE-BE71-78A6F752A564}" type="datetimeFigureOut">
              <a:rPr lang="he-IL" smtClean="0"/>
              <a:pPr>
                <a:defRPr/>
              </a:pPr>
              <a:t>י"ב/חשון/תשע"ז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71713476-7039-4ECA-BBE4-32F302152776}" type="slidenum">
              <a:rPr lang="he-IL" smtClean="0"/>
              <a:pPr>
                <a:defRPr/>
              </a:pPr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lang="he-IL" smtClean="0"/>
              <a:t>רמה שנייה</a:t>
            </a:r>
          </a:p>
          <a:p>
            <a:pPr lvl="2" eaLnBrk="1" latinLnBrk="0" hangingPunct="1"/>
            <a:r>
              <a:rPr lang="he-IL" smtClean="0"/>
              <a:t>רמה שלישית</a:t>
            </a:r>
          </a:p>
          <a:p>
            <a:pPr lvl="3" eaLnBrk="1" latinLnBrk="0" hangingPunct="1"/>
            <a:r>
              <a:rPr lang="he-IL" smtClean="0"/>
              <a:t>רמה רביעית</a:t>
            </a:r>
          </a:p>
          <a:p>
            <a:pPr lvl="4" eaLnBrk="1" latinLnBrk="0" hangingPunct="1"/>
            <a:r>
              <a:rPr lang="he-IL" smtClean="0"/>
              <a:t>רמה חמישית</a:t>
            </a:r>
            <a:endParaRPr kumimoji="0" lang="en-US"/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lang="he-IL" smtClean="0"/>
              <a:t>רמה שנייה</a:t>
            </a:r>
          </a:p>
          <a:p>
            <a:pPr lvl="2" eaLnBrk="1" latinLnBrk="0" hangingPunct="1"/>
            <a:r>
              <a:rPr lang="he-IL" smtClean="0"/>
              <a:t>רמה שלישית</a:t>
            </a:r>
          </a:p>
          <a:p>
            <a:pPr lvl="3" eaLnBrk="1" latinLnBrk="0" hangingPunct="1"/>
            <a:r>
              <a:rPr lang="he-IL" smtClean="0"/>
              <a:t>רמה רביעית</a:t>
            </a:r>
          </a:p>
          <a:p>
            <a:pPr lvl="4" eaLnBrk="1" latinLnBrk="0" hangingPunct="1"/>
            <a:r>
              <a:rPr lang="he-IL" smtClean="0"/>
              <a:t>רמה חמישית</a:t>
            </a:r>
            <a:endParaRPr kumimoji="0" lang="en-US"/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5EE83E7E-2785-4FF7-95AA-EE8AC0BF1A9A}" type="datetimeFigureOut">
              <a:rPr lang="he-IL" smtClean="0"/>
              <a:pPr>
                <a:defRPr/>
              </a:pPr>
              <a:t>י"ב/חשון/תשע"ז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0CCE4C47-0B29-4528-83D7-65737E7466EB}" type="slidenum">
              <a:rPr lang="he-IL" smtClean="0"/>
              <a:pPr>
                <a:defRPr/>
              </a:pPr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מלבן מעוגל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מלבן עם פינה יחידה מעוגלת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lang="he-IL" smtClean="0"/>
              <a:t>רמה שנייה</a:t>
            </a:r>
          </a:p>
          <a:p>
            <a:pPr lvl="2" eaLnBrk="1" latinLnBrk="0" hangingPunct="1"/>
            <a:r>
              <a:rPr lang="he-IL" smtClean="0"/>
              <a:t>רמה שלישית</a:t>
            </a:r>
          </a:p>
          <a:p>
            <a:pPr lvl="3" eaLnBrk="1" latinLnBrk="0" hangingPunct="1"/>
            <a:r>
              <a:rPr lang="he-IL" smtClean="0"/>
              <a:t>רמה רביעית</a:t>
            </a:r>
          </a:p>
          <a:p>
            <a:pPr lvl="4" eaLnBrk="1" latinLnBrk="0" hangingPunct="1"/>
            <a:r>
              <a:rPr lang="he-IL" smtClean="0"/>
              <a:t>רמה חמישית</a:t>
            </a:r>
            <a:endParaRPr kumimoji="0" lang="en-US"/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D6668B64-0F5C-42BD-A852-74C5618B7F76}" type="datetimeFigureOut">
              <a:rPr lang="he-IL" smtClean="0"/>
              <a:pPr>
                <a:defRPr/>
              </a:pPr>
              <a:t>י"ב/חשון/תשע"ז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F60958CA-9F9E-4CD4-930D-59CCE842D126}" type="slidenum">
              <a:rPr lang="he-IL" smtClean="0"/>
              <a:pPr>
                <a:defRPr/>
              </a:pPr>
              <a:t>‹#›</a:t>
            </a:fld>
            <a:endParaRPr lang="he-IL"/>
          </a:p>
        </p:txBody>
      </p:sp>
      <p:sp>
        <p:nvSpPr>
          <p:cNvPr id="3" name="מציין מיקום של תמונה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he-IL" smtClean="0"/>
              <a:t>לחץ על הסמל כדי להוסיף תמונה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מלבן מעוגל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מלבן מעוגל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מציין מיקום של כותרת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kumimoji="0" lang="he-IL" smtClean="0"/>
              <a:t>רמה שנייה</a:t>
            </a:r>
          </a:p>
          <a:p>
            <a:pPr lvl="2" eaLnBrk="1" latinLnBrk="0" hangingPunct="1"/>
            <a:r>
              <a:rPr kumimoji="0" lang="he-IL" smtClean="0"/>
              <a:t>רמה שלישית</a:t>
            </a:r>
          </a:p>
          <a:p>
            <a:pPr lvl="3" eaLnBrk="1" latinLnBrk="0" hangingPunct="1"/>
            <a:r>
              <a:rPr kumimoji="0" lang="he-IL" smtClean="0"/>
              <a:t>רמה רביעית</a:t>
            </a:r>
          </a:p>
          <a:p>
            <a:pPr lvl="4" eaLnBrk="1" latinLnBrk="0" hangingPunct="1"/>
            <a:r>
              <a:rPr kumimoji="0" lang="he-IL" smtClean="0"/>
              <a:t>רמה חמישית</a:t>
            </a:r>
            <a:endParaRPr kumimoji="0" lang="en-US"/>
          </a:p>
        </p:txBody>
      </p:sp>
      <p:sp>
        <p:nvSpPr>
          <p:cNvPr id="25" name="מציין מיקום של תאריך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pPr>
              <a:defRPr/>
            </a:pPr>
            <a:fld id="{44B262BB-58C7-48C3-97C7-33301CD862D2}" type="datetimeFigureOut">
              <a:rPr lang="he-IL" smtClean="0"/>
              <a:pPr>
                <a:defRPr/>
              </a:pPr>
              <a:t>י"ב/חשון/תשע"ז</a:t>
            </a:fld>
            <a:endParaRPr lang="he-IL"/>
          </a:p>
        </p:txBody>
      </p:sp>
      <p:sp>
        <p:nvSpPr>
          <p:cNvPr id="18" name="מציין מיקום של כותרת תחתונה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he-IL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pPr>
              <a:defRPr/>
            </a:pPr>
            <a:fld id="{2CFBB62B-19C2-44FF-A975-2DB0E8A9F860}" type="slidenum">
              <a:rPr lang="he-IL" smtClean="0"/>
              <a:pPr>
                <a:defRPr/>
              </a:pPr>
              <a:t>‹#›</a:t>
            </a:fld>
            <a:endParaRPr lang="he-I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76" r:id="rId1"/>
    <p:sldLayoutId id="2147483977" r:id="rId2"/>
    <p:sldLayoutId id="2147483978" r:id="rId3"/>
    <p:sldLayoutId id="2147483979" r:id="rId4"/>
    <p:sldLayoutId id="2147483980" r:id="rId5"/>
    <p:sldLayoutId id="2147483981" r:id="rId6"/>
    <p:sldLayoutId id="2147483982" r:id="rId7"/>
    <p:sldLayoutId id="2147483983" r:id="rId8"/>
    <p:sldLayoutId id="2147483984" r:id="rId9"/>
    <p:sldLayoutId id="2147483985" r:id="rId10"/>
    <p:sldLayoutId id="2147483986" r:id="rId11"/>
  </p:sldLayoutIdLst>
  <p:txStyles>
    <p:titleStyle>
      <a:lvl1pPr algn="l" rtl="1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r" rtl="1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r" rtl="1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r" rtl="1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r" rtl="1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r" rtl="1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r" rtl="1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r" rtl="1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r" rtl="1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r" rtl="1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dumedia-sciences.com/en/a189-electromagnetic-spectrum" TargetMode="External"/><Relationship Id="rId2" Type="http://schemas.openxmlformats.org/officeDocument/2006/relationships/hyperlink" Target="http://phet.colorado.edu/simulations/emf/emf.jnlp" TargetMode="Externa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www.edumedia-sciences.com/en/a185-transverse-electromagnetic-wave" TargetMode="Externa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&#1514;&#1500;&#1493;&#1514;%20&#1492;&#1488;&#1504;&#1512;&#1490;&#1497;&#1492;%20&#1489;&#1502;&#1513;&#1512;&#1506;&#1514;.pptx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youtube.com/watch?v=hH-Qw-wv1wU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youtube.com/watch?v=ojf8p405A70&amp;feature=related" TargetMode="External"/><Relationship Id="rId5" Type="http://schemas.openxmlformats.org/officeDocument/2006/relationships/hyperlink" Target="http://www.polarization.com/water/glare-tacho_movie.gif" TargetMode="External"/><Relationship Id="rId4" Type="http://schemas.openxmlformats.org/officeDocument/2006/relationships/hyperlink" Target="http://www.youtube.com/watch?v=PDzkRmOmwfA&amp;feature=related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ngsir.netfirms.com/englishhtm/Polarization.htm" TargetMode="External"/><Relationship Id="rId2" Type="http://schemas.openxmlformats.org/officeDocument/2006/relationships/hyperlink" Target="http://www.edumedia-sciences.com/en/a456-polarization" TargetMode="Externa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hyperlink" Target="http://www.youtube.com/watch?v=hH-Qw-wv1wU" TargetMode="External"/><Relationship Id="rId3" Type="http://schemas.openxmlformats.org/officeDocument/2006/relationships/hyperlink" Target="http://www.youtube.com/watch?v=MNzXrTKEMWg&amp;NR=1" TargetMode="External"/><Relationship Id="rId7" Type="http://schemas.openxmlformats.org/officeDocument/2006/relationships/hyperlink" Target="http://physicsworld.com/cws/home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physicsworld.com/cws/article/news/45611" TargetMode="External"/><Relationship Id="rId5" Type="http://schemas.openxmlformats.org/officeDocument/2006/relationships/hyperlink" Target="http://www.youtube.com/watch?v=rUV4Grw5fms&amp;feature=related" TargetMode="External"/><Relationship Id="rId4" Type="http://schemas.openxmlformats.org/officeDocument/2006/relationships/hyperlink" Target="http://www.youtube.com/watch?v=PDzkRmOmwfA&amp;feature=related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 idx="4294967295"/>
          </p:nvPr>
        </p:nvSpPr>
        <p:spPr>
          <a:xfrm>
            <a:off x="539552" y="3284984"/>
            <a:ext cx="8183563" cy="1052513"/>
          </a:xfrm>
        </p:spPr>
        <p:txBody>
          <a:bodyPr/>
          <a:lstStyle/>
          <a:p>
            <a:pPr algn="ctr"/>
            <a:r>
              <a:rPr lang="he-IL" sz="6000" b="1" dirty="0" smtClean="0">
                <a:solidFill>
                  <a:srgbClr val="002060"/>
                </a:solidFill>
              </a:rPr>
              <a:t>תופעת הקיטוב</a:t>
            </a:r>
            <a:endParaRPr lang="he-IL" sz="6000" b="1" dirty="0">
              <a:solidFill>
                <a:srgbClr val="002060"/>
              </a:solidFill>
            </a:endParaRPr>
          </a:p>
        </p:txBody>
      </p:sp>
      <p:pic>
        <p:nvPicPr>
          <p:cNvPr id="4" name="מציין מיקום תוכן 3" descr="circular-polar1.jpg"/>
          <p:cNvPicPr>
            <a:picLocks noGrp="1" noChangeAspect="1"/>
          </p:cNvPicPr>
          <p:nvPr>
            <p:ph idx="4294967295"/>
          </p:nvPr>
        </p:nvPicPr>
        <p:blipFill>
          <a:blip r:embed="rId3" cstate="print"/>
          <a:stretch>
            <a:fillRect/>
          </a:stretch>
        </p:blipFill>
        <p:spPr>
          <a:xfrm>
            <a:off x="3419872" y="1916832"/>
            <a:ext cx="2247900" cy="1314450"/>
          </a:xfrm>
        </p:spPr>
      </p:pic>
      <p:sp>
        <p:nvSpPr>
          <p:cNvPr id="5" name="Rectangle 4"/>
          <p:cNvSpPr/>
          <p:nvPr/>
        </p:nvSpPr>
        <p:spPr>
          <a:xfrm>
            <a:off x="503548" y="5622339"/>
            <a:ext cx="8136904" cy="830997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he-IL"/>
            </a:defPPr>
            <a:lvl1pPr marL="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he-IL" sz="1200" dirty="0"/>
              <a:t>_____________________________________</a:t>
            </a:r>
            <a:br>
              <a:rPr lang="he-IL" sz="1200" dirty="0"/>
            </a:br>
            <a:r>
              <a:rPr lang="he-IL" sz="1200" dirty="0"/>
              <a:t>קובץ זה נועד אך ורק לשימושם האישי של מורים למתמטיקה, פיזיקה, כימיה וביולוגיה ולהוראה בכיתותיהם. אין לעשות שימוש כלשהו בקובץ זה לכל מטרה אחרת, ובכלל זה: שימוש מסחרי, פרסום באתר אחר (למעט אתר בית הספר בו מלמד המורה), העמדה לרשות הציבור או הפצה בדרך אחרת כלשהי של קובץ זה או חלק ממנו</a:t>
            </a:r>
            <a:r>
              <a:rPr lang="en-US" sz="1200" dirty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כותרת 3"/>
          <p:cNvSpPr>
            <a:spLocks noGrp="1"/>
          </p:cNvSpPr>
          <p:nvPr>
            <p:ph type="ctrTitle" idx="4294967295"/>
          </p:nvPr>
        </p:nvSpPr>
        <p:spPr>
          <a:xfrm>
            <a:off x="755576" y="908720"/>
            <a:ext cx="7772400" cy="1036712"/>
          </a:xfrm>
        </p:spPr>
        <p:txBody>
          <a:bodyPr/>
          <a:lstStyle/>
          <a:p>
            <a:pPr algn="ctr" eaLnBrk="1" hangingPunct="1"/>
            <a:r>
              <a:rPr lang="he-IL" sz="3600" b="1" dirty="0" smtClean="0">
                <a:solidFill>
                  <a:srgbClr val="002060"/>
                </a:solidFill>
              </a:rPr>
              <a:t>האור כגל אלקטרומגנטי</a:t>
            </a:r>
          </a:p>
        </p:txBody>
      </p:sp>
      <p:sp>
        <p:nvSpPr>
          <p:cNvPr id="5" name="מציין מיקום תוכן 4"/>
          <p:cNvSpPr>
            <a:spLocks noGrp="1"/>
          </p:cNvSpPr>
          <p:nvPr>
            <p:ph type="subTitle" idx="4294967295"/>
          </p:nvPr>
        </p:nvSpPr>
        <p:spPr>
          <a:xfrm>
            <a:off x="899592" y="2348881"/>
            <a:ext cx="7344816" cy="4032870"/>
          </a:xfrm>
        </p:spPr>
        <p:txBody>
          <a:bodyPr>
            <a:normAutofit/>
          </a:bodyPr>
          <a:lstStyle/>
          <a:p>
            <a:pPr eaLnBrk="1" hangingPunct="1">
              <a:lnSpc>
                <a:spcPct val="145000"/>
              </a:lnSpc>
            </a:pPr>
            <a:r>
              <a:rPr lang="he-IL" dirty="0" smtClean="0">
                <a:cs typeface="Arial" charset="0"/>
                <a:hlinkClick r:id="rId2"/>
              </a:rPr>
              <a:t>יצירת גלים אלקטרומגנטיים</a:t>
            </a:r>
            <a:r>
              <a:rPr lang="he-IL" dirty="0" smtClean="0">
                <a:cs typeface="Arial" charset="0"/>
              </a:rPr>
              <a:t>: המקור של הגלים האלקטרומגנטיים הוא מטען חשמלי מואץ</a:t>
            </a:r>
          </a:p>
          <a:p>
            <a:pPr eaLnBrk="1" hangingPunct="1">
              <a:lnSpc>
                <a:spcPct val="145000"/>
              </a:lnSpc>
            </a:pPr>
            <a:r>
              <a:rPr lang="he-IL" b="1" dirty="0" smtClean="0">
                <a:cs typeface="Arial" charset="0"/>
                <a:hlinkClick r:id="rId3"/>
              </a:rPr>
              <a:t>הספקטרום</a:t>
            </a:r>
            <a:r>
              <a:rPr lang="he-IL" dirty="0" smtClean="0">
                <a:cs typeface="Arial" charset="0"/>
                <a:hlinkClick r:id="rId3"/>
              </a:rPr>
              <a:t> האלקטרומגנטי</a:t>
            </a:r>
            <a:endParaRPr lang="en-US" dirty="0" smtClean="0">
              <a:cs typeface="Times New Roman" pitchFamily="18" charset="0"/>
            </a:endParaRPr>
          </a:p>
          <a:p>
            <a:pPr eaLnBrk="1" hangingPunct="1">
              <a:lnSpc>
                <a:spcPct val="145000"/>
              </a:lnSpc>
            </a:pPr>
            <a:r>
              <a:rPr lang="he-IL" dirty="0" smtClean="0">
                <a:cs typeface="Arial" charset="0"/>
              </a:rPr>
              <a:t>גודל מהירות הגלים האלקטרומגנטיים בריק הוא </a:t>
            </a:r>
            <a:r>
              <a:rPr lang="en-US" dirty="0" smtClean="0">
                <a:latin typeface="Arial" charset="0"/>
                <a:ea typeface="Aparajita"/>
                <a:cs typeface="Arial" charset="0"/>
              </a:rPr>
              <a:t>300,000km/sec</a:t>
            </a:r>
            <a:r>
              <a:rPr lang="he-IL" dirty="0" smtClean="0">
                <a:cs typeface="Arial" charset="0"/>
              </a:rPr>
              <a:t> – </a:t>
            </a:r>
            <a:r>
              <a:rPr lang="he-IL" b="1" dirty="0" smtClean="0">
                <a:cs typeface="Arial" charset="0"/>
              </a:rPr>
              <a:t>מהירות האור בריק</a:t>
            </a:r>
            <a:r>
              <a:rPr lang="he-IL" dirty="0" smtClean="0">
                <a:cs typeface="Arial" charset="0"/>
              </a:rPr>
              <a:t>.</a:t>
            </a:r>
          </a:p>
          <a:p>
            <a:pPr eaLnBrk="1" hangingPunct="1">
              <a:lnSpc>
                <a:spcPct val="145000"/>
              </a:lnSpc>
            </a:pPr>
            <a:endParaRPr lang="he-IL" dirty="0" smtClean="0"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3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3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3" grpId="0"/>
      <p:bldP spid="5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/>
          </p:cNvSpPr>
          <p:nvPr>
            <p:ph type="title" idx="4294967295"/>
          </p:nvPr>
        </p:nvSpPr>
        <p:spPr>
          <a:xfrm>
            <a:off x="539552" y="1484784"/>
            <a:ext cx="8147050" cy="1872208"/>
          </a:xfrm>
        </p:spPr>
        <p:txBody>
          <a:bodyPr>
            <a:normAutofit fontScale="90000"/>
          </a:bodyPr>
          <a:lstStyle/>
          <a:p>
            <a:pPr algn="ctr"/>
            <a:r>
              <a:rPr lang="he-IL" sz="2800" dirty="0" smtClean="0">
                <a:cs typeface="Arial" charset="0"/>
                <a:hlinkClick r:id="rId2"/>
              </a:rPr>
              <a:t>כיוון השדה החשמלי וכיוון השדה המגנטי של גל אלקטרומגנטי מאונכים זה לזה,  </a:t>
            </a:r>
            <a:br>
              <a:rPr lang="he-IL" sz="2800" dirty="0" smtClean="0">
                <a:cs typeface="Arial" charset="0"/>
                <a:hlinkClick r:id="rId2"/>
              </a:rPr>
            </a:br>
            <a:r>
              <a:rPr lang="he-IL" sz="2800" dirty="0" smtClean="0">
                <a:cs typeface="Arial" charset="0"/>
                <a:hlinkClick r:id="rId2"/>
              </a:rPr>
              <a:t>ושניהם מאונכים לכיוון התפשטות הגל האלקטרומגנטי</a:t>
            </a:r>
            <a:r>
              <a:rPr lang="he-IL" sz="2400" dirty="0" smtClean="0">
                <a:cs typeface="Arial" charset="0"/>
              </a:rPr>
              <a:t/>
            </a:r>
            <a:br>
              <a:rPr lang="he-IL" sz="2400" dirty="0" smtClean="0">
                <a:cs typeface="Arial" charset="0"/>
              </a:rPr>
            </a:br>
            <a:endParaRPr lang="he-IL" sz="3600" dirty="0" smtClean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123728" y="3356992"/>
            <a:ext cx="4773935" cy="31176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1115616" y="692696"/>
            <a:ext cx="7128792" cy="80021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he-IL" sz="2800" dirty="0" smtClean="0">
                <a:solidFill>
                  <a:srgbClr val="002060"/>
                </a:solidFill>
              </a:rPr>
              <a:t>הגל האלקטרומגנטי - </a:t>
            </a:r>
            <a:r>
              <a:rPr lang="he-IL" sz="2800" b="1" dirty="0" smtClean="0">
                <a:solidFill>
                  <a:srgbClr val="002060"/>
                </a:solidFill>
              </a:rPr>
              <a:t>גל רוחב מחזורי</a:t>
            </a:r>
            <a:endParaRPr lang="he-IL" sz="2800" dirty="0" smtClean="0">
              <a:solidFill>
                <a:srgbClr val="002060"/>
              </a:solidFill>
            </a:endParaRPr>
          </a:p>
          <a:p>
            <a:endParaRPr lang="he-IL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94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94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58" grpId="0"/>
      <p:bldP spid="5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 idx="4294967295"/>
          </p:nvPr>
        </p:nvSpPr>
        <p:spPr>
          <a:xfrm>
            <a:off x="539552" y="764704"/>
            <a:ext cx="8183563" cy="1052513"/>
          </a:xfrm>
        </p:spPr>
        <p:txBody>
          <a:bodyPr>
            <a:normAutofit fontScale="90000"/>
          </a:bodyPr>
          <a:lstStyle/>
          <a:p>
            <a:pPr algn="ctr"/>
            <a:r>
              <a:rPr lang="he-IL" sz="3600" b="1" dirty="0" smtClean="0">
                <a:solidFill>
                  <a:srgbClr val="002060"/>
                </a:solidFill>
              </a:rPr>
              <a:t>האנרגיה שנושא איתו גל אלקטרומגנטי</a:t>
            </a:r>
            <a:endParaRPr lang="he-IL" sz="3600" b="1" dirty="0">
              <a:solidFill>
                <a:srgbClr val="002060"/>
              </a:solidFill>
            </a:endParaRPr>
          </a:p>
        </p:txBody>
      </p:sp>
      <p:sp>
        <p:nvSpPr>
          <p:cNvPr id="3" name="מציין מיקום תוכן 2"/>
          <p:cNvSpPr>
            <a:spLocks noGrp="1"/>
          </p:cNvSpPr>
          <p:nvPr>
            <p:ph idx="4294967295"/>
          </p:nvPr>
        </p:nvSpPr>
        <p:spPr>
          <a:xfrm>
            <a:off x="539552" y="2420888"/>
            <a:ext cx="8183562" cy="2728913"/>
          </a:xfrm>
        </p:spPr>
        <p:txBody>
          <a:bodyPr/>
          <a:lstStyle/>
          <a:p>
            <a:pPr indent="0" algn="ctr">
              <a:lnSpc>
                <a:spcPct val="150000"/>
              </a:lnSpc>
              <a:buNone/>
            </a:pPr>
            <a:r>
              <a:rPr lang="he-IL" b="1" dirty="0" smtClean="0">
                <a:solidFill>
                  <a:schemeClr val="accent4">
                    <a:lumMod val="90000"/>
                    <a:lumOff val="10000"/>
                  </a:schemeClr>
                </a:solidFill>
                <a:cs typeface="Arial" charset="0"/>
                <a:hlinkClick r:id="rId3" action="ppaction://hlinkpres?slideindex=1&amp;slidetitle="/>
              </a:rPr>
              <a:t>גלים אלקטרומגנטיים </a:t>
            </a:r>
            <a:r>
              <a:rPr lang="he-IL" dirty="0" smtClean="0">
                <a:solidFill>
                  <a:schemeClr val="accent4">
                    <a:lumMod val="90000"/>
                    <a:lumOff val="10000"/>
                  </a:schemeClr>
                </a:solidFill>
                <a:cs typeface="Arial" charset="0"/>
                <a:hlinkClick r:id="rId3" action="ppaction://hlinkpres?slideindex=1&amp;slidetitle="/>
              </a:rPr>
              <a:t>נושאים אנרגיה; </a:t>
            </a:r>
          </a:p>
          <a:p>
            <a:pPr indent="0" algn="ctr">
              <a:lnSpc>
                <a:spcPct val="150000"/>
              </a:lnSpc>
              <a:buNone/>
            </a:pPr>
            <a:r>
              <a:rPr lang="he-IL" dirty="0" smtClean="0">
                <a:solidFill>
                  <a:schemeClr val="accent4">
                    <a:lumMod val="90000"/>
                    <a:lumOff val="10000"/>
                  </a:schemeClr>
                </a:solidFill>
                <a:cs typeface="Arial" charset="0"/>
                <a:hlinkClick r:id="rId3" action="ppaction://hlinkpres?slideindex=1&amp;slidetitle="/>
              </a:rPr>
              <a:t>עוצמת הגל נקבעת ע"י </a:t>
            </a:r>
            <a:r>
              <a:rPr lang="he-IL" b="1" dirty="0" smtClean="0">
                <a:solidFill>
                  <a:schemeClr val="accent4">
                    <a:lumMod val="90000"/>
                    <a:lumOff val="10000"/>
                  </a:schemeClr>
                </a:solidFill>
                <a:cs typeface="Arial" charset="0"/>
                <a:hlinkClick r:id="rId3" action="ppaction://hlinkpres?slideindex=1&amp;slidetitle="/>
              </a:rPr>
              <a:t>המשרעת</a:t>
            </a:r>
            <a:r>
              <a:rPr lang="he-IL" dirty="0" smtClean="0">
                <a:solidFill>
                  <a:schemeClr val="accent4">
                    <a:lumMod val="90000"/>
                    <a:lumOff val="10000"/>
                  </a:schemeClr>
                </a:solidFill>
                <a:cs typeface="Arial" charset="0"/>
                <a:hlinkClick r:id="rId3" action="ppaction://hlinkpres?slideindex=1&amp;slidetitle="/>
              </a:rPr>
              <a:t> של השדה החשמלי (או לחילופין ע"י המשרעת של השדה המגנטי).</a:t>
            </a:r>
            <a:endParaRPr lang="he-IL" dirty="0" smtClean="0">
              <a:solidFill>
                <a:schemeClr val="accent4">
                  <a:lumMod val="90000"/>
                  <a:lumOff val="10000"/>
                </a:schemeClr>
              </a:solidFill>
              <a:cs typeface="Arial" charset="0"/>
            </a:endParaRPr>
          </a:p>
          <a:p>
            <a:endParaRPr lang="he-IL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 idx="4294967295"/>
          </p:nvPr>
        </p:nvSpPr>
        <p:spPr>
          <a:xfrm>
            <a:off x="467544" y="908720"/>
            <a:ext cx="8220075" cy="773113"/>
          </a:xfrm>
        </p:spPr>
        <p:txBody>
          <a:bodyPr>
            <a:normAutofit/>
          </a:bodyPr>
          <a:lstStyle/>
          <a:p>
            <a:pPr algn="ctr" eaLnBrk="1" hangingPunct="1"/>
            <a:r>
              <a:rPr lang="he-IL" dirty="0" smtClean="0">
                <a:solidFill>
                  <a:srgbClr val="002060"/>
                </a:solidFill>
              </a:rPr>
              <a:t>קיטוב </a:t>
            </a:r>
            <a:r>
              <a:rPr lang="en-US" dirty="0" smtClean="0">
                <a:solidFill>
                  <a:srgbClr val="002060"/>
                </a:solidFill>
              </a:rPr>
              <a:t>(polarization)</a:t>
            </a:r>
            <a:r>
              <a:rPr lang="he-IL" dirty="0" smtClean="0">
                <a:solidFill>
                  <a:srgbClr val="002060"/>
                </a:solidFill>
              </a:rPr>
              <a:t> </a:t>
            </a:r>
          </a:p>
        </p:txBody>
      </p:sp>
      <p:sp>
        <p:nvSpPr>
          <p:cNvPr id="3" name="מציין מיקום תוכן 2"/>
          <p:cNvSpPr>
            <a:spLocks noGrp="1"/>
          </p:cNvSpPr>
          <p:nvPr>
            <p:ph idx="4294967295"/>
          </p:nvPr>
        </p:nvSpPr>
        <p:spPr>
          <a:xfrm>
            <a:off x="709613" y="1989138"/>
            <a:ext cx="8038851" cy="4440237"/>
          </a:xfrm>
        </p:spPr>
        <p:txBody>
          <a:bodyPr/>
          <a:lstStyle/>
          <a:p>
            <a:pPr algn="ctr" eaLnBrk="1" hangingPunct="1">
              <a:lnSpc>
                <a:spcPct val="150000"/>
              </a:lnSpc>
              <a:buNone/>
            </a:pPr>
            <a:r>
              <a:rPr lang="he-IL" sz="3200" b="1" dirty="0" smtClean="0">
                <a:solidFill>
                  <a:srgbClr val="990000"/>
                </a:solidFill>
                <a:cs typeface="Arial" charset="0"/>
              </a:rPr>
              <a:t>איך מבחינים באור מקוטב?</a:t>
            </a:r>
          </a:p>
          <a:p>
            <a:pPr lvl="1" eaLnBrk="1" hangingPunct="1">
              <a:lnSpc>
                <a:spcPct val="150000"/>
              </a:lnSpc>
            </a:pPr>
            <a:r>
              <a:rPr lang="he-IL" sz="3200" b="1" dirty="0" smtClean="0">
                <a:cs typeface="Arial" charset="0"/>
                <a:hlinkClick r:id="rId3"/>
              </a:rPr>
              <a:t>קשת בענן כרצוננו?</a:t>
            </a:r>
            <a:endParaRPr lang="he-IL" sz="3200" b="1" dirty="0" smtClean="0">
              <a:cs typeface="Arial" charset="0"/>
              <a:hlinkClick r:id="rId4"/>
            </a:endParaRPr>
          </a:p>
          <a:p>
            <a:pPr lvl="1" eaLnBrk="1" hangingPunct="1">
              <a:lnSpc>
                <a:spcPct val="150000"/>
              </a:lnSpc>
            </a:pPr>
            <a:r>
              <a:rPr lang="he-IL" sz="3200" b="1" dirty="0" smtClean="0">
                <a:cs typeface="Arial" charset="0"/>
                <a:hlinkClick r:id="rId5"/>
              </a:rPr>
              <a:t>משקפיים כאלו דייגים ישמחו להרכיב!</a:t>
            </a:r>
            <a:endParaRPr lang="he-IL" sz="3200" b="1" dirty="0" smtClean="0">
              <a:cs typeface="Arial" charset="0"/>
            </a:endParaRPr>
          </a:p>
          <a:p>
            <a:pPr lvl="1" eaLnBrk="1" hangingPunct="1">
              <a:lnSpc>
                <a:spcPct val="150000"/>
              </a:lnSpc>
            </a:pPr>
            <a:r>
              <a:rPr lang="he-IL" sz="3200" b="1" dirty="0" smtClean="0">
                <a:cs typeface="Arial" charset="0"/>
              </a:rPr>
              <a:t>... </a:t>
            </a:r>
            <a:r>
              <a:rPr lang="he-IL" sz="3200" b="1" dirty="0" smtClean="0">
                <a:cs typeface="Arial" charset="0"/>
                <a:hlinkClick r:id="rId6"/>
              </a:rPr>
              <a:t>וגם מי שצריך לראות מה קורה מעבר לשמשה הבוהקת.</a:t>
            </a:r>
            <a:endParaRPr lang="he-IL" sz="3200" b="1" dirty="0" smtClean="0">
              <a:cs typeface="Arial" charset="0"/>
            </a:endParaRPr>
          </a:p>
          <a:p>
            <a:pPr eaLnBrk="1" hangingPunct="1"/>
            <a:endParaRPr lang="he-IL" sz="3200" dirty="0" smtClean="0">
              <a:cs typeface="Arial" charset="0"/>
            </a:endParaRPr>
          </a:p>
          <a:p>
            <a:pPr lvl="1" eaLnBrk="1" hangingPunct="1"/>
            <a:endParaRPr lang="he-IL" dirty="0" smtClean="0"/>
          </a:p>
          <a:p>
            <a:pPr lvl="1" eaLnBrk="1" hangingPunct="1"/>
            <a:endParaRPr lang="he-IL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/>
          </p:cNvSpPr>
          <p:nvPr>
            <p:ph type="title" idx="4294967295"/>
          </p:nvPr>
        </p:nvSpPr>
        <p:spPr>
          <a:xfrm>
            <a:off x="467544" y="908720"/>
            <a:ext cx="8183563" cy="1050925"/>
          </a:xfrm>
        </p:spPr>
        <p:txBody>
          <a:bodyPr/>
          <a:lstStyle/>
          <a:p>
            <a:pPr algn="ctr"/>
            <a:r>
              <a:rPr lang="he-IL" sz="4400" dirty="0" smtClean="0">
                <a:solidFill>
                  <a:srgbClr val="002060"/>
                </a:solidFill>
                <a:cs typeface="Arial" charset="0"/>
              </a:rPr>
              <a:t>מהי תופעת הקיטוב?</a:t>
            </a:r>
            <a:endParaRPr lang="he-IL" sz="4400" dirty="0" smtClean="0">
              <a:solidFill>
                <a:srgbClr val="002060"/>
              </a:solidFill>
            </a:endParaRPr>
          </a:p>
        </p:txBody>
      </p:sp>
      <p:sp>
        <p:nvSpPr>
          <p:cNvPr id="18435" name="Rectangle 3"/>
          <p:cNvSpPr>
            <a:spLocks noGrp="1"/>
          </p:cNvSpPr>
          <p:nvPr>
            <p:ph idx="4294967295"/>
          </p:nvPr>
        </p:nvSpPr>
        <p:spPr>
          <a:xfrm>
            <a:off x="395536" y="2348880"/>
            <a:ext cx="8229600" cy="3024188"/>
          </a:xfrm>
        </p:spPr>
        <p:txBody>
          <a:bodyPr>
            <a:normAutofit fontScale="85000" lnSpcReduction="10000"/>
          </a:bodyPr>
          <a:lstStyle/>
          <a:p>
            <a:pPr algn="just">
              <a:lnSpc>
                <a:spcPct val="150000"/>
              </a:lnSpc>
            </a:pPr>
            <a:r>
              <a:rPr lang="he-IL" sz="3000" dirty="0" smtClean="0">
                <a:solidFill>
                  <a:srgbClr val="002060"/>
                </a:solidFill>
                <a:cs typeface="+mj-cs"/>
              </a:rPr>
              <a:t>קיטוב - תכונה של </a:t>
            </a:r>
            <a:r>
              <a:rPr lang="he-IL" sz="3000" b="1" dirty="0" smtClean="0">
                <a:solidFill>
                  <a:srgbClr val="002060"/>
                </a:solidFill>
                <a:cs typeface="+mj-cs"/>
              </a:rPr>
              <a:t>גלי רוחב</a:t>
            </a:r>
            <a:r>
              <a:rPr lang="he-IL" sz="3000" dirty="0" smtClean="0">
                <a:solidFill>
                  <a:srgbClr val="002060"/>
                </a:solidFill>
                <a:cs typeface="+mj-cs"/>
              </a:rPr>
              <a:t>, שמתארת את התלות של כיווני הרכיבים של וקטור השדה החשמלי בזמן.</a:t>
            </a:r>
            <a:r>
              <a:rPr lang="en-US" sz="3000" dirty="0" smtClean="0">
                <a:solidFill>
                  <a:srgbClr val="002060"/>
                </a:solidFill>
              </a:rPr>
              <a:t> </a:t>
            </a:r>
            <a:endParaRPr lang="he-IL" sz="3000" dirty="0" smtClean="0">
              <a:solidFill>
                <a:srgbClr val="002060"/>
              </a:solidFill>
              <a:cs typeface="Arial" charset="0"/>
            </a:endParaRPr>
          </a:p>
          <a:p>
            <a:pPr eaLnBrk="1" hangingPunct="1">
              <a:lnSpc>
                <a:spcPct val="150000"/>
              </a:lnSpc>
            </a:pPr>
            <a:r>
              <a:rPr lang="he-IL" sz="3200" b="1" dirty="0" smtClean="0">
                <a:cs typeface="Arial" charset="0"/>
                <a:hlinkClick r:id="rId2"/>
              </a:rPr>
              <a:t>סוגי קיטוב</a:t>
            </a:r>
            <a:r>
              <a:rPr lang="he-IL" sz="3200" dirty="0" smtClean="0">
                <a:cs typeface="Arial" charset="0"/>
                <a:hlinkClick r:id="rId2"/>
              </a:rPr>
              <a:t>: אליפטי, מעגלי, </a:t>
            </a:r>
            <a:r>
              <a:rPr lang="he-IL" sz="3200" dirty="0" err="1" smtClean="0">
                <a:cs typeface="Arial" charset="0"/>
                <a:hlinkClick r:id="rId2"/>
              </a:rPr>
              <a:t>לינארי</a:t>
            </a:r>
            <a:endParaRPr lang="he-IL" sz="3200" dirty="0" smtClean="0">
              <a:cs typeface="Arial" charset="0"/>
            </a:endParaRPr>
          </a:p>
          <a:p>
            <a:pPr eaLnBrk="1" hangingPunct="1">
              <a:lnSpc>
                <a:spcPct val="150000"/>
              </a:lnSpc>
            </a:pPr>
            <a:r>
              <a:rPr lang="he-IL" sz="3200" dirty="0" smtClean="0">
                <a:cs typeface="Arial" charset="0"/>
                <a:hlinkClick r:id="rId3"/>
              </a:rPr>
              <a:t>השפעה של </a:t>
            </a:r>
            <a:r>
              <a:rPr lang="he-IL" sz="3200" b="1" dirty="0" smtClean="0">
                <a:cs typeface="Arial" charset="0"/>
                <a:hlinkClick r:id="rId3"/>
              </a:rPr>
              <a:t>מקטב </a:t>
            </a:r>
            <a:r>
              <a:rPr lang="he-IL" sz="3200" dirty="0" smtClean="0">
                <a:cs typeface="Arial" charset="0"/>
                <a:hlinkClick r:id="rId3"/>
              </a:rPr>
              <a:t>על אור לא מקוטב</a:t>
            </a:r>
          </a:p>
          <a:p>
            <a:endParaRPr lang="en-US" dirty="0" smtClean="0"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84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84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 idx="4294967295"/>
          </p:nvPr>
        </p:nvSpPr>
        <p:spPr>
          <a:xfrm>
            <a:off x="467544" y="836712"/>
            <a:ext cx="8229600" cy="1066800"/>
          </a:xfrm>
        </p:spPr>
        <p:txBody>
          <a:bodyPr/>
          <a:lstStyle/>
          <a:p>
            <a:pPr algn="ctr"/>
            <a:r>
              <a:rPr lang="he-IL" dirty="0" smtClean="0">
                <a:solidFill>
                  <a:srgbClr val="002060"/>
                </a:solidFill>
              </a:rPr>
              <a:t>שימושים של תופעת הקיטוב</a:t>
            </a:r>
            <a:endParaRPr lang="he-IL" dirty="0">
              <a:solidFill>
                <a:srgbClr val="002060"/>
              </a:solidFill>
            </a:endParaRPr>
          </a:p>
        </p:txBody>
      </p:sp>
      <p:sp>
        <p:nvSpPr>
          <p:cNvPr id="3" name="מציין מיקום תוכן 2"/>
          <p:cNvSpPr>
            <a:spLocks noGrp="1"/>
          </p:cNvSpPr>
          <p:nvPr>
            <p:ph idx="4294967295"/>
          </p:nvPr>
        </p:nvSpPr>
        <p:spPr>
          <a:xfrm>
            <a:off x="914400" y="1989138"/>
            <a:ext cx="8229600" cy="4324350"/>
          </a:xfrm>
        </p:spPr>
        <p:txBody>
          <a:bodyPr/>
          <a:lstStyle/>
          <a:p>
            <a:pPr lvl="1" eaLnBrk="1" hangingPunct="1"/>
            <a:r>
              <a:rPr lang="he-IL" sz="3200" dirty="0" smtClean="0">
                <a:cs typeface="Arial" charset="0"/>
              </a:rPr>
              <a:t>אפשר לשפר את איכות </a:t>
            </a:r>
            <a:r>
              <a:rPr lang="he-IL" sz="3200" dirty="0" smtClean="0">
                <a:cs typeface="Arial" charset="0"/>
                <a:hlinkClick r:id="rId3"/>
              </a:rPr>
              <a:t>הצילום</a:t>
            </a:r>
            <a:r>
              <a:rPr lang="he-IL" sz="3200" dirty="0" smtClean="0">
                <a:cs typeface="Arial" charset="0"/>
              </a:rPr>
              <a:t> !</a:t>
            </a:r>
          </a:p>
          <a:p>
            <a:pPr lvl="1" eaLnBrk="1" hangingPunct="1"/>
            <a:r>
              <a:rPr lang="he-IL" sz="3200" dirty="0" smtClean="0">
                <a:cs typeface="Arial" charset="0"/>
                <a:hlinkClick r:id="rId4"/>
              </a:rPr>
              <a:t>משקפי תלת מימד</a:t>
            </a:r>
            <a:endParaRPr lang="he-IL" sz="3200" dirty="0" smtClean="0">
              <a:cs typeface="Arial" charset="0"/>
            </a:endParaRPr>
          </a:p>
          <a:p>
            <a:pPr lvl="1" eaLnBrk="1" hangingPunct="1"/>
            <a:r>
              <a:rPr lang="he-IL" sz="3200" dirty="0" smtClean="0">
                <a:cs typeface="Arial" charset="0"/>
              </a:rPr>
              <a:t>צגי </a:t>
            </a:r>
            <a:r>
              <a:rPr lang="en-US" sz="3200" dirty="0" smtClean="0">
                <a:cs typeface="+mj-cs"/>
              </a:rPr>
              <a:t>LCD</a:t>
            </a:r>
            <a:endParaRPr lang="he-IL" sz="3200" dirty="0" smtClean="0">
              <a:cs typeface="+mj-cs"/>
            </a:endParaRPr>
          </a:p>
          <a:p>
            <a:pPr lvl="1" eaLnBrk="1" hangingPunct="1"/>
            <a:r>
              <a:rPr lang="en-US" sz="3200" dirty="0" smtClean="0">
                <a:cs typeface="+mj-cs"/>
              </a:rPr>
              <a:t>Beam splitters</a:t>
            </a:r>
            <a:endParaRPr lang="he-IL" sz="3200" dirty="0" smtClean="0">
              <a:cs typeface="+mj-cs"/>
            </a:endParaRPr>
          </a:p>
          <a:p>
            <a:pPr lvl="1" eaLnBrk="1" hangingPunct="1"/>
            <a:r>
              <a:rPr lang="he-IL" sz="3200" dirty="0" smtClean="0">
                <a:cs typeface="+mj-cs"/>
                <a:hlinkClick r:id="rId5"/>
              </a:rPr>
              <a:t>....</a:t>
            </a:r>
            <a:endParaRPr lang="he-IL" sz="3200" dirty="0" smtClean="0">
              <a:cs typeface="+mj-cs"/>
            </a:endParaRPr>
          </a:p>
          <a:p>
            <a:pPr lvl="1" eaLnBrk="1" hangingPunct="1"/>
            <a:r>
              <a:rPr lang="he-IL" sz="3200" dirty="0" smtClean="0">
                <a:cs typeface="+mj-cs"/>
                <a:hlinkClick r:id="rId6"/>
              </a:rPr>
              <a:t>פרסום</a:t>
            </a:r>
            <a:r>
              <a:rPr lang="he-IL" sz="3200" dirty="0" smtClean="0">
                <a:cs typeface="+mj-cs"/>
              </a:rPr>
              <a:t> מ-</a:t>
            </a:r>
            <a:r>
              <a:rPr lang="en-US" sz="3200" dirty="0" smtClean="0"/>
              <a:t>Apr 4, 2011 </a:t>
            </a:r>
            <a:r>
              <a:rPr lang="he-IL" sz="3200" dirty="0" smtClean="0"/>
              <a:t>, </a:t>
            </a:r>
            <a:r>
              <a:rPr lang="en-US" sz="3200" dirty="0" smtClean="0">
                <a:hlinkClick r:id="rId7"/>
              </a:rPr>
              <a:t>http://physicsworld.com/cws/home</a:t>
            </a:r>
            <a:endParaRPr lang="he-IL" sz="3200" dirty="0" smtClean="0"/>
          </a:p>
          <a:p>
            <a:pPr lvl="1" eaLnBrk="1" hangingPunct="1"/>
            <a:endParaRPr lang="he-IL" sz="3200" dirty="0" smtClean="0">
              <a:cs typeface="+mj-cs"/>
            </a:endParaRPr>
          </a:p>
          <a:p>
            <a:pPr lvl="1" eaLnBrk="1" hangingPunct="1">
              <a:buNone/>
            </a:pPr>
            <a:endParaRPr lang="he-IL" sz="3200" dirty="0" smtClean="0">
              <a:cs typeface="+mj-cs"/>
            </a:endParaRPr>
          </a:p>
          <a:p>
            <a:pPr lvl="1" eaLnBrk="1" hangingPunct="1"/>
            <a:endParaRPr lang="he-IL" sz="3200" dirty="0" smtClean="0">
              <a:cs typeface="Arial" charset="0"/>
            </a:endParaRPr>
          </a:p>
          <a:p>
            <a:pPr lvl="1" eaLnBrk="1" hangingPunct="1"/>
            <a:endParaRPr lang="he-IL" sz="3200" dirty="0" smtClean="0">
              <a:cs typeface="Arial" charset="0"/>
              <a:hlinkClick r:id="rId8"/>
            </a:endParaRPr>
          </a:p>
          <a:p>
            <a:endParaRPr lang="he-IL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היבט">
  <a:themeElements>
    <a:clrScheme name="התאמה אישית 1">
      <a:dk1>
        <a:sysClr val="windowText" lastClr="000000"/>
      </a:dk1>
      <a:lt1>
        <a:sysClr val="window" lastClr="FFFFFF"/>
      </a:lt1>
      <a:dk2>
        <a:srgbClr val="414751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היבט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היבט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16240</TotalTime>
  <Words>257</Words>
  <Application>Microsoft Office PowerPoint</Application>
  <PresentationFormat>On-screen Show (4:3)</PresentationFormat>
  <Paragraphs>38</Paragraphs>
  <Slides>7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היבט</vt:lpstr>
      <vt:lpstr>תופעת הקיטוב</vt:lpstr>
      <vt:lpstr>האור כגל אלקטרומגנטי</vt:lpstr>
      <vt:lpstr>כיוון השדה החשמלי וכיוון השדה המגנטי של גל אלקטרומגנטי מאונכים זה לזה,   ושניהם מאונכים לכיוון התפשטות הגל האלקטרומגנטי </vt:lpstr>
      <vt:lpstr>האנרגיה שנושא איתו גל אלקטרומגנטי</vt:lpstr>
      <vt:lpstr>קיטוב (polarization) </vt:lpstr>
      <vt:lpstr>מהי תופעת הקיטוב?</vt:lpstr>
      <vt:lpstr>שימושים של תופעת הקיטוב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מודל הגלים האלקטרומגנטיים של האור</dc:title>
  <dc:creator>Ruty Hanan</dc:creator>
  <cp:lastModifiedBy>Windows User</cp:lastModifiedBy>
  <cp:revision>182</cp:revision>
  <dcterms:created xsi:type="dcterms:W3CDTF">2011-01-23T19:35:12Z</dcterms:created>
  <dcterms:modified xsi:type="dcterms:W3CDTF">2016-11-13T12:53:18Z</dcterms:modified>
</cp:coreProperties>
</file>