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3" r:id="rId1"/>
  </p:sldMasterIdLst>
  <p:notesMasterIdLst>
    <p:notesMasterId r:id="rId23"/>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3" r:id="rId17"/>
    <p:sldId id="270" r:id="rId18"/>
    <p:sldId id="271" r:id="rId19"/>
    <p:sldId id="272" r:id="rId20"/>
    <p:sldId id="275" r:id="rId21"/>
    <p:sldId id="277" r:id="rId22"/>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Verdana" pitchFamily="34" charset="0"/>
        <a:ea typeface="+mn-ea"/>
        <a:cs typeface="Arial" charset="0"/>
      </a:defRPr>
    </a:lvl1pPr>
    <a:lvl2pPr marL="457200" algn="r" rtl="1" fontAlgn="base">
      <a:spcBef>
        <a:spcPct val="0"/>
      </a:spcBef>
      <a:spcAft>
        <a:spcPct val="0"/>
      </a:spcAft>
      <a:defRPr kern="1200">
        <a:solidFill>
          <a:schemeClr val="tx1"/>
        </a:solidFill>
        <a:latin typeface="Verdana" pitchFamily="34" charset="0"/>
        <a:ea typeface="+mn-ea"/>
        <a:cs typeface="Arial" charset="0"/>
      </a:defRPr>
    </a:lvl2pPr>
    <a:lvl3pPr marL="914400" algn="r" rtl="1" fontAlgn="base">
      <a:spcBef>
        <a:spcPct val="0"/>
      </a:spcBef>
      <a:spcAft>
        <a:spcPct val="0"/>
      </a:spcAft>
      <a:defRPr kern="1200">
        <a:solidFill>
          <a:schemeClr val="tx1"/>
        </a:solidFill>
        <a:latin typeface="Verdana" pitchFamily="34" charset="0"/>
        <a:ea typeface="+mn-ea"/>
        <a:cs typeface="Arial" charset="0"/>
      </a:defRPr>
    </a:lvl3pPr>
    <a:lvl4pPr marL="1371600" algn="r" rtl="1" fontAlgn="base">
      <a:spcBef>
        <a:spcPct val="0"/>
      </a:spcBef>
      <a:spcAft>
        <a:spcPct val="0"/>
      </a:spcAft>
      <a:defRPr kern="1200">
        <a:solidFill>
          <a:schemeClr val="tx1"/>
        </a:solidFill>
        <a:latin typeface="Verdana" pitchFamily="34" charset="0"/>
        <a:ea typeface="+mn-ea"/>
        <a:cs typeface="Arial" charset="0"/>
      </a:defRPr>
    </a:lvl4pPr>
    <a:lvl5pPr marL="1828800" algn="r" rtl="1"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0" d="100"/>
          <a:sy n="60" d="100"/>
        </p:scale>
        <p:origin x="-802" y="-4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1229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a:p>
            <a:pPr lvl="4"/>
            <a:r>
              <a:rPr lang="he-IL" smtClean="0"/>
              <a:t>רמה חמישית</a:t>
            </a:r>
            <a:endParaRPr lang="en-US" smtClean="0"/>
          </a:p>
        </p:txBody>
      </p:sp>
      <p:sp>
        <p:nvSpPr>
          <p:cNvPr id="1229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1229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fld id="{569C75FE-5049-46F8-A2B1-E0D14419DBEA}" type="slidenum">
              <a:rPr lang="he-IL"/>
              <a:pPr/>
              <a:t>‹#›</a:t>
            </a:fld>
            <a:endParaRPr lang="en-US"/>
          </a:p>
        </p:txBody>
      </p:sp>
    </p:spTree>
    <p:extLst>
      <p:ext uri="{BB962C8B-B14F-4D97-AF65-F5344CB8AC3E}">
        <p14:creationId xmlns:p14="http://schemas.microsoft.com/office/powerpoint/2010/main" val="1389088411"/>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uardian.co.uk/environment/video/2008/jul/25/glacier.ti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guardian.co.uk/environment/video/2009/dec/07/copenhagen-nepal-bangladesh"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pcc.c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uardian.co.uk/environment/video/2008/mar/26/antarctica.ice.shelf.wilkin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guardian.co.uk/environment/video/2010/jan/25/national-geographic-glacier-mel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uardian.co.uk/environment/video/2008/jul/08/perito.glacier.argentin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DEC66-51C5-401A-A7EA-AEC9635E9416}" type="slidenum">
              <a:rPr lang="he-IL"/>
              <a:pPr/>
              <a:t>2</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he-IL"/>
              <a:t> כיום אין ויכוח בין מדענים האם כדור הארץ מתחמם, אלא באיזו מידה ובאיזה קצב</a:t>
            </a:r>
            <a:r>
              <a:rPr lang="he-IL" b="1"/>
              <a:t>.</a:t>
            </a:r>
            <a:endParaRPr lang="he-IL"/>
          </a:p>
          <a:p>
            <a:r>
              <a:rPr lang="he-IL"/>
              <a:t>כבר מאות שנים אנו מבראים יערות ומבעירים פחם,נפט וגז ובכך מזרימים לאטמוספרה פחמן דו חמצני וגזים קולטי חום אחרים, כגון מתאן</a:t>
            </a:r>
            <a:r>
              <a:rPr lang="en-US"/>
              <a:t> (CH4)</a:t>
            </a:r>
            <a:r>
              <a:rPr lang="he-IL"/>
              <a:t>, בקצב מהיר יותר מהקצב שבו מסוגלים הצמחים והאוקיינוסים לספוג אותם (ראה גרף 1),בכך אנו "פורשים עוד ועוד שמיכות" על פני כדור הארץ.</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3005C-A249-4CA9-9E5D-EE835705B74C}" type="slidenum">
              <a:rPr lang="he-IL"/>
              <a:pPr/>
              <a:t>14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a:lnSpc>
                <a:spcPct val="90000"/>
              </a:lnSpc>
            </a:pPr>
            <a:r>
              <a:rPr lang="he-IL" sz="1000" b="1"/>
              <a:t>שינויים בגורמים הביוטיים</a:t>
            </a:r>
            <a:endParaRPr lang="he-IL" sz="1000"/>
          </a:p>
          <a:p>
            <a:pPr>
              <a:lnSpc>
                <a:spcPct val="90000"/>
              </a:lnSpc>
            </a:pPr>
            <a:r>
              <a:rPr lang="he-IL" sz="1000"/>
              <a:t>כריתת יערות העד גורמת להפחתת ספיגת פחמן דו חמצני בתהליך הפוטוסינתזה</a:t>
            </a:r>
          </a:p>
          <a:p>
            <a:pPr>
              <a:lnSpc>
                <a:spcPct val="90000"/>
              </a:lnSpc>
            </a:pPr>
            <a:r>
              <a:rPr lang="he-IL" sz="1000"/>
              <a:t>הולך ופוחת הדור...</a:t>
            </a:r>
          </a:p>
          <a:p>
            <a:pPr>
              <a:lnSpc>
                <a:spcPct val="90000"/>
              </a:lnSpc>
            </a:pPr>
            <a:r>
              <a:rPr lang="he-IL" sz="1000"/>
              <a:t>אוכלוסיות של מינים שונים של בעלי חיים צונחות.  בקוסטה ריקה התדלדלו יותר ממחצית מיני הצפרדעים.  החיים הימיים גוססים,שוניות אלמוגים מלבינות בעיקר באוסטרליה.  עקב עליה בטמפרטורת המים-מעל 29 מעלות, אלמוג מתחיל לאבד אורגניזמים חיוניים מרקמותיו להלבין ולמות. </a:t>
            </a:r>
          </a:p>
          <a:p>
            <a:pPr>
              <a:lnSpc>
                <a:spcPct val="90000"/>
              </a:lnSpc>
            </a:pPr>
            <a:r>
              <a:rPr lang="he-IL" sz="1000"/>
              <a:t> באנטרקטיקה הצטמקה מושבת הפינגווינים הקבועה המורגלת בתנאי מזג אויר קר יותר והתחלפה במין אחר של פינגווינים שנדדו מאזורים בעלי אקלים מתון יותר. מינים רבים מרחיבים את תחומי המחיה שלהם צפונה, לאזור הקר יותר. צמחים רבים באירופה פורחים מוקדם יותר מהמועד בו פרחו לפני חמישים שנה, ומשירים את עליהם בסתיו חמישה ימים מאוחר יותר. עופות בבריטניה מקננים בממוצע תשעה ימים לפני המועד בו קיננו באמצע המאה העשרים.  </a:t>
            </a:r>
          </a:p>
          <a:p>
            <a:pPr>
              <a:lnSpc>
                <a:spcPct val="90000"/>
              </a:lnSpc>
            </a:pPr>
            <a:r>
              <a:rPr lang="he-IL" sz="1000"/>
              <a:t>צפרדעים מזדווגות היום עד שבעה שבועות מוקדם יותר. שועלים בקנדה מעתיקים את תחומי מחיתם מאות קילומטרים צפונה וחודרים לטריטוריות של שועלי שלג. צמחים אלפיניים עולים גבוה יותר ומתחילים לדחוק מינים נדירים ליד הפסגות.</a:t>
            </a:r>
          </a:p>
          <a:p>
            <a:pPr>
              <a:lnSpc>
                <a:spcPct val="90000"/>
              </a:lnSpc>
            </a:pPr>
            <a:r>
              <a:rPr lang="he-IL" sz="1000"/>
              <a:t>ההתחממות עלולה להתרחש מהר עד כדי כך שמינים לא יספיקו להסתגל לשינויים המואצים שמתרחשים במקומות החיות שלהם דבר שיגרום להכחדתם.</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0F839-4FFC-4CC1-B8C2-34DB0C663614}" type="slidenum">
              <a:rPr lang="he-IL"/>
              <a:pPr/>
              <a:t>15</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he-IL"/>
              <a:t>עקב עליה בטמפרטורת המים-מעל 29 מעלות, אלמוג מתחיל לאבד אורגניזמים חיוניים מרקמותיו להלבין ולמות</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86BB8-7A05-4E4F-8DB7-0C86CA508484}" type="slidenum">
              <a:rPr lang="he-IL"/>
              <a:pPr/>
              <a:t>16</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he-IL"/>
              <a:t>בעלי חיים וצמחים שתלויים אלו באלו עלולים לאבד את התזמון המתואם ביניהם ולגרום להתמעטות אוכלוסיות. למשל:"חטפיות שחורות עורף", עופות הנודדים מאפריקה אל ארצות השפלה באירופה כדי לקנן, עדיין מגיעות באותו מועד שבו עשו זאת לפני עשורים. אולם בשל התחממות מזג האוויר,זחלים שגוזלי החטפיות אוכלים,מגיחים שבועיים מוקדם יותר מאשר בעבר.  מועד שיא עונת בקיעת הגוזלים השתנה אף הוא,אך לא במידה מספקת. הגוזלים מחמיצים את שיא עונת הזחלים,והם עלולים לסבול רעב בשל כך.</a:t>
            </a:r>
          </a:p>
          <a:p>
            <a:r>
              <a:rPr lang="he-IL"/>
              <a:t>מספרם של איילי הצפון חוצים את צפון קנדה בנדידת הקיץ שלהם מאתרי ההמלטה ירד.</a:t>
            </a:r>
          </a:p>
          <a:p>
            <a:r>
              <a:rPr lang="he-IL"/>
              <a:t>מדענים חושדים שהאקלים המתחמם גורם ללבלוב האביב להקדים ולהסתיים מוקדם.</a:t>
            </a:r>
          </a:p>
          <a:p>
            <a:r>
              <a:rPr lang="he-IL"/>
              <a:t>הצמחייה עלולה למות לפני שהעופרים הניזונים ממנה יגיעו למשקל שיאפשר להם לשרוד את החורף.</a:t>
            </a:r>
            <a:endParaRPr 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FDAA41-0B77-460E-8B67-B801A51A3051}" type="slidenum">
              <a:rPr lang="he-IL"/>
              <a:pPr/>
              <a:t>17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he-IL"/>
              <a:t>הטמפרטורות העולות גורמות להתרחבות תופעת המידבור. </a:t>
            </a:r>
          </a:p>
          <a:p>
            <a:r>
              <a:rPr lang="he-IL"/>
              <a:t>אזורים שהיו ירוקים פוריים שופעי  מים,הפכו לאזורים מדבריים </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4F34D-74CA-41C9-8674-A880F5A2EDD9}" type="slidenum">
              <a:rPr lang="he-IL"/>
              <a:pPr/>
              <a:t>18</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a:lnSpc>
                <a:spcPct val="90000"/>
              </a:lnSpc>
            </a:pPr>
            <a:r>
              <a:rPr lang="he-IL"/>
              <a:t>אפריקה כבר חווה כיום על בשרה את השפעות התחממות כדור הארץ, וסביר להניח כי תחוש בהשפעות משמעותיות יותר בעתיד. אזורים שיורדים בהם הרבה גשמים – כמו יערות הגשם בקו המשווה – ירדו בהם עוד יותר גשמים; אזורים שיורדים בהם מעט גשמים – כמו האזורים היבשים התת-טרופיים - ירדו בהם עוד פחות גשמים. כתוצאה מכך, אזורים צחיחים או צחיחים למחצה בצפון, במערב, במזרח ובחלקים מדרום אפריקה נעשו יבשים יותר, בעוד שאפריקה המשוונית וחלקים אחרים של דרום אפריקה הפכו ללחים יותר.</a:t>
            </a:r>
          </a:p>
          <a:p>
            <a:pPr>
              <a:lnSpc>
                <a:spcPct val="90000"/>
              </a:lnSpc>
            </a:pPr>
            <a:r>
              <a:rPr lang="he-IL"/>
              <a:t>מצוקת המים בשל שינויי האקלים גוררת השפעה עמוקה על החקלאות באפריקה. ביבולים משמעותה כ-40 אחוז מהתוצר הלאומי הגולמי במדינות אפריקה מקורו בחקלאות וכ-70 אחוז מהפועלים האפריקנים מועסקים בחקלאות, רובם בחלקות אדמה קטנות. אפריקה מלאה באנשים עניים התלויים מאד באדמה, בגשמים ובאקלים לפרנסתם.</a:t>
            </a:r>
          </a:p>
          <a:p>
            <a:pPr>
              <a:lnSpc>
                <a:spcPct val="90000"/>
              </a:lnSpc>
            </a:pPr>
            <a:r>
              <a:rPr lang="he-IL"/>
              <a:t>עם השינויים בשימוש בקרקע ובאקלים, מספר אזורים במזרח אפריקה הפכו להיות יבשים יותר, ומקורות המים נעלמים או הופכים עונתיים. התפשטות החקלאות אל הסוואנה חוסמת גם את נתיבי הנדידה של בעלי החיים הגדולים כמו הזברות והפילים. כתוצאה משינויים אלה בסביבה האקולוגית, מספר מקורות בר של מזון נעשים גם הם נדירים יותר.</a:t>
            </a:r>
          </a:p>
          <a:p>
            <a:pPr>
              <a:lnSpc>
                <a:spcPct val="90000"/>
              </a:lnSpc>
            </a:pPr>
            <a:r>
              <a:rPr lang="he-IL"/>
              <a:t>כמות הדגים באגמי השבר הגדול העמוק של מזרח אפריקה, לדוגמא, יורדת ככל שטמפרטורות האוויר הממוצעות עולות. אגמים אלו – שרשרת של אגמי מים הכוללת את אגמי ויקטוריה, מלאווי וטנגניקה – מכילים את מגוון צורות החיים הביולוגיות הגדול היותר מכל מערכת אחרת של מים מתוקים בעולם. מגוון זה תלוי באצות המקבלות את מזונן כאשר מים מפני הים מתערבבים עם מים עמוקים העשירים בחומרי תזונה. עם שינויי האקלים תופעת ההתערבבות הזו פוחתת, כי השוני בצפיפות המים, המווסת על ידי הטמפרטורה, גדול יותר. הפחתה בכמות האצות משמעותה פחות מזון עבור כל שרשרת המזון, והתוצאה היא ירידות משמעותיות בכמות הדגים שניתן לדוג באגמים אלו. זהו מצב הרה אסון עבור הכפרים באזור, שתושביהם תלויים בדיג לפרנסתם ותצרוכת החלבונים שלהם.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AC8E21-EAEE-4608-A8BC-85AA194D63DE}" type="slidenum">
              <a:rPr lang="he-IL"/>
              <a:pPr/>
              <a:t>3</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he-IL" sz="1000" b="1"/>
              <a:t>גזי החממה וחשיבותם בשמירת טווח טמפרטורות קבוע על פני כדור הארץ.</a:t>
            </a:r>
            <a:endParaRPr lang="he-IL" sz="1000"/>
          </a:p>
          <a:p>
            <a:r>
              <a:rPr lang="he-IL" sz="1000"/>
              <a:t>האנרגיה המגיעה מן השמש כוללת קרינת </a:t>
            </a:r>
            <a:r>
              <a:rPr lang="en-US" sz="1000"/>
              <a:t>uv</a:t>
            </a:r>
            <a:r>
              <a:rPr lang="he-IL" sz="1000"/>
              <a:t>, אור נראה וקרינה אינפרא אדומה.  כשליש מן האנרגיה הזו חוזר לחלל, כרבע נבלע באטמוספרה ע"י אדי המים וכמעט חצי נבלע ע"י היבשה והימים. בליעת אנרגיה זו, גורמת  לטמפרטורת היבשה והימים לעלות ובעקבות כך נפלטת מהם קרינה אינפרא אדומה שחוזרת לאטמוספרה.  הגזים פחמן דו חמצני  ואדי מים בולעים את הקרינה ופולטים אותה לכל הכיוונים.  בכך מונעים את בריחת האנרגיה בחזרה לחלל באופן מיידי.  בתהליך חילוף האנרגיה בעזרת גזי החממה, נוצר איזון שבעזרתו נשמרת הטמפרטורה המאפשרת חיים על פני כדור הארץ.</a:t>
            </a:r>
          </a:p>
          <a:p>
            <a:r>
              <a:rPr lang="he-IL" sz="1000"/>
              <a:t>עודף גזי חממה שנפלטים לאטמוספרה,גורמים להתחממות יתר מזיקה.</a:t>
            </a:r>
            <a:endParaRPr lang="he-IL" sz="1000" b="1"/>
          </a:p>
          <a:p>
            <a:r>
              <a:rPr lang="he-IL" sz="1000" b="1"/>
              <a:t>מהם גזי החממה העיקריים?  </a:t>
            </a:r>
            <a:r>
              <a:rPr lang="he-IL" sz="1000"/>
              <a:t> </a:t>
            </a:r>
          </a:p>
          <a:p>
            <a:r>
              <a:rPr lang="he-IL" sz="1000"/>
              <a:t>גזים הבולעים את הקרינה האינפרא אדומה הנפלטת מפני כדור הארץ, ומונעים מאנרגיית השמש, הנקלטת על פני כדור הארץ, לחזור  בחזרה לחלל.  גזי החממה בכמות הולכת וגדלה, כולאים חום בסמוך לפני כדור הארץ וגורמים לעליית הטמפרטורה העולמית</a:t>
            </a:r>
            <a:r>
              <a:rPr lang="en-US" sz="1000"/>
              <a:t>. </a:t>
            </a:r>
            <a:endParaRPr lang="he-IL" sz="1000" b="1"/>
          </a:p>
          <a:p>
            <a:r>
              <a:rPr lang="he-IL" sz="1000" b="1"/>
              <a:t>אדי מים</a:t>
            </a:r>
            <a:r>
              <a:rPr lang="he-IL" sz="1000"/>
              <a:t> הם גז החממה הנפוץ ביותר,אך מציאותו טבעית וכמעט אינה מושפעת מפעילות האדם.</a:t>
            </a:r>
            <a:r>
              <a:rPr lang="en-US" sz="1000"/>
              <a:t/>
            </a:r>
            <a:br>
              <a:rPr lang="en-US" sz="1000"/>
            </a:br>
            <a:r>
              <a:rPr lang="he-IL" sz="1000"/>
              <a:t>לעומת זאת,שרפת דלקים פוסיליים (כגון: פחם, גז טבעי, נפט ובנזין) מספקת אנרגיה למפעלי תעשייה ולמתקנים שונים ומניעה את כלי הרכב.  שריפת דלקים אלו, יחד עם פעילויות אינטנסיביות אחרות מעשי ידי אדם, משחררת לאטמוספרה כמויות רבות ובהיקפים הולכים וגדלים של גזי חממה</a:t>
            </a:r>
            <a:r>
              <a:rPr lang="en-US" sz="1000"/>
              <a:t>: </a:t>
            </a:r>
            <a:br>
              <a:rPr lang="en-US" sz="1000"/>
            </a:br>
            <a:r>
              <a:rPr lang="he-IL" sz="1000" b="1"/>
              <a:t>פחמן דו-חמצני </a:t>
            </a:r>
            <a:r>
              <a:rPr lang="en-US" sz="1000" b="1"/>
              <a:t>(CO2)</a:t>
            </a:r>
            <a:r>
              <a:rPr lang="en-US" sz="1000"/>
              <a:t> </a:t>
            </a:r>
            <a:r>
              <a:rPr lang="he-IL" sz="1000"/>
              <a:t>נפלט כתוצאה מניצול אנרגיה, תחבורה ותהליכים תעשייתיים.   כריתת יערות מונעת את ספיגתו. </a:t>
            </a:r>
          </a:p>
          <a:p>
            <a:r>
              <a:rPr lang="he-IL" sz="1000"/>
              <a:t> </a:t>
            </a:r>
            <a:r>
              <a:rPr lang="he-IL" sz="1000" b="1"/>
              <a:t>מתאן</a:t>
            </a:r>
            <a:r>
              <a:rPr lang="en-US" sz="1000" b="1"/>
              <a:t> (CH4)</a:t>
            </a:r>
            <a:r>
              <a:rPr lang="en-US" sz="1000"/>
              <a:t> </a:t>
            </a:r>
            <a:r>
              <a:rPr lang="he-IL" sz="1000"/>
              <a:t>נפלט מתהליכי פרוק פסולת,שפכים, וחומרי רקב בתנאים אנאירוביים, וכן מתהליכי עיכול של בעלי חיים, בעיקר מעלי גרה.</a:t>
            </a:r>
          </a:p>
          <a:p>
            <a:r>
              <a:rPr lang="he-IL" sz="1000"/>
              <a:t>שקופית: השינויים באטמוספרה ברמת גזי החממה פחמן דו חמצני ומתאן ב-30 השנים האחרונות</a:t>
            </a:r>
            <a:endParaRPr 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DF3CB-10C4-4FE7-BDA8-54E7AA4D9A2B}" type="slidenum">
              <a:rPr lang="he-IL"/>
              <a:pPr/>
              <a:t>4</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he-IL" sz="1000"/>
              <a:t>טמפרטורת כדור הארץ עלתה באופן ממוצע ב- 0.3-0.6 מעלות צלסיוס מאז 1860 וצפויה לעלות ב- 1-3.5 מעלות צלסיוס עד שנת 2100. התחממות זו, שמקורה בפליטות גזי החממה בעקבות פעילות אנושית, כבר גורמת לאירועי מזג אוויר קיצוניים כגון "אל ניניו,</a:t>
            </a:r>
            <a:r>
              <a:rPr lang="en-US" sz="1000"/>
              <a:t>"  </a:t>
            </a:r>
            <a:r>
              <a:rPr lang="he-IL" sz="1000"/>
              <a:t>בצורות באסיה, שיטפונות בדרום אפריקה, ועוד.  בנוסף אנו חשים בשינויים המתבטאים בהתמוססות הקרחונים,</a:t>
            </a:r>
            <a:r>
              <a:rPr lang="he-IL" sz="1000" u="sng"/>
              <a:t> </a:t>
            </a:r>
            <a:r>
              <a:rPr lang="he-IL" sz="1000"/>
              <a:t>עליית מפלס פני הים, המלחת האקוויפר, התייבשות נהרות, בליית חופים, וישובים שלמים מוצאים את עצמם בסכנה קיומית. קיימת ירידה במספר ימי הגשם תוך גידול בעצמת אירועי הגשם, ובהתפשטות קו המדבר צפונה.  גם החי והצומח חשים בשינויים ועולם הטבע כולו מגיב ומשנה הרגלים.</a:t>
            </a:r>
            <a:endParaRPr lang="he-IL" sz="1000" b="1"/>
          </a:p>
          <a:p>
            <a:r>
              <a:rPr lang="he-IL" sz="1000" b="1"/>
              <a:t>שינויים בגורמים הביוטיים והא-ביוטיים – אוסף עובדות מרחבי העולם</a:t>
            </a:r>
          </a:p>
          <a:p>
            <a:r>
              <a:rPr lang="he-IL" sz="1000" b="1"/>
              <a:t>שינויים בגורמים האביוטיים</a:t>
            </a:r>
          </a:p>
          <a:p>
            <a:r>
              <a:rPr lang="he-IL" sz="1000" b="1"/>
              <a:t>העלמות קרחונים בפארק הלאומי גליישר במונטנה שבארה"ב הצטמק הקרחון מ3,250 דונם לפחות מ-1,000 דונם.</a:t>
            </a:r>
            <a:r>
              <a:rPr lang="he-IL" sz="1000" b="1" u="sng"/>
              <a:t> </a:t>
            </a:r>
            <a:r>
              <a:rPr lang="he-IL" sz="1000" b="1"/>
              <a:t>בשנת 1910 היו בו 150 קרחונים והיום נשארו בו פחות מ-30.</a:t>
            </a:r>
          </a:p>
          <a:p>
            <a:r>
              <a:rPr lang="he-IL" sz="1000" b="1"/>
              <a:t>שלגיו המפורסמים של הר הקלימנג'רו איבדו יותר מ-80% מנפחם מאז 1912.</a:t>
            </a:r>
          </a:p>
          <a:p>
            <a:r>
              <a:rPr lang="he-IL" sz="1000" b="1"/>
              <a:t>קרחונים בהרי ההימלייה נסוגים במהירות. המדענים סבורים כי עד שנת 2035 עלולים רוב הקרחונים בחלק המרכזי והמזרחי של ההימלייה להעלם.</a:t>
            </a:r>
          </a:p>
          <a:p>
            <a:r>
              <a:rPr lang="he-IL" sz="1000" b="1"/>
              <a:t> אנשים רבים בהודו, סין, והמדינות השכנות מודאגים מאוד מאספקת המים שאחראית לקיומה של שישית מאוכלוסית העולם"</a:t>
            </a:r>
          </a:p>
          <a:p>
            <a:r>
              <a:rPr lang="he-IL" sz="1000" b="1"/>
              <a:t>הקרחונים בהרי טיאן במערב סין נמסים בגלל התחממות כדור הארץ. איך זה משפיע על אנשים מקומיים?</a:t>
            </a:r>
            <a:endParaRPr lang="en-US" sz="1000" b="1">
              <a:hlinkClick r:id="rId3"/>
            </a:endParaRPr>
          </a:p>
          <a:p>
            <a:r>
              <a:rPr lang="en-US" sz="1000" b="1">
                <a:hlinkClick r:id="rId3"/>
              </a:rPr>
              <a:t>http://www.guardian.co.uk/environment/video/2008/jul/25/glacier.tian</a:t>
            </a:r>
            <a:r>
              <a:rPr lang="he-IL" sz="1000" b="1"/>
              <a:t> </a:t>
            </a:r>
          </a:p>
          <a:p>
            <a:r>
              <a:rPr lang="he-IL" sz="1000" b="1"/>
              <a:t>השפעות שינוי האקלים על אנשים הפגיעים ביותר בעולם (הודו ובנגלדש) </a:t>
            </a:r>
            <a:endParaRPr lang="en-US" sz="1000" b="1">
              <a:hlinkClick r:id="rId4"/>
            </a:endParaRPr>
          </a:p>
          <a:p>
            <a:r>
              <a:rPr lang="en-US" sz="1000" b="1">
                <a:hlinkClick r:id="rId4"/>
              </a:rPr>
              <a:t>http://www.guardian.co.uk/environment/video/2009/dec/07/copenhagen-nepal-bangladesh</a:t>
            </a:r>
            <a:r>
              <a:rPr lang="en-US" sz="1000"/>
              <a:t> </a:t>
            </a:r>
            <a:r>
              <a:rPr lang="he-IL" sz="1000"/>
              <a:t>-לא חייבים להקרין</a:t>
            </a:r>
            <a:endParaRPr 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5F787-AE12-40CE-B184-FFAB6CC6BDB9}" type="slidenum">
              <a:rPr lang="he-IL"/>
              <a:pPr/>
              <a:t>5</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he-IL"/>
              <a:t>הקרח הימי באזור הארקטי הידקק במידה משמעותית ושיטחו הצטמק בערך בעשרה אחוזים במשך 30 השנים האחרונות.  </a:t>
            </a:r>
            <a:r>
              <a:rPr lang="en-US" b="1">
                <a:hlinkClick r:id="rId3"/>
              </a:rPr>
              <a:t>IPCC</a:t>
            </a:r>
            <a:r>
              <a:rPr lang="he-IL">
                <a:hlinkClick r:id="rId3"/>
              </a:rPr>
              <a:t> - </a:t>
            </a:r>
            <a:r>
              <a:rPr lang="en-US" b="1">
                <a:hlinkClick r:id="rId3"/>
              </a:rPr>
              <a:t>Intergovernmental Panel on Climate Change</a:t>
            </a:r>
            <a:r>
              <a:rPr lang="he-IL"/>
              <a:t> </a:t>
            </a:r>
            <a:endParaRPr lang="en-US"/>
          </a:p>
          <a:p>
            <a:r>
              <a:rPr lang="he-IL"/>
              <a:t>, שחור,ממצע של המודל של </a:t>
            </a:r>
            <a:r>
              <a:rPr lang="en-US"/>
              <a:t>ipcc</a:t>
            </a:r>
            <a:r>
              <a:rPr lang="he-IL"/>
              <a:t> תכלת טווח התחזיות לשינויים קו אדום מבטא הצטמצמות קרח ארקטי שנצפתה</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E208C5-8A29-4822-B83D-E5C4EBB6D2AF}" type="slidenum">
              <a:rPr lang="he-IL"/>
              <a:pPr/>
              <a:t>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he-IL"/>
              <a:t>סרטון של נשיונל ג 'יאוגרפיק בארכיון:</a:t>
            </a:r>
          </a:p>
          <a:p>
            <a:r>
              <a:rPr lang="he-IL"/>
              <a:t>אנטארקטיקה: מדף קרח הענק מתמוטט</a:t>
            </a:r>
            <a:endParaRPr lang="en-US"/>
          </a:p>
          <a:p>
            <a:r>
              <a:rPr lang="he-IL"/>
              <a:t>לפני חמש עשרה שנים מדענים חזו כי מדף הקרח ווילקינס עלול להתמוטט בתוך 30 שנים. זה מתחיל להתפרק במחצית הזמן</a:t>
            </a:r>
            <a:endParaRPr lang="en-US">
              <a:hlinkClick r:id="rId3"/>
            </a:endParaRPr>
          </a:p>
          <a:p>
            <a:r>
              <a:rPr lang="en-US">
                <a:hlinkClick r:id="rId3"/>
              </a:rPr>
              <a:t>http://www.guardian.co.uk/environment/video/2008/mar/26/antarctica.ice.shelf.wilkins</a:t>
            </a:r>
            <a:r>
              <a:rPr lang="en-US"/>
              <a:t> </a:t>
            </a:r>
            <a:endParaRPr lang="he-IL"/>
          </a:p>
          <a:p>
            <a:r>
              <a:rPr lang="he-IL"/>
              <a:t>המדידות התכופות שעושה נאס"א מראות ששולי כיפת הקרח של גרנלנד הולכים ומתכווצים.</a:t>
            </a:r>
          </a:p>
          <a:p>
            <a:r>
              <a:rPr lang="he-IL"/>
              <a:t>סרטון של נשיונל ג 'יאוגרפיק בארכיון: אנטארקטיקה :קרחונים נמסים</a:t>
            </a:r>
            <a:endParaRPr lang="en-US"/>
          </a:p>
          <a:p>
            <a:r>
              <a:rPr lang="he-IL"/>
              <a:t>הם סימן מבשר רעות של התחממות כדור הארץ</a:t>
            </a:r>
            <a:endParaRPr lang="en-US">
              <a:hlinkClick r:id="rId4"/>
            </a:endParaRPr>
          </a:p>
          <a:p>
            <a:r>
              <a:rPr lang="en-US">
                <a:hlinkClick r:id="rId4"/>
              </a:rPr>
              <a:t>http://www.guardian.co.uk/environment/video/2010/jan/25/national-geographic-glacier-melt</a:t>
            </a: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789E5-9EE7-4D44-8BAB-CAB46ECD45B6}" type="slidenum">
              <a:rPr lang="he-IL"/>
              <a:pPr/>
              <a:t>9</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he-IL" b="1"/>
              <a:t>שינויים עונתיים</a:t>
            </a:r>
            <a:endParaRPr lang="he-IL"/>
          </a:p>
          <a:p>
            <a:r>
              <a:rPr lang="he-IL"/>
              <a:t>שבירת הקרח כתוצאה מהפשרת האביב בחצי הכדור הצפוני מתחילה עכשיו תשעה ימים מוקדם יותר מכפי שהחלה לפני 150 שנה והקפיאה בסתיו מתחילה באיחור של 10 ימים.</a:t>
            </a:r>
            <a:r>
              <a:rPr lang="en-US"/>
              <a:t> </a:t>
            </a:r>
            <a:endParaRPr lang="he-IL"/>
          </a:p>
          <a:p>
            <a:r>
              <a:rPr lang="he-IL"/>
              <a:t>סרטון של נשיונל ג 'יאוגרפיק בארכיון: </a:t>
            </a:r>
            <a:r>
              <a:rPr lang="he-IL" sz="1600"/>
              <a:t>קרחון בארגנטינה מתחיל בקרע בחורף לראשונה מאז 1917(בד"כ תופעות כאלה מתרחשות רק בקיץ)</a:t>
            </a:r>
            <a:endParaRPr lang="en-US" sz="1600">
              <a:hlinkClick r:id="rId3"/>
            </a:endParaRPr>
          </a:p>
          <a:p>
            <a:r>
              <a:rPr lang="en-US">
                <a:hlinkClick r:id="rId3"/>
              </a:rPr>
              <a:t>http://www.guardian.co.uk/environment/video/2008/jul/08/perito.glacier.argentina</a:t>
            </a:r>
            <a:r>
              <a:rPr lang="en-US"/>
              <a:t> </a:t>
            </a:r>
            <a:endParaRPr lang="he-IL"/>
          </a:p>
          <a:p>
            <a:r>
              <a:rPr lang="he-IL" b="1"/>
              <a:t>התמוססות קפיאת-העד</a:t>
            </a:r>
            <a:endParaRPr lang="he-IL"/>
          </a:p>
          <a:p>
            <a:r>
              <a:rPr lang="he-IL"/>
              <a:t> קפיאת עד היא שכבה באדמה הקפואה תמיד מתחת לפני הקרקע.  התמוססותה גרמה לקרקע לשקוע כמעט בחמישה מטרים בחלקים של אלסקה.</a:t>
            </a:r>
          </a:p>
          <a:p>
            <a:r>
              <a:rPr lang="he-IL"/>
              <a:t>כבישים,מסלולי נחיתת מטוסים,ויסודות בנינים בערים, שהוקמו באדמת קפיאת העד שמפשירה,  נסדקים ונוטים להתמוטטות באזור קווי רוחב צפוניים כדוגמת  סיביר. </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FB575F-D84C-46B6-A631-43A579D29DA9}" type="slidenum">
              <a:rPr lang="he-IL"/>
              <a:pPr/>
              <a:t>10</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he-IL"/>
              <a:t>העקומה האדומה מסמלת את קו הגאות והשפל,השטח האפור מסמל את טווח התחזית של מדעני האקלים באשר לעלית מפלס המים,והעקומה הכחולה את מדידות הלווינים בשנים האחרונות</a:t>
            </a:r>
            <a:endParaRPr lang="en-US"/>
          </a:p>
          <a:p>
            <a:r>
              <a:rPr lang="he-IL"/>
              <a:t>העקומה האדומה מסמלת את קו הגאות והשפל,השטח האפור מסמל את טווח התחזית של מדעני האקלים באשר לעלית מפלס המים,והעקומה הכחולה את מדידות הלווינים בשנים האחרונות</a:t>
            </a:r>
          </a:p>
          <a:p>
            <a:r>
              <a:rPr lang="he-IL" b="1"/>
              <a:t>עלית מפלס הימים</a:t>
            </a:r>
            <a:endParaRPr lang="he-IL"/>
          </a:p>
          <a:p>
            <a:r>
              <a:rPr lang="he-IL"/>
              <a:t>כשהטמפרטורה עולה והקרח נמס, כמות גדולה יתר של מים זורמת לים.  כתוצאה מכך גדל נפחם של האוקיינוסים.  בגרף מספר 2 ניתן לראות כי מפלס פני הים העולמי,גבה בעשרה ס"מ בארבעים השנים האחרונות (הקו האדום בגרף מתאר את השינוי המוערך בגובה פני הים בהתאם לגאות ולשפל, הקו הכחול מתאר תוצאות מתצפית לווין, הרקע האפור מתאר את תחזית המדענים).</a:t>
            </a:r>
            <a:r>
              <a:rPr lang="he-IL" u="sng"/>
              <a:t>  </a:t>
            </a:r>
            <a:r>
              <a:rPr lang="he-IL"/>
              <a:t>אמנם מפלס הים ידע בעבר עליות וירידות אבל העלייה הנוכחית במפלס סוטה מהשיעור הממוצע ועולה בקצב מהיר יותר.  אם תימשך מגמה זו,היא עלולה לחולל שינויים דרמטיים בקווי החוף בעולם.</a:t>
            </a:r>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2C29B-401C-4793-A64A-C7DF182D0F48}" type="slidenum">
              <a:rPr lang="he-IL"/>
              <a:pPr/>
              <a:t>11</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he-IL"/>
              <a:t>בתחילת 2002 נשבר מדף הקרח לארסן באנטרקטיקה.  אמנם קרח צף אינו משנה את מפלס מי הים, אבל מדענים מתחילים לחשוש שההתמוטטות הזו אולי מבשרת את התפרקותם של מדפי קרח נוספים, כניסה של מי קרחונים מומסים אל תוך הים, ועליה של מפלס פני הים.</a:t>
            </a:r>
          </a:p>
          <a:p>
            <a:r>
              <a:rPr lang="he-IL" b="1"/>
              <a:t>בליית קווי החוף והמלחת מי השתייה </a:t>
            </a:r>
            <a:endParaRPr lang="he-IL"/>
          </a:p>
          <a:p>
            <a:r>
              <a:rPr lang="he-IL"/>
              <a:t>חוקר חופים אמריקאי- ברוס דאגלס, חישב שעלייה של ס"מ אחד במפלס פני הים עלולה להביא לנסיגה אופקית של יותר ממטר אחד בקווי חוף חוליים בשל בלייה.  כמו כן חדירת מי ים מלוחים לאקוויפרים של מים מתוקים,מסכנת מקורות של מי שתייה ומקשה על החקלאים.</a:t>
            </a:r>
          </a:p>
          <a:p>
            <a:r>
              <a:rPr lang="he-IL"/>
              <a:t>בחופיה הדרומיים של  לואיזיאנה (ארה"ב) קצב שקיעת הקרקע הוא מטר למאה שנה.  אפשר לראות בתים שקועים למחצה ובתי קברות שקועים במים.  קיימות מערכות מגון של סכרים וסוללות עפר שלא מצליחות להגן מפני הצפות של מי גשמים, הוריקנים וסערות.</a:t>
            </a:r>
          </a:p>
          <a:p>
            <a:r>
              <a:rPr lang="he-IL"/>
              <a:t>יותר ממאה מליון בני אדם גרים בטווח של מטר אחד מעל מפלס פני הים הממוצע, מה שמגביר את הסכנה הטמונה בעליית מפלס הים ולו רק במספר סנטימטרים.  ישנן ערים גדולות שבנויות בקרבת מישורי החוף או דלתות של נהרות שנשקפת להם סכנת הצפה (שנחאי,בנקוק, טוקיו,ניו יורק).</a:t>
            </a:r>
          </a:p>
          <a:p>
            <a:r>
              <a:rPr lang="he-IL"/>
              <a:t>קיים גם חשש גדול לפגיעה כלכלית והומניטארית במדינות עניות המאוכלסות בצפיפות, בטווח הסכנה, כמו בנגלדש.  התרחישים מדאיגים אפילו מדינות עשירות כמו הולנד,שמחצית משטחה היבשתי נמצא כבר עכשיו במפלס הים או מתחתיו</a:t>
            </a:r>
            <a:r>
              <a:rPr lang="he-IL" b="1"/>
              <a:t>.</a:t>
            </a:r>
            <a:endParaRPr 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66A88-643F-4895-968D-55B3FC6C0287}" type="slidenum">
              <a:rPr lang="he-IL"/>
              <a:pPr/>
              <a:t>12</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he-IL" b="1"/>
              <a:t>המסוע האוקיאני</a:t>
            </a:r>
            <a:endParaRPr lang="he-IL"/>
          </a:p>
          <a:p>
            <a:r>
              <a:rPr lang="he-IL"/>
              <a:t>הזרימה באוקיינוסים חיונית לקיום על פני כדור הארץ.  הזרמים ממלאים תפקיד חשוב בקירור,חימום והשקיה של פני השטח היבשתיים של כדור הארץ ובהעברת חום מקו המשווה לקטבים.  בעקבות התחממות כדור- הארץ מים מתוקים זורמים מהקרח הנמס באזור הארקטי אל צפון האוקיאנוס האטלנטי ועלולים להפריע לזרמי האוקיינוסים.  כתוצאה מכך החורפים באירופה עשויים להפוך לקרים יותר.</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4716463" y="5345113"/>
            <a:ext cx="4427537" cy="1512887"/>
            <a:chOff x="2971" y="3367"/>
            <a:chExt cx="2789" cy="953"/>
          </a:xfrm>
        </p:grpSpPr>
        <p:sp>
          <p:nvSpPr>
            <p:cNvPr id="27651"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27652"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53"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54"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55"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56"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57"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58"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59"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60"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61"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62"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63"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64"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7665"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27666"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he-IL"/>
              <a:t>לחץ כדי לערוך סגנון כותרת של תבנית בסיס</a:t>
            </a:r>
          </a:p>
        </p:txBody>
      </p:sp>
      <p:sp>
        <p:nvSpPr>
          <p:cNvPr id="2766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he-IL"/>
              <a:t>לחץ כדי לערוך סגנון כותרת משנה של תבנית בסיס</a:t>
            </a:r>
          </a:p>
        </p:txBody>
      </p:sp>
      <p:sp>
        <p:nvSpPr>
          <p:cNvPr id="27668" name="Rectangle 20"/>
          <p:cNvSpPr>
            <a:spLocks noGrp="1" noChangeArrowheads="1"/>
          </p:cNvSpPr>
          <p:nvPr>
            <p:ph type="dt" sz="quarter" idx="2"/>
          </p:nvPr>
        </p:nvSpPr>
        <p:spPr/>
        <p:txBody>
          <a:bodyPr/>
          <a:lstStyle>
            <a:lvl1pPr>
              <a:defRPr/>
            </a:lvl1pPr>
          </a:lstStyle>
          <a:p>
            <a:endParaRPr lang="en-US"/>
          </a:p>
        </p:txBody>
      </p:sp>
      <p:sp>
        <p:nvSpPr>
          <p:cNvPr id="27669" name="Rectangle 21"/>
          <p:cNvSpPr>
            <a:spLocks noGrp="1" noChangeArrowheads="1"/>
          </p:cNvSpPr>
          <p:nvPr>
            <p:ph type="ftr" sz="quarter" idx="3"/>
          </p:nvPr>
        </p:nvSpPr>
        <p:spPr/>
        <p:txBody>
          <a:bodyPr/>
          <a:lstStyle>
            <a:lvl1pPr>
              <a:defRPr/>
            </a:lvl1pPr>
          </a:lstStyle>
          <a:p>
            <a:endParaRPr lang="en-US"/>
          </a:p>
        </p:txBody>
      </p:sp>
      <p:sp>
        <p:nvSpPr>
          <p:cNvPr id="27670" name="Rectangle 22"/>
          <p:cNvSpPr>
            <a:spLocks noGrp="1" noChangeArrowheads="1"/>
          </p:cNvSpPr>
          <p:nvPr>
            <p:ph type="sldNum" sz="quarter" idx="4"/>
          </p:nvPr>
        </p:nvSpPr>
        <p:spPr/>
        <p:txBody>
          <a:bodyPr/>
          <a:lstStyle>
            <a:lvl1pPr>
              <a:defRPr/>
            </a:lvl1pPr>
          </a:lstStyle>
          <a:p>
            <a:fld id="{6347C914-AACF-4B51-854B-F9695AA7ADC3}" type="slidenum">
              <a:rPr lang="he-IL"/>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331895-3BD4-4F69-AEC4-D45D42556703}" type="slidenum">
              <a:rPr lang="he-IL"/>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5982A5-D61D-40B6-AA16-8E22EBE996CF}" type="slidenum">
              <a:rPr lang="he-IL"/>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5018FD-5738-4198-B79B-19C03E3DEE63}" type="slidenum">
              <a:rPr lang="he-IL"/>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77C5C8-2350-429C-ABBE-C8388ECDB4AE}" type="slidenum">
              <a:rPr lang="he-IL"/>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37E3DB-3883-47B3-9AF3-33129E03CB6D}" type="slidenum">
              <a:rPr lang="he-IL"/>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A7EFB44-9621-497A-B8D8-1CF7DC36252A}" type="slidenum">
              <a:rPr lang="he-IL"/>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A4A9A09-F075-4129-8E96-6DF3544E91A9}" type="slidenum">
              <a:rPr lang="he-IL"/>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3F7BE7A-1370-4F76-A58C-7B19680908E1}" type="slidenum">
              <a:rPr lang="he-IL"/>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C129EC-DDD7-46DC-8251-017D8DD3644C}" type="slidenum">
              <a:rPr lang="he-IL"/>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5239F4-0BF5-44B0-99B0-0565C14E0CC9}" type="slidenum">
              <a:rPr lang="he-IL"/>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4716463" y="5345113"/>
            <a:ext cx="4427537" cy="1512887"/>
            <a:chOff x="2971" y="3367"/>
            <a:chExt cx="2789" cy="953"/>
          </a:xfrm>
        </p:grpSpPr>
        <p:sp>
          <p:nvSpPr>
            <p:cNvPr id="26627"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26628"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6629"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6630"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6631"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6632"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6633"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6634"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6635"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6636"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6637"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6638"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6639"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6640"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26641"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26642"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e-IL" smtClean="0"/>
              <a:t>לחץ כדי לערוך סגנון כותרת של תבנית בסיס</a:t>
            </a:r>
          </a:p>
        </p:txBody>
      </p:sp>
      <p:sp>
        <p:nvSpPr>
          <p:cNvPr id="26643"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defRPr>
            </a:lvl1pPr>
          </a:lstStyle>
          <a:p>
            <a:endParaRPr lang="en-US"/>
          </a:p>
        </p:txBody>
      </p:sp>
      <p:sp>
        <p:nvSpPr>
          <p:cNvPr id="2664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defRPr>
            </a:lvl1pPr>
          </a:lstStyle>
          <a:p>
            <a:endParaRPr lang="en-US"/>
          </a:p>
        </p:txBody>
      </p:sp>
      <p:sp>
        <p:nvSpPr>
          <p:cNvPr id="26645"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defRPr>
            </a:lvl1pPr>
          </a:lstStyle>
          <a:p>
            <a:fld id="{6E5C3510-3BD7-4016-92FC-8ECBCD7BF3F2}" type="slidenum">
              <a:rPr lang="he-IL"/>
              <a:pPr/>
              <a:t>‹#›</a:t>
            </a:fld>
            <a:endParaRPr lang="en-US"/>
          </a:p>
        </p:txBody>
      </p:sp>
      <p:sp>
        <p:nvSpPr>
          <p:cNvPr id="2664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baba.sviva.gov.il/world/earth/earth6.as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weizmann.ac.il/zemed/net_activities.php?cat=1433&amp;incat=1428&amp;article_id=829&amp;act=forumPri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guardian.co.uk/environment/video/2008/jul/25/glacier.tia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pcc.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guardian.co.uk/environment/video/2010/jan/25/national-geographic-glacier-melt" TargetMode="External"/><Relationship Id="rId4" Type="http://schemas.openxmlformats.org/officeDocument/2006/relationships/hyperlink" Target="http://www.guardian.co.uk/environment/video/2008/mar/26/antarctica.ice.shelf.wilki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guardian.co.uk/environment/video/2008/jul/08/perito.glacier.argentina"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p:txBody>
          <a:bodyPr/>
          <a:lstStyle/>
          <a:p>
            <a:r>
              <a:rPr lang="he-IL"/>
              <a:t>...מתחמם...מתחמם..</a:t>
            </a:r>
            <a:endParaRPr lang="en-US"/>
          </a:p>
        </p:txBody>
      </p:sp>
      <p:sp>
        <p:nvSpPr>
          <p:cNvPr id="50179" name="Rectangle 3"/>
          <p:cNvSpPr>
            <a:spLocks noGrp="1" noChangeArrowheads="1"/>
          </p:cNvSpPr>
          <p:nvPr>
            <p:ph type="subTitle" idx="1"/>
          </p:nvPr>
        </p:nvSpPr>
        <p:spPr/>
        <p:txBody>
          <a:bodyPr/>
          <a:lstStyle/>
          <a:p>
            <a:pPr algn="r">
              <a:buFont typeface="Symbol" pitchFamily="18" charset="2"/>
              <a:buNone/>
            </a:pPr>
            <a:r>
              <a:rPr lang="en-US">
                <a:hlinkClick r:id="rId2"/>
              </a:rPr>
              <a:t>http://sababa.sviva.gov.il/world/earth/earth6.asp</a:t>
            </a:r>
            <a:endParaRPr lang="en-US"/>
          </a:p>
          <a:p>
            <a:endParaRPr lang="en-US"/>
          </a:p>
        </p:txBody>
      </p:sp>
      <p:sp>
        <p:nvSpPr>
          <p:cNvPr id="4" name="Rectangle 3"/>
          <p:cNvSpPr/>
          <p:nvPr/>
        </p:nvSpPr>
        <p:spPr>
          <a:xfrm>
            <a:off x="503548" y="6021288"/>
            <a:ext cx="8136904" cy="830997"/>
          </a:xfrm>
          <a:prstGeom prst="rect">
            <a:avLst/>
          </a:prstGeom>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200" dirty="0"/>
              <a:t>_____________________________________</a:t>
            </a:r>
            <a:br>
              <a:rPr lang="he-IL" sz="1200" dirty="0"/>
            </a:br>
            <a:r>
              <a:rPr lang="he-IL" sz="1200" dirty="0"/>
              <a:t>קובץ זה נועד אך ורק לשימושם האישי של מורים למתמטיקה, פיזיקה, כימיה וביולוגיה ולהוראה בכיתותיהם. אין לעשות שימוש כלשהו בקובץ זה לכל מטרה אחרת, ובכלל זה: שימוש מסחרי, פרסום באתר אחר (למעט אתר בית הספר בו מלמד המורה), העמדה לרשות הציבור או הפצה בדרך אחרת כלשהי של קובץ זה או חלק ממנו</a:t>
            </a:r>
            <a:r>
              <a:rPr lang="en-US" sz="1200" dirty="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he-IL"/>
              <a:t>פני הים עולים...</a:t>
            </a:r>
            <a:endParaRPr lang="en-US"/>
          </a:p>
        </p:txBody>
      </p:sp>
      <p:pic>
        <p:nvPicPr>
          <p:cNvPr id="11267" name="Picture 3"/>
          <p:cNvPicPr>
            <a:picLocks noGrp="1" noChangeAspect="1" noChangeArrowheads="1"/>
          </p:cNvPicPr>
          <p:nvPr>
            <p:ph type="body" idx="1"/>
          </p:nvPr>
        </p:nvPicPr>
        <p:blipFill>
          <a:blip r:embed="rId3" cstate="print"/>
          <a:srcRect/>
          <a:stretch>
            <a:fillRect/>
          </a:stretch>
        </p:blipFill>
        <p:spPr>
          <a:xfrm>
            <a:off x="1382713" y="1814513"/>
            <a:ext cx="6378575" cy="4100512"/>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he-IL" sz="4000"/>
              <a:t>אלפי בני אדם נודדים מבתיהם ברחבי העולם, עקב שיטפונות.</a:t>
            </a:r>
            <a:endParaRPr lang="en-US" sz="4000"/>
          </a:p>
        </p:txBody>
      </p:sp>
      <p:pic>
        <p:nvPicPr>
          <p:cNvPr id="14339" name="Picture 3"/>
          <p:cNvPicPr>
            <a:picLocks noGrp="1" noChangeAspect="1" noChangeArrowheads="1"/>
          </p:cNvPicPr>
          <p:nvPr>
            <p:ph type="body" idx="1"/>
          </p:nvPr>
        </p:nvPicPr>
        <p:blipFill>
          <a:blip r:embed="rId3" cstate="print"/>
          <a:srcRect/>
          <a:stretch>
            <a:fillRect/>
          </a:stretch>
        </p:blipFill>
        <p:spPr>
          <a:xfrm>
            <a:off x="1692275" y="1341438"/>
            <a:ext cx="5184775" cy="52578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he-IL"/>
              <a:t>חורף באגם ג'נבה</a:t>
            </a:r>
            <a:endParaRPr lang="en-US"/>
          </a:p>
        </p:txBody>
      </p:sp>
      <p:pic>
        <p:nvPicPr>
          <p:cNvPr id="15363" name="Picture 3"/>
          <p:cNvPicPr>
            <a:picLocks noChangeAspect="1" noChangeArrowheads="1"/>
          </p:cNvPicPr>
          <p:nvPr/>
        </p:nvPicPr>
        <p:blipFill>
          <a:blip r:embed="rId3" cstate="print"/>
          <a:stretch>
            <a:fillRect/>
          </a:stretch>
        </p:blipFill>
        <p:spPr bwMode="auto">
          <a:xfrm>
            <a:off x="611234" y="1628775"/>
            <a:ext cx="8137432"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he-IL"/>
              <a:t>חורף קר במיוחד באירופה..</a:t>
            </a:r>
            <a:endParaRPr lang="en-US"/>
          </a:p>
        </p:txBody>
      </p:sp>
      <p:pic>
        <p:nvPicPr>
          <p:cNvPr id="16387" name="Picture 3"/>
          <p:cNvPicPr>
            <a:picLocks noGrp="1" noChangeAspect="1" noChangeArrowheads="1"/>
          </p:cNvPicPr>
          <p:nvPr>
            <p:ph type="body" idx="1"/>
          </p:nvPr>
        </p:nvPicPr>
        <p:blipFill>
          <a:blip r:embed="rId2" cstate="print"/>
          <a:stretch>
            <a:fillRect/>
          </a:stretch>
        </p:blipFill>
        <p:spPr>
          <a:xfrm>
            <a:off x="645001" y="1484313"/>
            <a:ext cx="7815431" cy="5184775"/>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he-IL" sz="4000"/>
              <a:t>כריתת היערות מביאה לירידה בשיעור הפוטוסינטזה וכתוצאה מכך,לעליה ברמת הפד"ח</a:t>
            </a:r>
            <a:endParaRPr lang="en-US" sz="4000"/>
          </a:p>
        </p:txBody>
      </p:sp>
      <p:pic>
        <p:nvPicPr>
          <p:cNvPr id="17411" name="Picture 3"/>
          <p:cNvPicPr>
            <a:picLocks noGrp="1" noChangeAspect="1" noChangeArrowheads="1"/>
          </p:cNvPicPr>
          <p:nvPr>
            <p:ph type="body" idx="1"/>
          </p:nvPr>
        </p:nvPicPr>
        <p:blipFill>
          <a:blip r:embed="rId3" cstate="print"/>
          <a:stretch>
            <a:fillRect/>
          </a:stretch>
        </p:blipFill>
        <p:spPr>
          <a:xfrm>
            <a:off x="1629839" y="1844675"/>
            <a:ext cx="5884321" cy="4824413"/>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he-IL" sz="4000"/>
              <a:t>עליית הטמפרטורה גורמת להלבנת אלמוגים</a:t>
            </a:r>
            <a:endParaRPr lang="en-US" sz="4000"/>
          </a:p>
        </p:txBody>
      </p:sp>
      <p:sp>
        <p:nvSpPr>
          <p:cNvPr id="41987" name="Rectangle 3"/>
          <p:cNvSpPr>
            <a:spLocks noGrp="1" noChangeArrowheads="1"/>
          </p:cNvSpPr>
          <p:nvPr>
            <p:ph type="body" idx="1"/>
          </p:nvPr>
        </p:nvSpPr>
        <p:spPr/>
        <p:txBody>
          <a:bodyPr/>
          <a:lstStyle/>
          <a:p>
            <a:endParaRPr lang="en-US"/>
          </a:p>
        </p:txBody>
      </p:sp>
      <p:pic>
        <p:nvPicPr>
          <p:cNvPr id="41995" name="Picture 11" descr="142_GreatBarrierReef1_s"/>
          <p:cNvPicPr>
            <a:picLocks noChangeAspect="1" noChangeArrowheads="1"/>
          </p:cNvPicPr>
          <p:nvPr/>
        </p:nvPicPr>
        <p:blipFill>
          <a:blip r:embed="rId3" cstate="print"/>
          <a:srcRect/>
          <a:stretch>
            <a:fillRect/>
          </a:stretch>
        </p:blipFill>
        <p:spPr bwMode="auto">
          <a:xfrm>
            <a:off x="107950" y="1628775"/>
            <a:ext cx="4608513" cy="5229225"/>
          </a:xfrm>
          <a:prstGeom prst="rect">
            <a:avLst/>
          </a:prstGeom>
          <a:noFill/>
        </p:spPr>
      </p:pic>
      <p:pic>
        <p:nvPicPr>
          <p:cNvPr id="41999" name="Picture 15" descr="coral%20reef%20756470_low%5B1%5D-560"/>
          <p:cNvPicPr>
            <a:picLocks noChangeAspect="1" noChangeArrowheads="1"/>
          </p:cNvPicPr>
          <p:nvPr/>
        </p:nvPicPr>
        <p:blipFill>
          <a:blip r:embed="rId4" cstate="print"/>
          <a:srcRect/>
          <a:stretch>
            <a:fillRect/>
          </a:stretch>
        </p:blipFill>
        <p:spPr bwMode="auto">
          <a:xfrm>
            <a:off x="4716463" y="1628775"/>
            <a:ext cx="4427537" cy="52292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he-IL"/>
              <a:t>תיזמון נדידת הציפורים משתנה..</a:t>
            </a:r>
            <a:endParaRPr lang="en-US"/>
          </a:p>
        </p:txBody>
      </p:sp>
      <p:sp>
        <p:nvSpPr>
          <p:cNvPr id="39939" name="Rectangle 3"/>
          <p:cNvSpPr>
            <a:spLocks noGrp="1" noChangeArrowheads="1"/>
          </p:cNvSpPr>
          <p:nvPr>
            <p:ph type="body" idx="1"/>
          </p:nvPr>
        </p:nvSpPr>
        <p:spPr/>
        <p:txBody>
          <a:bodyPr/>
          <a:lstStyle/>
          <a:p>
            <a:endParaRPr lang="en-US"/>
          </a:p>
        </p:txBody>
      </p:sp>
      <p:pic>
        <p:nvPicPr>
          <p:cNvPr id="39941" name="Picture 5" descr="tzaparut_s"/>
          <p:cNvPicPr>
            <a:picLocks noChangeAspect="1" noChangeArrowheads="1"/>
          </p:cNvPicPr>
          <p:nvPr/>
        </p:nvPicPr>
        <p:blipFill>
          <a:blip r:embed="rId3" cstate="print"/>
          <a:srcRect/>
          <a:stretch>
            <a:fillRect/>
          </a:stretch>
        </p:blipFill>
        <p:spPr bwMode="auto">
          <a:xfrm>
            <a:off x="0" y="1700213"/>
            <a:ext cx="4572000" cy="4968875"/>
          </a:xfrm>
          <a:prstGeom prst="rect">
            <a:avLst/>
          </a:prstGeom>
          <a:noFill/>
        </p:spPr>
      </p:pic>
      <p:pic>
        <p:nvPicPr>
          <p:cNvPr id="39943" name="Picture 7" descr="%20%D7%A6%D7%99%D7%A4%D7%95%D7%A8%D7%99%D7%9D1"/>
          <p:cNvPicPr>
            <a:picLocks noChangeAspect="1" noChangeArrowheads="1"/>
          </p:cNvPicPr>
          <p:nvPr/>
        </p:nvPicPr>
        <p:blipFill>
          <a:blip r:embed="rId4" cstate="print"/>
          <a:srcRect/>
          <a:stretch>
            <a:fillRect/>
          </a:stretch>
        </p:blipFill>
        <p:spPr bwMode="auto">
          <a:xfrm>
            <a:off x="4643438" y="1700213"/>
            <a:ext cx="4392612" cy="554513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he-IL" sz="4000"/>
              <a:t>המידבור באפריקה מביא למחסור במים</a:t>
            </a:r>
            <a:endParaRPr lang="en-US" sz="4000"/>
          </a:p>
        </p:txBody>
      </p:sp>
      <p:sp>
        <p:nvSpPr>
          <p:cNvPr id="18435" name="Rectangle 3"/>
          <p:cNvSpPr>
            <a:spLocks noGrp="1" noChangeArrowheads="1"/>
          </p:cNvSpPr>
          <p:nvPr>
            <p:ph type="body" idx="1"/>
          </p:nvPr>
        </p:nvSpPr>
        <p:spPr/>
        <p:txBody>
          <a:bodyPr/>
          <a:lstStyle/>
          <a:p>
            <a:endParaRPr lang="en-US"/>
          </a:p>
        </p:txBody>
      </p:sp>
      <p:pic>
        <p:nvPicPr>
          <p:cNvPr id="18436" name="Picture 4" descr="המים באפריקה הולכים ואוזלים"/>
          <p:cNvPicPr>
            <a:picLocks noChangeAspect="1" noChangeArrowheads="1"/>
          </p:cNvPicPr>
          <p:nvPr/>
        </p:nvPicPr>
        <p:blipFill>
          <a:blip r:embed="rId3" cstate="print"/>
          <a:stretch>
            <a:fillRect/>
          </a:stretch>
        </p:blipFill>
        <p:spPr bwMode="auto">
          <a:xfrm>
            <a:off x="1331913" y="1628800"/>
            <a:ext cx="6553200" cy="447404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he-IL"/>
              <a:t>ישנם מקומות שהצחיחות בהם עולה..</a:t>
            </a:r>
            <a:endParaRPr lang="en-US"/>
          </a:p>
        </p:txBody>
      </p:sp>
      <p:pic>
        <p:nvPicPr>
          <p:cNvPr id="19459" name="Picture 3"/>
          <p:cNvPicPr>
            <a:picLocks noGrp="1" noChangeAspect="1" noChangeArrowheads="1"/>
          </p:cNvPicPr>
          <p:nvPr>
            <p:ph type="body" idx="1"/>
          </p:nvPr>
        </p:nvPicPr>
        <p:blipFill>
          <a:blip r:embed="rId3" cstate="print"/>
          <a:stretch>
            <a:fillRect/>
          </a:stretch>
        </p:blipFill>
        <p:spPr>
          <a:xfrm>
            <a:off x="1116013" y="1604159"/>
            <a:ext cx="6264275" cy="4916506"/>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he-IL" sz="4000"/>
              <a:t>...ובאזורים אחרים בעולם האדמה יבשה</a:t>
            </a:r>
            <a:endParaRPr lang="en-US" sz="4000"/>
          </a:p>
        </p:txBody>
      </p:sp>
      <p:pic>
        <p:nvPicPr>
          <p:cNvPr id="20483" name="Picture 3"/>
          <p:cNvPicPr>
            <a:picLocks noGrp="1" noChangeAspect="1" noChangeArrowheads="1"/>
          </p:cNvPicPr>
          <p:nvPr>
            <p:ph type="body" idx="1"/>
          </p:nvPr>
        </p:nvPicPr>
        <p:blipFill>
          <a:blip r:embed="rId2" cstate="print"/>
          <a:srcRect/>
          <a:stretch>
            <a:fillRect/>
          </a:stretch>
        </p:blipFill>
        <p:spPr>
          <a:xfrm>
            <a:off x="250825" y="1268413"/>
            <a:ext cx="4248150" cy="4824412"/>
          </a:xfrm>
          <a:noFill/>
          <a:ln/>
        </p:spPr>
      </p:pic>
      <p:pic>
        <p:nvPicPr>
          <p:cNvPr id="20484" name="Picture 4"/>
          <p:cNvPicPr>
            <a:picLocks noChangeAspect="1" noChangeArrowheads="1"/>
          </p:cNvPicPr>
          <p:nvPr/>
        </p:nvPicPr>
        <p:blipFill>
          <a:blip r:embed="rId3" cstate="print"/>
          <a:srcRect/>
          <a:stretch>
            <a:fillRect/>
          </a:stretch>
        </p:blipFill>
        <p:spPr bwMode="auto">
          <a:xfrm>
            <a:off x="4770438" y="1268413"/>
            <a:ext cx="4373562" cy="48244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a:xfrm>
            <a:off x="1371600" y="549275"/>
            <a:ext cx="6400800" cy="5089525"/>
          </a:xfrm>
        </p:spPr>
        <p:txBody>
          <a:bodyPr/>
          <a:lstStyle/>
          <a:p>
            <a:r>
              <a:rPr lang="he-IL"/>
              <a:t>הזיהום המופץ מארובות התעשייה וגורם לעליה ברמת הפד"ח ולהתחממות כדור הארץ</a:t>
            </a:r>
            <a:endParaRPr lang="en-US"/>
          </a:p>
        </p:txBody>
      </p:sp>
      <p:pic>
        <p:nvPicPr>
          <p:cNvPr id="3075" name="Picture 3"/>
          <p:cNvPicPr>
            <a:picLocks noGrp="1" noChangeAspect="1" noChangeArrowheads="1"/>
          </p:cNvPicPr>
          <p:nvPr>
            <p:ph type="ctrTitle"/>
          </p:nvPr>
        </p:nvPicPr>
        <p:blipFill>
          <a:blip r:embed="rId3" cstate="print"/>
          <a:stretch>
            <a:fillRect/>
          </a:stretch>
        </p:blipFill>
        <p:spPr>
          <a:xfrm>
            <a:off x="755650" y="2472257"/>
            <a:ext cx="8208963" cy="4125095"/>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he-IL"/>
              <a:t>המדבור גורם לנדידת אוכלוסיות</a:t>
            </a:r>
            <a:endParaRPr lang="en-US"/>
          </a:p>
        </p:txBody>
      </p:sp>
      <p:sp>
        <p:nvSpPr>
          <p:cNvPr id="49155" name="Rectangle 3"/>
          <p:cNvSpPr>
            <a:spLocks noGrp="1" noChangeArrowheads="1"/>
          </p:cNvSpPr>
          <p:nvPr>
            <p:ph type="body" idx="1"/>
          </p:nvPr>
        </p:nvSpPr>
        <p:spPr/>
        <p:txBody>
          <a:bodyPr/>
          <a:lstStyle/>
          <a:p>
            <a:endParaRPr lang="en-US"/>
          </a:p>
        </p:txBody>
      </p:sp>
      <p:pic>
        <p:nvPicPr>
          <p:cNvPr id="49157" name="Picture 5" descr="SAN02_wa"/>
          <p:cNvPicPr>
            <a:picLocks noChangeAspect="1" noChangeArrowheads="1"/>
          </p:cNvPicPr>
          <p:nvPr/>
        </p:nvPicPr>
        <p:blipFill>
          <a:blip r:embed="rId2" cstate="print"/>
          <a:srcRect/>
          <a:stretch>
            <a:fillRect/>
          </a:stretch>
        </p:blipFill>
        <p:spPr bwMode="auto">
          <a:xfrm>
            <a:off x="0" y="1268413"/>
            <a:ext cx="9144000" cy="558958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he-IL" sz="4000"/>
              <a:t>צמ"ד אונליין - מאגר מדע: </a:t>
            </a:r>
            <a:r>
              <a:rPr lang="he-IL" sz="4000">
                <a:hlinkClick r:id="rId2"/>
              </a:rPr>
              <a:t>התחממות גלובלית</a:t>
            </a:r>
            <a:r>
              <a:rPr lang="he-IL" sz="4000"/>
              <a:t> סרטון עם הסברים</a:t>
            </a:r>
            <a:br>
              <a:rPr lang="he-IL" sz="4000"/>
            </a:br>
            <a:endParaRPr lang="en-US" sz="4000"/>
          </a:p>
        </p:txBody>
      </p:sp>
      <p:sp>
        <p:nvSpPr>
          <p:cNvPr id="51203" name="Rectangle 3"/>
          <p:cNvSpPr>
            <a:spLocks noGrp="1" noChangeArrowheads="1"/>
          </p:cNvSpPr>
          <p:nvPr>
            <p:ph type="body" idx="1"/>
          </p:nvPr>
        </p:nvSpPr>
        <p:spPr/>
        <p:txBody>
          <a:bodyPr/>
          <a:lstStyle/>
          <a:p>
            <a:pPr>
              <a:buFont typeface="Wingdings" pitchFamily="2" charset="2"/>
              <a:buNone/>
            </a:pPr>
            <a:r>
              <a:rPr lang="en-US">
                <a:hlinkClick r:id="rId2"/>
              </a:rPr>
              <a:t>http://www.weizmann.ac.il/zemed/net_activities.php?cat=1433&amp;incat=1428&amp;article_id=829&amp;act=forumPrint</a:t>
            </a:r>
            <a:endParaRPr lang="en-US"/>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he-IL" sz="4000"/>
              <a:t>השינויים באטמוספרה ברמת גאזי החממה פד"ח ומתאן ב-30 השנים האחרונות</a:t>
            </a:r>
            <a:endParaRPr lang="en-US" sz="4000"/>
          </a:p>
        </p:txBody>
      </p:sp>
      <p:pic>
        <p:nvPicPr>
          <p:cNvPr id="4099" name="Picture 3"/>
          <p:cNvPicPr>
            <a:picLocks noGrp="1" noChangeAspect="1" noChangeArrowheads="1"/>
          </p:cNvPicPr>
          <p:nvPr>
            <p:ph type="body" idx="1"/>
          </p:nvPr>
        </p:nvPicPr>
        <p:blipFill>
          <a:blip r:embed="rId3" cstate="print"/>
          <a:srcRect/>
          <a:stretch>
            <a:fillRect/>
          </a:stretch>
        </p:blipFill>
        <p:spPr>
          <a:xfrm>
            <a:off x="1042988" y="1773238"/>
            <a:ext cx="6697662" cy="5084762"/>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he-IL" sz="4000" b="1"/>
              <a:t>העלמות הקרחונים</a:t>
            </a:r>
            <a:r>
              <a:rPr lang="en-US" sz="4000"/>
              <a:t> </a:t>
            </a:r>
            <a:br>
              <a:rPr lang="en-US" sz="4000"/>
            </a:br>
            <a:endParaRPr lang="en-US" sz="4000"/>
          </a:p>
        </p:txBody>
      </p:sp>
      <p:pic>
        <p:nvPicPr>
          <p:cNvPr id="5123" name="Picture 3"/>
          <p:cNvPicPr>
            <a:picLocks noGrp="1" noChangeAspect="1" noChangeArrowheads="1"/>
          </p:cNvPicPr>
          <p:nvPr>
            <p:ph type="body" idx="1"/>
          </p:nvPr>
        </p:nvPicPr>
        <p:blipFill>
          <a:blip r:embed="rId3" cstate="print"/>
          <a:stretch>
            <a:fillRect/>
          </a:stretch>
        </p:blipFill>
        <p:spPr>
          <a:xfrm>
            <a:off x="1585841" y="1600200"/>
            <a:ext cx="5972319" cy="4530725"/>
          </a:xfrm>
          <a:noFill/>
          <a:ln/>
        </p:spPr>
      </p:pic>
      <p:sp>
        <p:nvSpPr>
          <p:cNvPr id="5124" name="Rectangle 4"/>
          <p:cNvSpPr>
            <a:spLocks noChangeArrowheads="1"/>
          </p:cNvSpPr>
          <p:nvPr/>
        </p:nvSpPr>
        <p:spPr bwMode="auto">
          <a:xfrm>
            <a:off x="-688975" y="6308725"/>
            <a:ext cx="9832975" cy="366713"/>
          </a:xfrm>
          <a:prstGeom prst="rect">
            <a:avLst/>
          </a:prstGeom>
          <a:noFill/>
          <a:ln w="9525">
            <a:noFill/>
            <a:miter lim="800000"/>
            <a:headEnd/>
            <a:tailEnd/>
          </a:ln>
          <a:effectLst/>
        </p:spPr>
        <p:txBody>
          <a:bodyPr wrap="none">
            <a:spAutoFit/>
          </a:bodyPr>
          <a:lstStyle/>
          <a:p>
            <a:r>
              <a:rPr lang="en-US" b="1">
                <a:hlinkClick r:id="rId4"/>
              </a:rPr>
              <a:t>http://www.guardian.co.uk/environment/video/2008/jul/25/glacier.tian</a:t>
            </a:r>
            <a:endParaRPr lang="en-US"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7813"/>
            <a:ext cx="8229600" cy="1711325"/>
          </a:xfrm>
        </p:spPr>
        <p:txBody>
          <a:bodyPr/>
          <a:lstStyle/>
          <a:p>
            <a:r>
              <a:rPr lang="en-US" sz="1600"/>
              <a:t>Observed (red line) and modeled September Arctic sea ice extent in millions of square</a:t>
            </a:r>
            <a:r>
              <a:rPr lang="he-IL" sz="1600"/>
              <a:t/>
            </a:r>
            <a:br>
              <a:rPr lang="he-IL" sz="1600"/>
            </a:br>
            <a:r>
              <a:rPr lang="he-IL" sz="2400"/>
              <a:t>הערכה לעומת המציאות:פריסת הקרח הארקטי הימי לאורך השנים</a:t>
            </a:r>
            <a:br>
              <a:rPr lang="he-IL" sz="2400"/>
            </a:br>
            <a:r>
              <a:rPr lang="he-IL" sz="2000"/>
              <a:t> </a:t>
            </a:r>
            <a:r>
              <a:rPr lang="en-US" sz="2000" b="1">
                <a:hlinkClick r:id="rId3"/>
              </a:rPr>
              <a:t>IPCC</a:t>
            </a:r>
            <a:r>
              <a:rPr lang="he-IL" sz="2400"/>
              <a:t> </a:t>
            </a:r>
            <a:r>
              <a:rPr lang="he-IL" sz="2000">
                <a:hlinkClick r:id="rId3"/>
              </a:rPr>
              <a:t>- </a:t>
            </a:r>
            <a:r>
              <a:rPr lang="en-US" sz="2000" b="1">
                <a:hlinkClick r:id="rId3"/>
              </a:rPr>
              <a:t>Intergovernmental Panel on Climate Change</a:t>
            </a:r>
            <a:r>
              <a:rPr lang="he-IL" sz="4000"/>
              <a:t> </a:t>
            </a:r>
            <a:r>
              <a:rPr lang="en-US" sz="4000"/>
              <a:t/>
            </a:r>
            <a:br>
              <a:rPr lang="en-US" sz="4000"/>
            </a:br>
            <a:endParaRPr lang="en-US" sz="4000"/>
          </a:p>
        </p:txBody>
      </p:sp>
      <p:pic>
        <p:nvPicPr>
          <p:cNvPr id="6147" name="Picture 3"/>
          <p:cNvPicPr>
            <a:picLocks noGrp="1" noChangeAspect="1" noChangeArrowheads="1"/>
          </p:cNvPicPr>
          <p:nvPr>
            <p:ph type="body" idx="1"/>
          </p:nvPr>
        </p:nvPicPr>
        <p:blipFill>
          <a:blip r:embed="rId4" cstate="print"/>
          <a:srcRect/>
          <a:stretch>
            <a:fillRect/>
          </a:stretch>
        </p:blipFill>
        <p:spPr>
          <a:xfrm>
            <a:off x="865188" y="2220913"/>
            <a:ext cx="7413625" cy="4376737"/>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he-IL" sz="4000"/>
              <a:t>הרי האלפים האיטלקיים-יולי 2006 </a:t>
            </a:r>
            <a:br>
              <a:rPr lang="he-IL" sz="4000"/>
            </a:br>
            <a:r>
              <a:rPr lang="he-IL" sz="4000"/>
              <a:t>הקרח בעל גוון כהה שגורם להאצת התמוססותו</a:t>
            </a:r>
            <a:endParaRPr lang="en-US" sz="4000"/>
          </a:p>
        </p:txBody>
      </p:sp>
      <p:sp>
        <p:nvSpPr>
          <p:cNvPr id="7171" name="Rectangle 3"/>
          <p:cNvSpPr>
            <a:spLocks noGrp="1" noChangeArrowheads="1"/>
          </p:cNvSpPr>
          <p:nvPr>
            <p:ph type="body" idx="1"/>
          </p:nvPr>
        </p:nvSpPr>
        <p:spPr>
          <a:xfrm>
            <a:off x="457200" y="2062163"/>
            <a:ext cx="8002588" cy="4068762"/>
          </a:xfrm>
        </p:spPr>
        <p:txBody>
          <a:bodyPr/>
          <a:lstStyle/>
          <a:p>
            <a:endParaRPr lang="en-US"/>
          </a:p>
        </p:txBody>
      </p:sp>
      <p:pic>
        <p:nvPicPr>
          <p:cNvPr id="7172" name="Picture 4"/>
          <p:cNvPicPr>
            <a:picLocks noChangeAspect="1" noChangeArrowheads="1"/>
          </p:cNvPicPr>
          <p:nvPr/>
        </p:nvPicPr>
        <p:blipFill>
          <a:blip r:embed="rId2" cstate="print"/>
          <a:stretch>
            <a:fillRect/>
          </a:stretch>
        </p:blipFill>
        <p:spPr bwMode="auto">
          <a:xfrm>
            <a:off x="1022350" y="1776171"/>
            <a:ext cx="7099300" cy="474552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1371600" y="260350"/>
            <a:ext cx="6400800" cy="5378450"/>
          </a:xfrm>
        </p:spPr>
        <p:txBody>
          <a:bodyPr/>
          <a:lstStyle/>
          <a:p>
            <a:r>
              <a:rPr lang="he-IL"/>
              <a:t>עקב המסת הקרחונים, דובי הקוטב בבעיה..</a:t>
            </a:r>
            <a:endParaRPr lang="en-US"/>
          </a:p>
        </p:txBody>
      </p:sp>
      <p:pic>
        <p:nvPicPr>
          <p:cNvPr id="8195" name="Picture 3"/>
          <p:cNvPicPr>
            <a:picLocks noGrp="1" noChangeAspect="1" noChangeArrowheads="1"/>
          </p:cNvPicPr>
          <p:nvPr>
            <p:ph type="ctrTitle"/>
          </p:nvPr>
        </p:nvPicPr>
        <p:blipFill>
          <a:blip r:embed="rId2" cstate="print"/>
          <a:stretch>
            <a:fillRect/>
          </a:stretch>
        </p:blipFill>
        <p:spPr>
          <a:xfrm>
            <a:off x="5292725" y="1844691"/>
            <a:ext cx="3527425" cy="4464017"/>
          </a:xfrm>
          <a:noFill/>
          <a:ln/>
        </p:spPr>
      </p:pic>
      <p:pic>
        <p:nvPicPr>
          <p:cNvPr id="8196" name="Picture 4"/>
          <p:cNvPicPr>
            <a:picLocks noChangeAspect="1" noChangeArrowheads="1"/>
          </p:cNvPicPr>
          <p:nvPr/>
        </p:nvPicPr>
        <p:blipFill>
          <a:blip r:embed="rId3" cstate="print"/>
          <a:stretch>
            <a:fillRect/>
          </a:stretch>
        </p:blipFill>
        <p:spPr bwMode="auto">
          <a:xfrm>
            <a:off x="759276" y="1844675"/>
            <a:ext cx="3982136" cy="44751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he-IL" sz="4000"/>
              <a:t>"מדף" הקרח שנסוג לקטבים מאז 1851</a:t>
            </a:r>
            <a:endParaRPr lang="en-US" sz="4000"/>
          </a:p>
        </p:txBody>
      </p:sp>
      <p:pic>
        <p:nvPicPr>
          <p:cNvPr id="9219" name="Picture 3"/>
          <p:cNvPicPr>
            <a:picLocks noGrp="1" noChangeAspect="1" noChangeArrowheads="1"/>
          </p:cNvPicPr>
          <p:nvPr>
            <p:ph type="body" idx="1"/>
          </p:nvPr>
        </p:nvPicPr>
        <p:blipFill>
          <a:blip r:embed="rId3" cstate="print"/>
          <a:srcRect/>
          <a:stretch>
            <a:fillRect/>
          </a:stretch>
        </p:blipFill>
        <p:spPr>
          <a:xfrm>
            <a:off x="900113" y="1600200"/>
            <a:ext cx="7272337" cy="4530725"/>
          </a:xfrm>
          <a:noFill/>
          <a:ln/>
        </p:spPr>
      </p:pic>
      <p:sp>
        <p:nvSpPr>
          <p:cNvPr id="9220" name="Rectangle 4"/>
          <p:cNvSpPr>
            <a:spLocks noChangeArrowheads="1"/>
          </p:cNvSpPr>
          <p:nvPr/>
        </p:nvSpPr>
        <p:spPr bwMode="auto">
          <a:xfrm>
            <a:off x="-1116013" y="5734050"/>
            <a:ext cx="10356851" cy="366713"/>
          </a:xfrm>
          <a:prstGeom prst="rect">
            <a:avLst/>
          </a:prstGeom>
          <a:noFill/>
          <a:ln w="9525">
            <a:noFill/>
            <a:miter lim="800000"/>
            <a:headEnd/>
            <a:tailEnd/>
          </a:ln>
          <a:effectLst/>
        </p:spPr>
        <p:txBody>
          <a:bodyPr>
            <a:spAutoFit/>
          </a:bodyPr>
          <a:lstStyle/>
          <a:p>
            <a:r>
              <a:rPr lang="en-US">
                <a:hlinkClick r:id="rId4"/>
              </a:rPr>
              <a:t>http://www.guardian.co.uk/environment/video/2008/mar/26/antarctica.ice.shelf.wilkins</a:t>
            </a:r>
            <a:endParaRPr lang="en-US"/>
          </a:p>
        </p:txBody>
      </p:sp>
      <p:sp>
        <p:nvSpPr>
          <p:cNvPr id="9221" name="Rectangle 5"/>
          <p:cNvSpPr>
            <a:spLocks noChangeArrowheads="1"/>
          </p:cNvSpPr>
          <p:nvPr/>
        </p:nvSpPr>
        <p:spPr bwMode="auto">
          <a:xfrm>
            <a:off x="-973138" y="6165850"/>
            <a:ext cx="11083926" cy="366713"/>
          </a:xfrm>
          <a:prstGeom prst="rect">
            <a:avLst/>
          </a:prstGeom>
          <a:noFill/>
          <a:ln w="9525">
            <a:noFill/>
            <a:miter lim="800000"/>
            <a:headEnd/>
            <a:tailEnd/>
          </a:ln>
          <a:effectLst/>
        </p:spPr>
        <p:txBody>
          <a:bodyPr wrap="none">
            <a:spAutoFit/>
          </a:bodyPr>
          <a:lstStyle/>
          <a:p>
            <a:pPr>
              <a:spcBef>
                <a:spcPct val="30000"/>
              </a:spcBef>
            </a:pPr>
            <a:r>
              <a:rPr lang="en-US">
                <a:hlinkClick r:id="rId5"/>
              </a:rPr>
              <a:t>http://www.guardian.co.uk/environment/video/2010/jan/25/national-geographic-glacier-melt</a:t>
            </a:r>
            <a:r>
              <a:rPr lang="en-US"/>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he-IL" sz="4000"/>
              <a:t>קרחונים הנופלים בקול רעש גדול למים.</a:t>
            </a:r>
            <a:endParaRPr lang="en-US" sz="4000"/>
          </a:p>
        </p:txBody>
      </p:sp>
      <p:pic>
        <p:nvPicPr>
          <p:cNvPr id="10243" name="Picture 3"/>
          <p:cNvPicPr>
            <a:picLocks noChangeAspect="1" noChangeArrowheads="1"/>
          </p:cNvPicPr>
          <p:nvPr/>
        </p:nvPicPr>
        <p:blipFill>
          <a:blip r:embed="rId3" cstate="print"/>
          <a:srcRect/>
          <a:stretch>
            <a:fillRect/>
          </a:stretch>
        </p:blipFill>
        <p:spPr bwMode="auto">
          <a:xfrm>
            <a:off x="0" y="1196975"/>
            <a:ext cx="4716463" cy="5400675"/>
          </a:xfrm>
          <a:prstGeom prst="rect">
            <a:avLst/>
          </a:prstGeom>
          <a:noFill/>
          <a:ln w="9525">
            <a:noFill/>
            <a:miter lim="800000"/>
            <a:headEnd/>
            <a:tailEnd/>
          </a:ln>
        </p:spPr>
      </p:pic>
      <p:pic>
        <p:nvPicPr>
          <p:cNvPr id="10244" name="Picture 4"/>
          <p:cNvPicPr>
            <a:picLocks noGrp="1" noChangeAspect="1" noChangeArrowheads="1"/>
          </p:cNvPicPr>
          <p:nvPr>
            <p:ph type="body" idx="1"/>
          </p:nvPr>
        </p:nvPicPr>
        <p:blipFill>
          <a:blip r:embed="rId4" cstate="print"/>
          <a:srcRect/>
          <a:stretch>
            <a:fillRect/>
          </a:stretch>
        </p:blipFill>
        <p:spPr>
          <a:xfrm>
            <a:off x="4932363" y="1268413"/>
            <a:ext cx="4211637" cy="5400675"/>
          </a:xfrm>
          <a:noFill/>
          <a:ln/>
        </p:spPr>
      </p:pic>
      <p:sp>
        <p:nvSpPr>
          <p:cNvPr id="10245" name="Rectangle 5"/>
          <p:cNvSpPr>
            <a:spLocks noChangeArrowheads="1"/>
          </p:cNvSpPr>
          <p:nvPr/>
        </p:nvSpPr>
        <p:spPr bwMode="auto">
          <a:xfrm>
            <a:off x="-396875" y="6491288"/>
            <a:ext cx="9852025" cy="366712"/>
          </a:xfrm>
          <a:prstGeom prst="rect">
            <a:avLst/>
          </a:prstGeom>
          <a:noFill/>
          <a:ln w="9525">
            <a:noFill/>
            <a:miter lim="800000"/>
            <a:headEnd/>
            <a:tailEnd/>
          </a:ln>
          <a:effectLst/>
        </p:spPr>
        <p:txBody>
          <a:bodyPr wrap="none">
            <a:spAutoFit/>
          </a:bodyPr>
          <a:lstStyle/>
          <a:p>
            <a:r>
              <a:rPr lang="en-US">
                <a:hlinkClick r:id="rId5"/>
              </a:rPr>
              <a:t>http://www.guardian.co.uk/environment/video/2008/jul/08/perito.glacier.argentina</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343</TotalTime>
  <Words>1983</Words>
  <Application>Microsoft Office PowerPoint</Application>
  <PresentationFormat>On-screen Show (4:3)</PresentationFormat>
  <Paragraphs>110</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Cliff</vt:lpstr>
      <vt:lpstr>...מתחמם...מתחמם..</vt:lpstr>
      <vt:lpstr>PowerPoint Presentation</vt:lpstr>
      <vt:lpstr>השינויים באטמוספרה ברמת גאזי החממה פד"ח ומתאן ב-30 השנים האחרונות</vt:lpstr>
      <vt:lpstr>העלמות הקרחונים  </vt:lpstr>
      <vt:lpstr>Observed (red line) and modeled September Arctic sea ice extent in millions of square הערכה לעומת המציאות:פריסת הקרח הארקטי הימי לאורך השנים  IPCC - Intergovernmental Panel on Climate Change  </vt:lpstr>
      <vt:lpstr>הרי האלפים האיטלקיים-יולי 2006  הקרח בעל גוון כהה שגורם להאצת התמוססותו</vt:lpstr>
      <vt:lpstr>PowerPoint Presentation</vt:lpstr>
      <vt:lpstr>"מדף" הקרח שנסוג לקטבים מאז 1851</vt:lpstr>
      <vt:lpstr>קרחונים הנופלים בקול רעש גדול למים.</vt:lpstr>
      <vt:lpstr>פני הים עולים...</vt:lpstr>
      <vt:lpstr>אלפי בני אדם נודדים מבתיהם ברחבי העולם, עקב שיטפונות.</vt:lpstr>
      <vt:lpstr>חורף באגם ג'נבה</vt:lpstr>
      <vt:lpstr>חורף קר במיוחד באירופה..</vt:lpstr>
      <vt:lpstr>כריתת היערות מביאה לירידה בשיעור הפוטוסינטזה וכתוצאה מכך,לעליה ברמת הפד"ח</vt:lpstr>
      <vt:lpstr>עליית הטמפרטורה גורמת להלבנת אלמוגים</vt:lpstr>
      <vt:lpstr>תיזמון נדידת הציפורים משתנה..</vt:lpstr>
      <vt:lpstr>המידבור באפריקה מביא למחסור במים</vt:lpstr>
      <vt:lpstr>ישנם מקומות שהצחיחות בהם עולה..</vt:lpstr>
      <vt:lpstr>...ובאזורים אחרים בעולם האדמה יבשה</vt:lpstr>
      <vt:lpstr>המדבור גורם לנדידת אוכלוסיות</vt:lpstr>
      <vt:lpstr>צמ"ד אונליין - מאגר מדע: התחממות גלובלית סרטון עם הסברים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עטי</dc:creator>
  <cp:lastModifiedBy>Windows User</cp:lastModifiedBy>
  <cp:revision>19</cp:revision>
  <dcterms:created xsi:type="dcterms:W3CDTF">2010-06-25T19:06:43Z</dcterms:created>
  <dcterms:modified xsi:type="dcterms:W3CDTF">2016-11-28T11:40:30Z</dcterms:modified>
</cp:coreProperties>
</file>