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283" r:id="rId2"/>
    <p:sldId id="419" r:id="rId3"/>
    <p:sldId id="420" r:id="rId4"/>
    <p:sldId id="421" r:id="rId5"/>
    <p:sldId id="422"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3" r:id="rId26"/>
    <p:sldId id="447" r:id="rId27"/>
    <p:sldId id="450" r:id="rId28"/>
    <p:sldId id="448" r:id="rId29"/>
    <p:sldId id="449" r:id="rId30"/>
  </p:sldIdLst>
  <p:sldSz cx="9144000" cy="6858000" type="screen4x3"/>
  <p:notesSz cx="6858000" cy="9144000"/>
  <p:defaultTextStyle>
    <a:defPPr>
      <a:defRPr lang="he-IL"/>
    </a:defPPr>
    <a:lvl1pPr algn="r" rtl="1" fontAlgn="base">
      <a:lnSpc>
        <a:spcPct val="90000"/>
      </a:lnSpc>
      <a:spcBef>
        <a:spcPct val="20000"/>
      </a:spcBef>
      <a:spcAft>
        <a:spcPct val="0"/>
      </a:spcAft>
      <a:defRPr b="1" kern="1200">
        <a:solidFill>
          <a:schemeClr val="bg1"/>
        </a:solidFill>
        <a:latin typeface="Arial" charset="0"/>
        <a:ea typeface="+mn-ea"/>
        <a:cs typeface="Arial" charset="0"/>
      </a:defRPr>
    </a:lvl1pPr>
    <a:lvl2pPr marL="457200" algn="r" rtl="1" fontAlgn="base">
      <a:lnSpc>
        <a:spcPct val="90000"/>
      </a:lnSpc>
      <a:spcBef>
        <a:spcPct val="20000"/>
      </a:spcBef>
      <a:spcAft>
        <a:spcPct val="0"/>
      </a:spcAft>
      <a:defRPr b="1" kern="1200">
        <a:solidFill>
          <a:schemeClr val="bg1"/>
        </a:solidFill>
        <a:latin typeface="Arial" charset="0"/>
        <a:ea typeface="+mn-ea"/>
        <a:cs typeface="Arial" charset="0"/>
      </a:defRPr>
    </a:lvl2pPr>
    <a:lvl3pPr marL="914400" algn="r" rtl="1" fontAlgn="base">
      <a:lnSpc>
        <a:spcPct val="90000"/>
      </a:lnSpc>
      <a:spcBef>
        <a:spcPct val="20000"/>
      </a:spcBef>
      <a:spcAft>
        <a:spcPct val="0"/>
      </a:spcAft>
      <a:defRPr b="1" kern="1200">
        <a:solidFill>
          <a:schemeClr val="bg1"/>
        </a:solidFill>
        <a:latin typeface="Arial" charset="0"/>
        <a:ea typeface="+mn-ea"/>
        <a:cs typeface="Arial" charset="0"/>
      </a:defRPr>
    </a:lvl3pPr>
    <a:lvl4pPr marL="1371600" algn="r" rtl="1" fontAlgn="base">
      <a:lnSpc>
        <a:spcPct val="90000"/>
      </a:lnSpc>
      <a:spcBef>
        <a:spcPct val="20000"/>
      </a:spcBef>
      <a:spcAft>
        <a:spcPct val="0"/>
      </a:spcAft>
      <a:defRPr b="1" kern="1200">
        <a:solidFill>
          <a:schemeClr val="bg1"/>
        </a:solidFill>
        <a:latin typeface="Arial" charset="0"/>
        <a:ea typeface="+mn-ea"/>
        <a:cs typeface="Arial" charset="0"/>
      </a:defRPr>
    </a:lvl4pPr>
    <a:lvl5pPr marL="1828800" algn="r" rtl="1" fontAlgn="base">
      <a:lnSpc>
        <a:spcPct val="90000"/>
      </a:lnSpc>
      <a:spcBef>
        <a:spcPct val="20000"/>
      </a:spcBef>
      <a:spcAft>
        <a:spcPct val="0"/>
      </a:spcAft>
      <a:defRPr b="1" kern="1200">
        <a:solidFill>
          <a:schemeClr val="bg1"/>
        </a:solidFill>
        <a:latin typeface="Arial" charset="0"/>
        <a:ea typeface="+mn-ea"/>
        <a:cs typeface="Arial" charset="0"/>
      </a:defRPr>
    </a:lvl5pPr>
    <a:lvl6pPr marL="2286000" algn="l" defTabSz="914400" rtl="0" eaLnBrk="1" latinLnBrk="0" hangingPunct="1">
      <a:defRPr b="1" kern="1200">
        <a:solidFill>
          <a:schemeClr val="bg1"/>
        </a:solidFill>
        <a:latin typeface="Arial" charset="0"/>
        <a:ea typeface="+mn-ea"/>
        <a:cs typeface="Arial" charset="0"/>
      </a:defRPr>
    </a:lvl6pPr>
    <a:lvl7pPr marL="2743200" algn="l" defTabSz="914400" rtl="0" eaLnBrk="1" latinLnBrk="0" hangingPunct="1">
      <a:defRPr b="1" kern="1200">
        <a:solidFill>
          <a:schemeClr val="bg1"/>
        </a:solidFill>
        <a:latin typeface="Arial" charset="0"/>
        <a:ea typeface="+mn-ea"/>
        <a:cs typeface="Arial" charset="0"/>
      </a:defRPr>
    </a:lvl7pPr>
    <a:lvl8pPr marL="3200400" algn="l" defTabSz="914400" rtl="0" eaLnBrk="1" latinLnBrk="0" hangingPunct="1">
      <a:defRPr b="1" kern="1200">
        <a:solidFill>
          <a:schemeClr val="bg1"/>
        </a:solidFill>
        <a:latin typeface="Arial" charset="0"/>
        <a:ea typeface="+mn-ea"/>
        <a:cs typeface="Arial" charset="0"/>
      </a:defRPr>
    </a:lvl8pPr>
    <a:lvl9pPr marL="3657600" algn="l" defTabSz="914400" rtl="0" eaLnBrk="1" latinLnBrk="0" hangingPunct="1">
      <a:defRPr b="1"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90" d="100"/>
          <a:sy n="90" d="100"/>
        </p:scale>
        <p:origin x="-418" y="-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25" b="1" i="0" u="none" strike="noStrike" baseline="0">
                <a:solidFill>
                  <a:srgbClr val="000000"/>
                </a:solidFill>
                <a:latin typeface="Calibri"/>
                <a:ea typeface="Calibri"/>
                <a:cs typeface="Calibri"/>
              </a:defRPr>
            </a:pPr>
            <a:r>
              <a:rPr lang="he-IL"/>
              <a:t>השפעת הוראת היוזמה על הידע הביולוגי בתורשה </a:t>
            </a:r>
          </a:p>
        </c:rich>
      </c:tx>
      <c:layout>
        <c:manualLayout>
          <c:xMode val="edge"/>
          <c:yMode val="edge"/>
          <c:x val="0.37440758293838866"/>
          <c:y val="2.0047169811320761E-2"/>
        </c:manualLayout>
      </c:layout>
      <c:overlay val="0"/>
      <c:spPr>
        <a:noFill/>
        <a:ln w="49204">
          <a:noFill/>
        </a:ln>
      </c:spPr>
    </c:title>
    <c:autoTitleDeleted val="0"/>
    <c:plotArea>
      <c:layout>
        <c:manualLayout>
          <c:layoutTarget val="inner"/>
          <c:xMode val="edge"/>
          <c:yMode val="edge"/>
          <c:x val="5.6872037914691961E-2"/>
          <c:y val="0.10495283018867926"/>
          <c:w val="0.93364928909952616"/>
          <c:h val="0.82075471698113223"/>
        </c:manualLayout>
      </c:layout>
      <c:barChart>
        <c:barDir val="col"/>
        <c:grouping val="clustered"/>
        <c:varyColors val="0"/>
        <c:ser>
          <c:idx val="0"/>
          <c:order val="0"/>
          <c:invertIfNegative val="0"/>
          <c:dPt>
            <c:idx val="0"/>
            <c:invertIfNegative val="1"/>
            <c:bubble3D val="0"/>
            <c:spPr>
              <a:solidFill>
                <a:srgbClr val="0066CC"/>
              </a:solidFill>
              <a:ln w="49204">
                <a:noFill/>
              </a:ln>
            </c:spPr>
          </c:dPt>
          <c:dPt>
            <c:idx val="1"/>
            <c:invertIfNegative val="0"/>
            <c:bubble3D val="0"/>
            <c:spPr>
              <a:solidFill>
                <a:srgbClr val="993366"/>
              </a:solidFill>
              <a:ln w="49204">
                <a:noFill/>
              </a:ln>
            </c:spPr>
          </c:dPt>
          <c:dPt>
            <c:idx val="2"/>
            <c:invertIfNegative val="0"/>
            <c:bubble3D val="0"/>
            <c:spPr>
              <a:solidFill>
                <a:srgbClr val="0066CC"/>
              </a:solidFill>
              <a:ln w="49204">
                <a:noFill/>
              </a:ln>
            </c:spPr>
          </c:dPt>
          <c:dPt>
            <c:idx val="3"/>
            <c:invertIfNegative val="0"/>
            <c:bubble3D val="0"/>
            <c:spPr>
              <a:solidFill>
                <a:srgbClr val="993366"/>
              </a:solidFill>
              <a:ln w="49204">
                <a:noFill/>
              </a:ln>
            </c:spPr>
          </c:dPt>
          <c:cat>
            <c:strRef>
              <c:f>'שאלות סגורות'!$B$30:$B$33</c:f>
              <c:strCache>
                <c:ptCount val="4"/>
                <c:pt idx="0">
                  <c:v>שאלות לאוטוזומי לפני</c:v>
                </c:pt>
                <c:pt idx="1">
                  <c:v>שאלות לאוטוזומי אחרי</c:v>
                </c:pt>
                <c:pt idx="2">
                  <c:v>שאלות לתאחיזה במין לפני</c:v>
                </c:pt>
                <c:pt idx="3">
                  <c:v>שאלות לתאחיזה במין אחרי</c:v>
                </c:pt>
              </c:strCache>
            </c:strRef>
          </c:cat>
          <c:val>
            <c:numRef>
              <c:f>'שאלות סגורות'!$C$30:$C$33</c:f>
              <c:numCache>
                <c:formatCode>General</c:formatCode>
                <c:ptCount val="4"/>
                <c:pt idx="0">
                  <c:v>86</c:v>
                </c:pt>
                <c:pt idx="1">
                  <c:v>95</c:v>
                </c:pt>
                <c:pt idx="2">
                  <c:v>38</c:v>
                </c:pt>
                <c:pt idx="3">
                  <c:v>82</c:v>
                </c:pt>
              </c:numCache>
            </c:numRef>
          </c:val>
        </c:ser>
        <c:dLbls>
          <c:showLegendKey val="0"/>
          <c:showVal val="0"/>
          <c:showCatName val="0"/>
          <c:showSerName val="0"/>
          <c:showPercent val="0"/>
          <c:showBubbleSize val="0"/>
        </c:dLbls>
        <c:gapWidth val="150"/>
        <c:axId val="21699968"/>
        <c:axId val="21702144"/>
      </c:barChart>
      <c:catAx>
        <c:axId val="21699968"/>
        <c:scaling>
          <c:orientation val="minMax"/>
        </c:scaling>
        <c:delete val="0"/>
        <c:axPos val="b"/>
        <c:title>
          <c:tx>
            <c:rich>
              <a:bodyPr/>
              <a:lstStyle/>
              <a:p>
                <a:pPr>
                  <a:defRPr sz="2712" b="1" i="0" u="none" strike="noStrike" baseline="0">
                    <a:solidFill>
                      <a:srgbClr val="000000"/>
                    </a:solidFill>
                    <a:latin typeface="Calibri"/>
                    <a:ea typeface="Calibri"/>
                    <a:cs typeface="Calibri"/>
                  </a:defRPr>
                </a:pPr>
                <a:r>
                  <a:rPr lang="he-IL"/>
                  <a:t>סוג השאלון ומועד נתינתו לפתרון ע"י התלמידים </a:t>
                </a:r>
              </a:p>
            </c:rich>
          </c:tx>
          <c:layout/>
          <c:overlay val="0"/>
          <c:spPr>
            <a:noFill/>
            <a:ln w="49204">
              <a:noFill/>
            </a:ln>
          </c:spPr>
        </c:title>
        <c:numFmt formatCode="General" sourceLinked="1"/>
        <c:majorTickMark val="out"/>
        <c:minorTickMark val="none"/>
        <c:tickLblPos val="nextTo"/>
        <c:crossAx val="21702144"/>
        <c:crosses val="autoZero"/>
        <c:auto val="1"/>
        <c:lblAlgn val="ctr"/>
        <c:lblOffset val="100"/>
        <c:noMultiLvlLbl val="0"/>
      </c:catAx>
      <c:valAx>
        <c:axId val="21702144"/>
        <c:scaling>
          <c:orientation val="minMax"/>
        </c:scaling>
        <c:delete val="0"/>
        <c:axPos val="l"/>
        <c:majorGridlines/>
        <c:title>
          <c:tx>
            <c:rich>
              <a:bodyPr rot="0" vert="horz"/>
              <a:lstStyle/>
              <a:p>
                <a:pPr>
                  <a:defRPr/>
                </a:pPr>
                <a:r>
                  <a:rPr lang="he-IL"/>
                  <a:t>ציון</a:t>
                </a:r>
              </a:p>
            </c:rich>
          </c:tx>
          <c:layout/>
          <c:overlay val="0"/>
          <c:spPr>
            <a:noFill/>
            <a:ln w="49204">
              <a:noFill/>
            </a:ln>
          </c:spPr>
        </c:title>
        <c:numFmt formatCode="General" sourceLinked="1"/>
        <c:majorTickMark val="out"/>
        <c:minorTickMark val="none"/>
        <c:tickLblPos val="nextTo"/>
        <c:crossAx val="21699968"/>
        <c:crosses val="autoZero"/>
        <c:crossBetween val="between"/>
      </c:valAx>
      <c:spPr>
        <a:solidFill>
          <a:srgbClr val="C0C0C0"/>
        </a:solidFill>
        <a:ln w="49204">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6" b="1" i="0" u="none" strike="noStrike" baseline="0">
                <a:solidFill>
                  <a:srgbClr val="000000"/>
                </a:solidFill>
                <a:latin typeface="Arial"/>
                <a:ea typeface="Arial"/>
                <a:cs typeface="Arial"/>
              </a:defRPr>
            </a:pPr>
            <a:r>
              <a:rPr lang="he-IL"/>
              <a:t>השפעת הוראת היוזמה על הידע הביולוגי בתורשה אוטוזומית ואחוזה במין כיתה ט אולפנת ראש צורים תשע</a:t>
            </a:r>
          </a:p>
        </c:rich>
      </c:tx>
      <c:layout>
        <c:manualLayout>
          <c:xMode val="edge"/>
          <c:yMode val="edge"/>
          <c:x val="0.12521150592216584"/>
          <c:y val="2.0304568527918784E-2"/>
        </c:manualLayout>
      </c:layout>
      <c:overlay val="0"/>
      <c:spPr>
        <a:noFill/>
        <a:ln w="33269">
          <a:noFill/>
        </a:ln>
      </c:spPr>
    </c:title>
    <c:autoTitleDeleted val="0"/>
    <c:plotArea>
      <c:layout>
        <c:manualLayout>
          <c:layoutTarget val="inner"/>
          <c:xMode val="edge"/>
          <c:yMode val="edge"/>
          <c:x val="0.23688663282571915"/>
          <c:y val="0.21827411167512692"/>
          <c:w val="0.70389170896785114"/>
          <c:h val="0.62182741116751283"/>
        </c:manualLayout>
      </c:layout>
      <c:barChart>
        <c:barDir val="col"/>
        <c:grouping val="clustered"/>
        <c:varyColors val="0"/>
        <c:ser>
          <c:idx val="0"/>
          <c:order val="0"/>
          <c:tx>
            <c:strRef>
              <c:f>גיליון1!$M$22</c:f>
              <c:strCache>
                <c:ptCount val="1"/>
                <c:pt idx="0">
                  <c:v>אחוז שענו נכון </c:v>
                </c:pt>
              </c:strCache>
            </c:strRef>
          </c:tx>
          <c:spPr>
            <a:solidFill>
              <a:srgbClr val="9999FF"/>
            </a:solidFill>
            <a:ln w="16635">
              <a:solidFill>
                <a:srgbClr val="000000"/>
              </a:solidFill>
              <a:prstDash val="solid"/>
            </a:ln>
          </c:spPr>
          <c:invertIfNegative val="0"/>
          <c:dPt>
            <c:idx val="1"/>
            <c:invertIfNegative val="0"/>
            <c:bubble3D val="0"/>
            <c:spPr>
              <a:solidFill>
                <a:srgbClr val="800000"/>
              </a:solidFill>
              <a:ln w="16635">
                <a:solidFill>
                  <a:srgbClr val="000000"/>
                </a:solidFill>
                <a:prstDash val="solid"/>
              </a:ln>
            </c:spPr>
          </c:dPt>
          <c:dPt>
            <c:idx val="3"/>
            <c:invertIfNegative val="0"/>
            <c:bubble3D val="0"/>
            <c:spPr>
              <a:solidFill>
                <a:srgbClr val="800000"/>
              </a:solidFill>
              <a:ln w="16635">
                <a:solidFill>
                  <a:srgbClr val="000000"/>
                </a:solidFill>
                <a:prstDash val="solid"/>
              </a:ln>
            </c:spPr>
          </c:dPt>
          <c:cat>
            <c:strRef>
              <c:f>גיליון1!$L$23:$L$26</c:f>
              <c:strCache>
                <c:ptCount val="4"/>
                <c:pt idx="0">
                  <c:v>אוטוזומי לפני</c:v>
                </c:pt>
                <c:pt idx="1">
                  <c:v>אוטוזומי אחרי</c:v>
                </c:pt>
                <c:pt idx="2">
                  <c:v>אחוז במין לפני</c:v>
                </c:pt>
                <c:pt idx="3">
                  <c:v>אחוז במין אחרי</c:v>
                </c:pt>
              </c:strCache>
            </c:strRef>
          </c:cat>
          <c:val>
            <c:numRef>
              <c:f>גיליון1!$M$23:$M$26</c:f>
              <c:numCache>
                <c:formatCode>General</c:formatCode>
                <c:ptCount val="4"/>
                <c:pt idx="0">
                  <c:v>80</c:v>
                </c:pt>
                <c:pt idx="1">
                  <c:v>92</c:v>
                </c:pt>
                <c:pt idx="2">
                  <c:v>28</c:v>
                </c:pt>
                <c:pt idx="3">
                  <c:v>85</c:v>
                </c:pt>
              </c:numCache>
            </c:numRef>
          </c:val>
        </c:ser>
        <c:dLbls>
          <c:showLegendKey val="0"/>
          <c:showVal val="0"/>
          <c:showCatName val="0"/>
          <c:showSerName val="0"/>
          <c:showPercent val="0"/>
          <c:showBubbleSize val="0"/>
        </c:dLbls>
        <c:gapWidth val="150"/>
        <c:axId val="21798272"/>
        <c:axId val="21800448"/>
      </c:barChart>
      <c:catAx>
        <c:axId val="21798272"/>
        <c:scaling>
          <c:orientation val="minMax"/>
        </c:scaling>
        <c:delete val="0"/>
        <c:axPos val="b"/>
        <c:title>
          <c:tx>
            <c:rich>
              <a:bodyPr/>
              <a:lstStyle/>
              <a:p>
                <a:pPr>
                  <a:defRPr sz="1244" b="1" i="0" u="none" strike="noStrike" baseline="0">
                    <a:solidFill>
                      <a:srgbClr val="000000"/>
                    </a:solidFill>
                    <a:latin typeface="Arial"/>
                    <a:ea typeface="Arial"/>
                    <a:cs typeface="Arial"/>
                  </a:defRPr>
                </a:pPr>
                <a:r>
                  <a:rPr lang="he-IL"/>
                  <a:t>סוג (אוטוזומי/אחוז במין) ועיתוי  השאלה(לפני/אחרי הוראת היוזמה)</a:t>
                </a:r>
              </a:p>
            </c:rich>
          </c:tx>
          <c:layout>
            <c:manualLayout>
              <c:xMode val="edge"/>
              <c:yMode val="edge"/>
              <c:x val="0.2808798646362099"/>
              <c:y val="0.91624365482233494"/>
            </c:manualLayout>
          </c:layout>
          <c:overlay val="0"/>
          <c:spPr>
            <a:noFill/>
            <a:ln w="33269">
              <a:noFill/>
            </a:ln>
          </c:spPr>
        </c:title>
        <c:numFmt formatCode="General" sourceLinked="1"/>
        <c:majorTickMark val="out"/>
        <c:minorTickMark val="none"/>
        <c:tickLblPos val="nextTo"/>
        <c:spPr>
          <a:ln w="4159">
            <a:solidFill>
              <a:srgbClr val="000000"/>
            </a:solidFill>
            <a:prstDash val="solid"/>
          </a:ln>
        </c:spPr>
        <c:txPr>
          <a:bodyPr rot="0" vert="horz"/>
          <a:lstStyle/>
          <a:p>
            <a:pPr>
              <a:defRPr sz="1244" b="0" i="0" u="none" strike="noStrike" baseline="0">
                <a:solidFill>
                  <a:srgbClr val="000000"/>
                </a:solidFill>
                <a:latin typeface="Arial"/>
                <a:ea typeface="Arial"/>
                <a:cs typeface="Arial"/>
              </a:defRPr>
            </a:pPr>
            <a:endParaRPr lang="en-US"/>
          </a:p>
        </c:txPr>
        <c:crossAx val="21800448"/>
        <c:crosses val="autoZero"/>
        <c:auto val="1"/>
        <c:lblAlgn val="ctr"/>
        <c:lblOffset val="100"/>
        <c:tickLblSkip val="1"/>
        <c:tickMarkSkip val="1"/>
        <c:noMultiLvlLbl val="0"/>
      </c:catAx>
      <c:valAx>
        <c:axId val="21800448"/>
        <c:scaling>
          <c:orientation val="minMax"/>
        </c:scaling>
        <c:delete val="0"/>
        <c:axPos val="l"/>
        <c:majorGridlines>
          <c:spPr>
            <a:ln w="4159">
              <a:solidFill>
                <a:srgbClr val="000000"/>
              </a:solidFill>
              <a:prstDash val="solid"/>
            </a:ln>
          </c:spPr>
        </c:majorGridlines>
        <c:title>
          <c:tx>
            <c:rich>
              <a:bodyPr/>
              <a:lstStyle/>
              <a:p>
                <a:pPr>
                  <a:defRPr sz="1244" b="1" i="0" u="none" strike="noStrike" baseline="0">
                    <a:solidFill>
                      <a:srgbClr val="000000"/>
                    </a:solidFill>
                    <a:latin typeface="Arial"/>
                    <a:ea typeface="Arial"/>
                    <a:cs typeface="Arial"/>
                  </a:defRPr>
                </a:pPr>
                <a:r>
                  <a:rPr lang="he-IL"/>
                  <a:t>ציון</a:t>
                </a:r>
              </a:p>
            </c:rich>
          </c:tx>
          <c:layout>
            <c:manualLayout>
              <c:xMode val="edge"/>
              <c:yMode val="edge"/>
              <c:x val="0.14043993231810492"/>
              <c:y val="0.49746192893401026"/>
            </c:manualLayout>
          </c:layout>
          <c:overlay val="0"/>
          <c:spPr>
            <a:noFill/>
            <a:ln w="33269">
              <a:noFill/>
            </a:ln>
          </c:spPr>
        </c:title>
        <c:numFmt formatCode="General" sourceLinked="1"/>
        <c:majorTickMark val="out"/>
        <c:minorTickMark val="none"/>
        <c:tickLblPos val="nextTo"/>
        <c:spPr>
          <a:ln w="4159">
            <a:solidFill>
              <a:srgbClr val="000000"/>
            </a:solidFill>
            <a:prstDash val="solid"/>
          </a:ln>
        </c:spPr>
        <c:txPr>
          <a:bodyPr rot="0" vert="horz"/>
          <a:lstStyle/>
          <a:p>
            <a:pPr>
              <a:defRPr sz="1244" b="0" i="0" u="none" strike="noStrike" baseline="0">
                <a:solidFill>
                  <a:srgbClr val="000000"/>
                </a:solidFill>
                <a:latin typeface="Arial"/>
                <a:ea typeface="Arial"/>
                <a:cs typeface="Arial"/>
              </a:defRPr>
            </a:pPr>
            <a:endParaRPr lang="en-US"/>
          </a:p>
        </c:txPr>
        <c:crossAx val="21798272"/>
        <c:crosses val="autoZero"/>
        <c:crossBetween val="between"/>
      </c:valAx>
      <c:spPr>
        <a:solidFill>
          <a:srgbClr val="C0C0C0"/>
        </a:solidFill>
        <a:ln w="16635">
          <a:solidFill>
            <a:srgbClr val="808080"/>
          </a:solidFill>
          <a:prstDash val="solid"/>
        </a:ln>
      </c:spPr>
    </c:plotArea>
    <c:legend>
      <c:legendPos val="r"/>
      <c:layout>
        <c:manualLayout>
          <c:xMode val="edge"/>
          <c:yMode val="edge"/>
          <c:x val="0"/>
          <c:y val="0.7106598984771576"/>
          <c:w val="0.1641285956006768"/>
          <c:h val="0.21573604060913709"/>
        </c:manualLayout>
      </c:layout>
      <c:overlay val="0"/>
      <c:spPr>
        <a:solidFill>
          <a:srgbClr val="FFFFFF"/>
        </a:solidFill>
        <a:ln w="4159">
          <a:solidFill>
            <a:srgbClr val="000000"/>
          </a:solidFill>
          <a:prstDash val="solid"/>
        </a:ln>
      </c:spPr>
      <c:txPr>
        <a:bodyPr/>
        <a:lstStyle/>
        <a:p>
          <a:pPr>
            <a:defRPr sz="114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159">
      <a:solidFill>
        <a:srgbClr val="000000"/>
      </a:solidFill>
      <a:prstDash val="solid"/>
    </a:ln>
  </c:spPr>
  <c:txPr>
    <a:bodyPr/>
    <a:lstStyle/>
    <a:p>
      <a:pPr>
        <a:defRPr sz="1244"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23" b="1" i="0" u="none" strike="noStrike" baseline="0">
                <a:solidFill>
                  <a:srgbClr val="000000"/>
                </a:solidFill>
                <a:latin typeface="Arial"/>
                <a:ea typeface="Arial"/>
                <a:cs typeface="Arial"/>
              </a:defRPr>
            </a:pPr>
            <a:r>
              <a:rPr lang="he-IL"/>
              <a:t>אחוז התלמידים  מקבוצתם שבחרו בנושא  החיבור </a:t>
            </a:r>
          </a:p>
        </c:rich>
      </c:tx>
      <c:layout>
        <c:manualLayout>
          <c:xMode val="edge"/>
          <c:yMode val="edge"/>
          <c:x val="0.16011644832605534"/>
          <c:y val="2.0558002936857566E-2"/>
        </c:manualLayout>
      </c:layout>
      <c:overlay val="0"/>
      <c:spPr>
        <a:noFill/>
        <a:ln w="20952">
          <a:noFill/>
        </a:ln>
      </c:spPr>
    </c:title>
    <c:autoTitleDeleted val="0"/>
    <c:plotArea>
      <c:layout>
        <c:manualLayout>
          <c:layoutTarget val="inner"/>
          <c:xMode val="edge"/>
          <c:yMode val="edge"/>
          <c:x val="0.13245997088791853"/>
          <c:y val="0.14096916299559475"/>
          <c:w val="0.81513828238719077"/>
          <c:h val="0.59911894273127742"/>
        </c:manualLayout>
      </c:layout>
      <c:barChart>
        <c:barDir val="col"/>
        <c:grouping val="clustered"/>
        <c:varyColors val="0"/>
        <c:ser>
          <c:idx val="0"/>
          <c:order val="0"/>
          <c:tx>
            <c:strRef>
              <c:f>גיליון1!$B$92</c:f>
              <c:strCache>
                <c:ptCount val="1"/>
                <c:pt idx="0">
                  <c:v>%התלמידים מהמגמה הביולוגית שבחרו בנושא </c:v>
                </c:pt>
              </c:strCache>
            </c:strRef>
          </c:tx>
          <c:spPr>
            <a:solidFill>
              <a:srgbClr val="9999FF"/>
            </a:solidFill>
            <a:ln w="10476">
              <a:solidFill>
                <a:srgbClr val="000000"/>
              </a:solidFill>
              <a:prstDash val="solid"/>
            </a:ln>
          </c:spPr>
          <c:invertIfNegative val="0"/>
          <c:cat>
            <c:strRef>
              <c:f>גיליון1!$A$93:$A$99</c:f>
              <c:strCache>
                <c:ptCount val="7"/>
                <c:pt idx="0">
                  <c:v>ניצול יתר של משאבי טבע</c:v>
                </c:pt>
                <c:pt idx="1">
                  <c:v>חשיבותו של מאגר גנטי </c:v>
                </c:pt>
                <c:pt idx="2">
                  <c:v>הזמר העברי כראי לערכי החברה</c:v>
                </c:pt>
                <c:pt idx="3">
                  <c:v>תואר ראשון בתיכון</c:v>
                </c:pt>
                <c:pt idx="4">
                  <c:v>קומיקס</c:v>
                </c:pt>
                <c:pt idx="5">
                  <c:v>ספורט נשים בישראל</c:v>
                </c:pt>
                <c:pt idx="6">
                  <c:v>רשלנות פושעת</c:v>
                </c:pt>
              </c:strCache>
            </c:strRef>
          </c:cat>
          <c:val>
            <c:numRef>
              <c:f>גיליון1!$B$93:$B$99</c:f>
              <c:numCache>
                <c:formatCode>0</c:formatCode>
                <c:ptCount val="7"/>
                <c:pt idx="0">
                  <c:v>6.25</c:v>
                </c:pt>
                <c:pt idx="1">
                  <c:v>31.25</c:v>
                </c:pt>
                <c:pt idx="2">
                  <c:v>6.25</c:v>
                </c:pt>
                <c:pt idx="3">
                  <c:v>31.25</c:v>
                </c:pt>
                <c:pt idx="4">
                  <c:v>6.25</c:v>
                </c:pt>
                <c:pt idx="5">
                  <c:v>18.75</c:v>
                </c:pt>
                <c:pt idx="6">
                  <c:v>0</c:v>
                </c:pt>
              </c:numCache>
            </c:numRef>
          </c:val>
        </c:ser>
        <c:ser>
          <c:idx val="1"/>
          <c:order val="1"/>
          <c:tx>
            <c:strRef>
              <c:f>גיליון1!$C$92</c:f>
              <c:strCache>
                <c:ptCount val="1"/>
                <c:pt idx="0">
                  <c:v>%התלמידים מהמגמות האחרות שבחרו בנושא </c:v>
                </c:pt>
              </c:strCache>
            </c:strRef>
          </c:tx>
          <c:spPr>
            <a:solidFill>
              <a:srgbClr val="993366"/>
            </a:solidFill>
            <a:ln w="10476">
              <a:solidFill>
                <a:srgbClr val="000000"/>
              </a:solidFill>
              <a:prstDash val="solid"/>
            </a:ln>
          </c:spPr>
          <c:invertIfNegative val="0"/>
          <c:cat>
            <c:strRef>
              <c:f>גיליון1!$A$93:$A$99</c:f>
              <c:strCache>
                <c:ptCount val="7"/>
                <c:pt idx="0">
                  <c:v>ניצול יתר של משאבי טבע</c:v>
                </c:pt>
                <c:pt idx="1">
                  <c:v>חשיבותו של מאגר גנטי </c:v>
                </c:pt>
                <c:pt idx="2">
                  <c:v>הזמר העברי כראי לערכי החברה</c:v>
                </c:pt>
                <c:pt idx="3">
                  <c:v>תואר ראשון בתיכון</c:v>
                </c:pt>
                <c:pt idx="4">
                  <c:v>קומיקס</c:v>
                </c:pt>
                <c:pt idx="5">
                  <c:v>ספורט נשים בישראל</c:v>
                </c:pt>
                <c:pt idx="6">
                  <c:v>רשלנות פושעת</c:v>
                </c:pt>
              </c:strCache>
            </c:strRef>
          </c:cat>
          <c:val>
            <c:numRef>
              <c:f>גיליון1!$C$93:$C$99</c:f>
              <c:numCache>
                <c:formatCode>0</c:formatCode>
                <c:ptCount val="7"/>
                <c:pt idx="0">
                  <c:v>20</c:v>
                </c:pt>
                <c:pt idx="1">
                  <c:v>5</c:v>
                </c:pt>
                <c:pt idx="2">
                  <c:v>5</c:v>
                </c:pt>
                <c:pt idx="3">
                  <c:v>48.75</c:v>
                </c:pt>
                <c:pt idx="4">
                  <c:v>1.25</c:v>
                </c:pt>
                <c:pt idx="5">
                  <c:v>11.25</c:v>
                </c:pt>
                <c:pt idx="6">
                  <c:v>8.75</c:v>
                </c:pt>
              </c:numCache>
            </c:numRef>
          </c:val>
        </c:ser>
        <c:dLbls>
          <c:showLegendKey val="0"/>
          <c:showVal val="0"/>
          <c:showCatName val="0"/>
          <c:showSerName val="0"/>
          <c:showPercent val="0"/>
          <c:showBubbleSize val="0"/>
        </c:dLbls>
        <c:gapWidth val="150"/>
        <c:axId val="22211200"/>
        <c:axId val="28586752"/>
      </c:barChart>
      <c:catAx>
        <c:axId val="22211200"/>
        <c:scaling>
          <c:orientation val="minMax"/>
        </c:scaling>
        <c:delete val="0"/>
        <c:axPos val="b"/>
        <c:title>
          <c:tx>
            <c:rich>
              <a:bodyPr/>
              <a:lstStyle/>
              <a:p>
                <a:pPr>
                  <a:defRPr sz="1175" b="1" i="0" u="none" strike="noStrike" baseline="0">
                    <a:solidFill>
                      <a:srgbClr val="000000"/>
                    </a:solidFill>
                    <a:latin typeface="Arial"/>
                    <a:ea typeface="Arial"/>
                    <a:cs typeface="Arial"/>
                  </a:defRPr>
                </a:pPr>
                <a:r>
                  <a:rPr lang="he-IL"/>
                  <a:t>נושא החיבור</a:t>
                </a:r>
              </a:p>
            </c:rich>
          </c:tx>
          <c:layout>
            <c:manualLayout>
              <c:xMode val="edge"/>
              <c:yMode val="edge"/>
              <c:x val="0.46288209606986913"/>
              <c:y val="0.94419970631424388"/>
            </c:manualLayout>
          </c:layout>
          <c:overlay val="0"/>
          <c:spPr>
            <a:noFill/>
            <a:ln w="20952">
              <a:noFill/>
            </a:ln>
          </c:spPr>
        </c:title>
        <c:numFmt formatCode="General" sourceLinked="1"/>
        <c:majorTickMark val="out"/>
        <c:minorTickMark val="none"/>
        <c:tickLblPos val="nextTo"/>
        <c:spPr>
          <a:ln w="2619">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8586752"/>
        <c:crosses val="autoZero"/>
        <c:auto val="1"/>
        <c:lblAlgn val="ctr"/>
        <c:lblOffset val="100"/>
        <c:tickLblSkip val="1"/>
        <c:tickMarkSkip val="1"/>
        <c:noMultiLvlLbl val="0"/>
      </c:catAx>
      <c:valAx>
        <c:axId val="28586752"/>
        <c:scaling>
          <c:orientation val="minMax"/>
        </c:scaling>
        <c:delete val="0"/>
        <c:axPos val="l"/>
        <c:majorGridlines>
          <c:spPr>
            <a:ln w="2619">
              <a:solidFill>
                <a:srgbClr val="000000"/>
              </a:solidFill>
              <a:prstDash val="solid"/>
            </a:ln>
          </c:spPr>
        </c:majorGridlines>
        <c:title>
          <c:tx>
            <c:rich>
              <a:bodyPr/>
              <a:lstStyle/>
              <a:p>
                <a:pPr>
                  <a:defRPr sz="1175" b="1" i="0" u="none" strike="noStrike" baseline="0">
                    <a:solidFill>
                      <a:srgbClr val="000000"/>
                    </a:solidFill>
                    <a:latin typeface="Arial"/>
                    <a:ea typeface="Arial"/>
                    <a:cs typeface="Arial"/>
                  </a:defRPr>
                </a:pPr>
                <a:r>
                  <a:rPr lang="he-IL"/>
                  <a:t>אחוז התלמידים מהקבוצה</a:t>
                </a:r>
              </a:p>
            </c:rich>
          </c:tx>
          <c:layout>
            <c:manualLayout>
              <c:xMode val="edge"/>
              <c:yMode val="edge"/>
              <c:x val="2.6200873362445417E-2"/>
              <c:y val="0.29074889867841408"/>
            </c:manualLayout>
          </c:layout>
          <c:overlay val="0"/>
          <c:spPr>
            <a:noFill/>
            <a:ln w="20952">
              <a:noFill/>
            </a:ln>
          </c:spPr>
        </c:title>
        <c:numFmt formatCode="0" sourceLinked="1"/>
        <c:majorTickMark val="out"/>
        <c:minorTickMark val="none"/>
        <c:tickLblPos val="nextTo"/>
        <c:spPr>
          <a:ln w="2619">
            <a:solidFill>
              <a:srgbClr val="000000"/>
            </a:solidFill>
            <a:prstDash val="solid"/>
          </a:ln>
        </c:spPr>
        <c:txPr>
          <a:bodyPr rot="0" vert="horz"/>
          <a:lstStyle/>
          <a:p>
            <a:pPr>
              <a:defRPr sz="1175" b="0" i="0" u="none" strike="noStrike" baseline="0">
                <a:solidFill>
                  <a:srgbClr val="000000"/>
                </a:solidFill>
                <a:latin typeface="Arial"/>
                <a:ea typeface="Arial"/>
                <a:cs typeface="Arial"/>
              </a:defRPr>
            </a:pPr>
            <a:endParaRPr lang="en-US"/>
          </a:p>
        </c:txPr>
        <c:crossAx val="22211200"/>
        <c:crosses val="autoZero"/>
        <c:crossBetween val="between"/>
      </c:valAx>
      <c:spPr>
        <a:solidFill>
          <a:srgbClr val="C0C0C0"/>
        </a:solidFill>
        <a:ln w="10476">
          <a:solidFill>
            <a:srgbClr val="808080"/>
          </a:solidFill>
          <a:prstDash val="solid"/>
        </a:ln>
      </c:spPr>
    </c:plotArea>
    <c:legend>
      <c:legendPos val="r"/>
      <c:layout>
        <c:manualLayout>
          <c:xMode val="edge"/>
          <c:yMode val="edge"/>
          <c:x val="1.892285298398836E-2"/>
          <c:y val="7.6358296622613814E-2"/>
          <c:w val="0.29548762736535672"/>
          <c:h val="0.14537444933920704"/>
        </c:manualLayout>
      </c:layout>
      <c:overlay val="0"/>
      <c:spPr>
        <a:solidFill>
          <a:srgbClr val="FFFFFF"/>
        </a:solidFill>
        <a:ln w="2619">
          <a:solidFill>
            <a:srgbClr val="000000"/>
          </a:solidFill>
          <a:prstDash val="solid"/>
        </a:ln>
      </c:spPr>
      <c:txPr>
        <a:bodyPr/>
        <a:lstStyle/>
        <a:p>
          <a:pPr>
            <a:defRPr sz="1081"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2619">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66" b="1" i="0" u="none" strike="noStrike" baseline="0">
                <a:solidFill>
                  <a:srgbClr val="000000"/>
                </a:solidFill>
                <a:latin typeface="Arial"/>
                <a:ea typeface="Arial"/>
                <a:cs typeface="Arial"/>
              </a:defRPr>
            </a:pPr>
            <a:r>
              <a:rPr lang="he-IL"/>
              <a:t>התלמידים שבחרו לענות על השאלה האם להקים מאגר </a:t>
            </a:r>
            <a:r>
              <a:rPr lang="en-US"/>
              <a:t>DNA</a:t>
            </a:r>
            <a:r>
              <a:rPr lang="he-IL"/>
              <a:t>במשטרה </a:t>
            </a:r>
          </a:p>
        </c:rich>
      </c:tx>
      <c:layout>
        <c:manualLayout>
          <c:xMode val="edge"/>
          <c:yMode val="edge"/>
          <c:x val="0.13556338028169021"/>
          <c:y val="2.3076923076923085E-2"/>
        </c:manualLayout>
      </c:layout>
      <c:overlay val="0"/>
      <c:spPr>
        <a:noFill/>
        <a:ln w="38471">
          <a:noFill/>
        </a:ln>
      </c:spPr>
    </c:title>
    <c:autoTitleDeleted val="0"/>
    <c:plotArea>
      <c:layout>
        <c:manualLayout>
          <c:layoutTarget val="inner"/>
          <c:xMode val="edge"/>
          <c:yMode val="edge"/>
          <c:x val="0.3169014084507043"/>
          <c:y val="0.23076923076923084"/>
          <c:w val="0.62676056338028174"/>
          <c:h val="0.5346153846153846"/>
        </c:manualLayout>
      </c:layout>
      <c:barChart>
        <c:barDir val="col"/>
        <c:grouping val="clustered"/>
        <c:varyColors val="0"/>
        <c:ser>
          <c:idx val="0"/>
          <c:order val="0"/>
          <c:tx>
            <c:strRef>
              <c:f>גיליון1!$G$12</c:f>
              <c:strCache>
                <c:ptCount val="1"/>
                <c:pt idx="0">
                  <c:v>מאגר DNAבמשטרה</c:v>
                </c:pt>
              </c:strCache>
            </c:strRef>
          </c:tx>
          <c:spPr>
            <a:solidFill>
              <a:srgbClr val="9999FF"/>
            </a:solidFill>
            <a:ln w="19235">
              <a:solidFill>
                <a:srgbClr val="000000"/>
              </a:solidFill>
              <a:prstDash val="solid"/>
            </a:ln>
          </c:spPr>
          <c:invertIfNegative val="0"/>
          <c:dPt>
            <c:idx val="1"/>
            <c:invertIfNegative val="0"/>
            <c:bubble3D val="0"/>
            <c:spPr>
              <a:solidFill>
                <a:srgbClr val="993366"/>
              </a:solidFill>
              <a:ln w="19235">
                <a:solidFill>
                  <a:srgbClr val="000000"/>
                </a:solidFill>
                <a:prstDash val="solid"/>
              </a:ln>
            </c:spPr>
          </c:dPt>
          <c:cat>
            <c:strRef>
              <c:f>גיליון1!$H$11:$I$11</c:f>
              <c:strCache>
                <c:ptCount val="2"/>
                <c:pt idx="0">
                  <c:v>% תלמידי המגמה הביולוגית </c:v>
                </c:pt>
                <c:pt idx="1">
                  <c:v>% תלמידי המגמות האחרות </c:v>
                </c:pt>
              </c:strCache>
            </c:strRef>
          </c:cat>
          <c:val>
            <c:numRef>
              <c:f>גיליון1!$H$12:$I$12</c:f>
              <c:numCache>
                <c:formatCode>0</c:formatCode>
                <c:ptCount val="2"/>
                <c:pt idx="0">
                  <c:v>36.923076923076934</c:v>
                </c:pt>
                <c:pt idx="1">
                  <c:v>52.941176470588232</c:v>
                </c:pt>
              </c:numCache>
            </c:numRef>
          </c:val>
        </c:ser>
        <c:dLbls>
          <c:showLegendKey val="0"/>
          <c:showVal val="0"/>
          <c:showCatName val="0"/>
          <c:showSerName val="0"/>
          <c:showPercent val="0"/>
          <c:showBubbleSize val="0"/>
        </c:dLbls>
        <c:gapWidth val="150"/>
        <c:axId val="28638208"/>
        <c:axId val="30213248"/>
      </c:barChart>
      <c:catAx>
        <c:axId val="28638208"/>
        <c:scaling>
          <c:orientation val="minMax"/>
        </c:scaling>
        <c:delete val="0"/>
        <c:axPos val="b"/>
        <c:title>
          <c:tx>
            <c:rich>
              <a:bodyPr/>
              <a:lstStyle/>
              <a:p>
                <a:pPr>
                  <a:defRPr sz="1401" b="1" i="0" u="none" strike="noStrike" baseline="0">
                    <a:solidFill>
                      <a:srgbClr val="000000"/>
                    </a:solidFill>
                    <a:latin typeface="Arial"/>
                    <a:ea typeface="Arial"/>
                    <a:cs typeface="Arial"/>
                  </a:defRPr>
                </a:pPr>
                <a:r>
                  <a:rPr lang="he-IL"/>
                  <a:t>קבוצת התלמידים </a:t>
                </a:r>
              </a:p>
            </c:rich>
          </c:tx>
          <c:layout>
            <c:manualLayout>
              <c:xMode val="edge"/>
              <c:yMode val="edge"/>
              <c:x val="0.55281690140845063"/>
              <c:y val="0.87692307692307714"/>
            </c:manualLayout>
          </c:layout>
          <c:overlay val="0"/>
          <c:spPr>
            <a:noFill/>
            <a:ln w="38471">
              <a:noFill/>
            </a:ln>
          </c:spPr>
        </c:title>
        <c:numFmt formatCode="General" sourceLinked="1"/>
        <c:majorTickMark val="out"/>
        <c:minorTickMark val="none"/>
        <c:tickLblPos val="nextTo"/>
        <c:spPr>
          <a:ln w="4809">
            <a:solidFill>
              <a:srgbClr val="000000"/>
            </a:solidFill>
            <a:prstDash val="solid"/>
          </a:ln>
        </c:spPr>
        <c:txPr>
          <a:bodyPr rot="0" vert="horz"/>
          <a:lstStyle/>
          <a:p>
            <a:pPr>
              <a:defRPr sz="1401" b="0" i="0" u="none" strike="noStrike" baseline="0">
                <a:solidFill>
                  <a:srgbClr val="000000"/>
                </a:solidFill>
                <a:latin typeface="Arial"/>
                <a:ea typeface="Arial"/>
                <a:cs typeface="Arial"/>
              </a:defRPr>
            </a:pPr>
            <a:endParaRPr lang="en-US"/>
          </a:p>
        </c:txPr>
        <c:crossAx val="30213248"/>
        <c:crosses val="autoZero"/>
        <c:auto val="1"/>
        <c:lblAlgn val="ctr"/>
        <c:lblOffset val="100"/>
        <c:tickLblSkip val="1"/>
        <c:tickMarkSkip val="1"/>
        <c:noMultiLvlLbl val="0"/>
      </c:catAx>
      <c:valAx>
        <c:axId val="30213248"/>
        <c:scaling>
          <c:orientation val="minMax"/>
        </c:scaling>
        <c:delete val="0"/>
        <c:axPos val="l"/>
        <c:majorGridlines>
          <c:spPr>
            <a:ln w="4809">
              <a:solidFill>
                <a:srgbClr val="000000"/>
              </a:solidFill>
              <a:prstDash val="solid"/>
            </a:ln>
          </c:spPr>
        </c:majorGridlines>
        <c:title>
          <c:tx>
            <c:rich>
              <a:bodyPr/>
              <a:lstStyle/>
              <a:p>
                <a:pPr>
                  <a:defRPr sz="1401" b="1" i="0" u="none" strike="noStrike" baseline="0">
                    <a:solidFill>
                      <a:srgbClr val="000000"/>
                    </a:solidFill>
                    <a:latin typeface="Arial"/>
                    <a:ea typeface="Arial"/>
                    <a:cs typeface="Arial"/>
                  </a:defRPr>
                </a:pPr>
                <a:r>
                  <a:rPr lang="he-IL"/>
                  <a:t>% התלמידים</a:t>
                </a:r>
              </a:p>
            </c:rich>
          </c:tx>
          <c:layout>
            <c:manualLayout>
              <c:xMode val="edge"/>
              <c:yMode val="edge"/>
              <c:x val="0.23063380281690141"/>
              <c:y val="0.36923076923076936"/>
            </c:manualLayout>
          </c:layout>
          <c:overlay val="0"/>
          <c:spPr>
            <a:noFill/>
            <a:ln w="38471">
              <a:noFill/>
            </a:ln>
          </c:spPr>
        </c:title>
        <c:numFmt formatCode="0" sourceLinked="1"/>
        <c:majorTickMark val="out"/>
        <c:minorTickMark val="none"/>
        <c:tickLblPos val="nextTo"/>
        <c:spPr>
          <a:ln w="4809">
            <a:solidFill>
              <a:srgbClr val="000000"/>
            </a:solidFill>
            <a:prstDash val="solid"/>
          </a:ln>
        </c:spPr>
        <c:txPr>
          <a:bodyPr rot="0" vert="horz"/>
          <a:lstStyle/>
          <a:p>
            <a:pPr>
              <a:defRPr sz="1401" b="0" i="0" u="none" strike="noStrike" baseline="0">
                <a:solidFill>
                  <a:srgbClr val="000000"/>
                </a:solidFill>
                <a:latin typeface="Arial"/>
                <a:ea typeface="Arial"/>
                <a:cs typeface="Arial"/>
              </a:defRPr>
            </a:pPr>
            <a:endParaRPr lang="en-US"/>
          </a:p>
        </c:txPr>
        <c:crossAx val="28638208"/>
        <c:crosses val="autoZero"/>
        <c:crossBetween val="between"/>
      </c:valAx>
      <c:spPr>
        <a:solidFill>
          <a:srgbClr val="C0C0C0"/>
        </a:solidFill>
        <a:ln w="19235">
          <a:solidFill>
            <a:srgbClr val="808080"/>
          </a:solidFill>
          <a:prstDash val="solid"/>
        </a:ln>
      </c:spPr>
    </c:plotArea>
    <c:legend>
      <c:legendPos val="r"/>
      <c:layout>
        <c:manualLayout>
          <c:xMode val="edge"/>
          <c:yMode val="edge"/>
          <c:x val="1.9366197183098594E-2"/>
          <c:y val="0.77307692307692311"/>
          <c:w val="0.29401408450704236"/>
          <c:h val="0.23076923076923084"/>
        </c:manualLayout>
      </c:layout>
      <c:overlay val="0"/>
      <c:spPr>
        <a:solidFill>
          <a:srgbClr val="FFFFFF"/>
        </a:solidFill>
        <a:ln w="4809">
          <a:solidFill>
            <a:srgbClr val="000000"/>
          </a:solidFill>
          <a:prstDash val="solid"/>
        </a:ln>
      </c:spPr>
      <c:txPr>
        <a:bodyPr/>
        <a:lstStyle/>
        <a:p>
          <a:pPr>
            <a:defRPr sz="1356"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809">
      <a:solidFill>
        <a:srgbClr val="000000"/>
      </a:solidFill>
      <a:prstDash val="solid"/>
    </a:ln>
  </c:spPr>
  <c:txPr>
    <a:bodyPr/>
    <a:lstStyle/>
    <a:p>
      <a:pPr>
        <a:defRPr sz="1401"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b="0" smtClean="0">
                <a:solidFill>
                  <a:schemeClr val="tx1"/>
                </a:solidFill>
              </a:defRPr>
            </a:lvl1pPr>
          </a:lstStyle>
          <a:p>
            <a:pPr>
              <a:defRPr/>
            </a:pPr>
            <a:endParaRPr lang="en-US"/>
          </a:p>
        </p:txBody>
      </p:sp>
      <p:sp>
        <p:nvSpPr>
          <p:cNvPr id="1126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200" b="0" smtClean="0">
                <a:solidFill>
                  <a:schemeClr val="tx1"/>
                </a:solidFill>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1127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b="0" smtClean="0">
                <a:solidFill>
                  <a:schemeClr val="tx1"/>
                </a:solidFill>
              </a:defRPr>
            </a:lvl1pPr>
          </a:lstStyle>
          <a:p>
            <a:pPr>
              <a:defRPr/>
            </a:pPr>
            <a:endParaRPr lang="en-US"/>
          </a:p>
        </p:txBody>
      </p:sp>
      <p:sp>
        <p:nvSpPr>
          <p:cNvPr id="1127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defRPr sz="1200" b="0" smtClean="0">
                <a:solidFill>
                  <a:schemeClr val="tx1"/>
                </a:solidFill>
              </a:defRPr>
            </a:lvl1pPr>
          </a:lstStyle>
          <a:p>
            <a:pPr>
              <a:defRPr/>
            </a:pPr>
            <a:fld id="{82266C34-3C2F-4235-ABA9-38C5720D39A8}" type="slidenum">
              <a:rPr lang="he-IL"/>
              <a:pPr>
                <a:defRPr/>
              </a:pPr>
              <a:t>‹#›</a:t>
            </a:fld>
            <a:endParaRPr lang="en-US"/>
          </a:p>
        </p:txBody>
      </p:sp>
    </p:spTree>
    <p:extLst>
      <p:ext uri="{BB962C8B-B14F-4D97-AF65-F5344CB8AC3E}">
        <p14:creationId xmlns:p14="http://schemas.microsoft.com/office/powerpoint/2010/main" val="312845432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5B698099-8347-4020-997E-0CB9A1D0CFEF}" type="slidenum">
              <a:rPr lang="he-IL" sz="1200" b="0">
                <a:solidFill>
                  <a:schemeClr val="tx1"/>
                </a:solidFill>
              </a:rPr>
              <a:pPr algn="l">
                <a:lnSpc>
                  <a:spcPct val="100000"/>
                </a:lnSpc>
                <a:spcBef>
                  <a:spcPct val="0"/>
                </a:spcBef>
              </a:pPr>
              <a:t>11</a:t>
            </a:fld>
            <a:endParaRPr lang="en-US" sz="1200" b="0">
              <a:solidFill>
                <a:schemeClr val="tx1"/>
              </a:solidFill>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he-IL" smtClean="0"/>
              <a:t>ניתן לראות שהוראת היוזמה שיפרה את הידע הביולוגי הן בשאלות הורשה אוטוזומית והן בהורשה אחוזה במין </a:t>
            </a:r>
          </a:p>
          <a:p>
            <a:pPr eaLnBrk="1" hangingPunct="1"/>
            <a:r>
              <a:rPr lang="he-IL" smtClean="0"/>
              <a:t>30 בנות שענו על השאלון לפני העברת היוזמה ו28 אחריה</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F3BF77CF-29D0-4B1D-8FF7-D69501C17888}" type="slidenum">
              <a:rPr lang="he-IL" sz="1200" b="0">
                <a:solidFill>
                  <a:schemeClr val="tx1"/>
                </a:solidFill>
              </a:rPr>
              <a:pPr algn="l">
                <a:lnSpc>
                  <a:spcPct val="100000"/>
                </a:lnSpc>
                <a:spcBef>
                  <a:spcPct val="0"/>
                </a:spcBef>
              </a:pPr>
              <a:t>14</a:t>
            </a:fld>
            <a:endParaRPr lang="en-US" sz="1200" b="0">
              <a:solidFill>
                <a:schemeClr val="tx1"/>
              </a:solidFill>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he-IL" smtClean="0"/>
              <a:t>הפעילות הועברה לתלמידי כיתות ט' ו- י"ב ונותחו התוצאות של כיתה ט' בלבד. נאספו תשובות התלמידים לפני ואחרי הוראת הדילמה הביואתית.  נראה כי השתפרו יכולות ניסוח הטיעון, המהווה יכולת חשיבה מסדר גבוה, בעקבות הוראת היוזמה.</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755C4AFD-3C53-4D53-93F2-959543322685}" type="slidenum">
              <a:rPr lang="he-IL" sz="1200" b="0">
                <a:solidFill>
                  <a:schemeClr val="tx1"/>
                </a:solidFill>
              </a:rPr>
              <a:pPr algn="l">
                <a:lnSpc>
                  <a:spcPct val="100000"/>
                </a:lnSpc>
                <a:spcBef>
                  <a:spcPct val="0"/>
                </a:spcBef>
              </a:pPr>
              <a:t>17</a:t>
            </a:fld>
            <a:endParaRPr lang="en-US" sz="1200" b="0">
              <a:solidFill>
                <a:schemeClr val="tx1"/>
              </a:solidFill>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r>
              <a:rPr lang="he-IL" smtClean="0"/>
              <a:t>ניכר שינוי עמדות של התלמידים בעקבות הוראת  היוזמה.  שינוי עמדות מעיד על חשיבה ביקורתית של התלמידים בהשפעת הוראת היוזמה .</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a:ln/>
        </p:spPr>
        <p:txBody>
          <a:bodyPr/>
          <a:lstStyle/>
          <a:p>
            <a:r>
              <a:rPr lang="he-IL" smtClean="0"/>
              <a:t>לגבי הנושא "חשיבותו של מאגר גנטי" ההשערה היתה שבגלל שהתלמידים למדו על בדיקות גנטיות במסגרת 	</a:t>
            </a:r>
          </a:p>
          <a:p>
            <a:r>
              <a:rPr lang="he-IL" smtClean="0"/>
              <a:t>הוראת הדילמה ,הם יעדיפו לבתוב חיבור שעוסק בנושא כי יש להם מה לכתוב בנושא לאור הידע שרכשו.	</a:t>
            </a:r>
          </a:p>
          <a:p>
            <a:r>
              <a:rPr lang="he-IL" smtClean="0"/>
              <a:t> תלמידי המגמה בחרו בנושא "חשיבותו של מאגר גנטי"-31% לעומת5% מתלמידי המגמות האחרות	</a:t>
            </a:r>
          </a:p>
          <a:p>
            <a:r>
              <a:rPr lang="he-IL" smtClean="0"/>
              <a:t> נראה שאכן קיימת העדפה לבחירת נושא זה ויש צורך בבדיקות נוספות לאישור נוסף של ההנחה	</a:t>
            </a:r>
          </a:p>
          <a:p>
            <a:r>
              <a:rPr lang="he-IL" smtClean="0"/>
              <a:t>16 תלמידים במגמה הביולוגית מתוך 96 בשיכבה</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EB3424B6-61D0-4A01-BF33-074EBCA73245}" type="slidenum">
              <a:rPr lang="he-IL" sz="1200" b="0">
                <a:solidFill>
                  <a:schemeClr val="tx1"/>
                </a:solidFill>
              </a:rPr>
              <a:pPr algn="l">
                <a:lnSpc>
                  <a:spcPct val="100000"/>
                </a:lnSpc>
                <a:spcBef>
                  <a:spcPct val="0"/>
                </a:spcBef>
              </a:pPr>
              <a:t>23</a:t>
            </a:fld>
            <a:endParaRPr lang="en-US" sz="1200" b="0">
              <a:solidFill>
                <a:schemeClr val="tx1"/>
              </a:solidFill>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r>
              <a:rPr lang="he-IL" smtClean="0"/>
              <a:t>תלמידים המשיכו לחפש באינטרנט עוד פרטים אודות הגירוי</a:t>
            </a:r>
          </a:p>
          <a:p>
            <a:pPr eaLnBrk="1" hangingPunct="1"/>
            <a:r>
              <a:rPr lang="he-IL" smtClean="0"/>
              <a:t>תלמידים נגשו אחרי השיעור ואמרו שמאוד התרגשו והיה מעניין</a:t>
            </a: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06FA0BF2-01ED-4FB6-81B4-B1BE27E7B316}" type="slidenum">
              <a:rPr lang="he-IL" sz="1200" b="0">
                <a:solidFill>
                  <a:schemeClr val="tx1"/>
                </a:solidFill>
              </a:rPr>
              <a:pPr algn="l">
                <a:lnSpc>
                  <a:spcPct val="100000"/>
                </a:lnSpc>
                <a:spcBef>
                  <a:spcPct val="0"/>
                </a:spcBef>
              </a:pPr>
              <a:t>27</a:t>
            </a:fld>
            <a:endParaRPr lang="en-US" sz="1200" b="0">
              <a:solidFill>
                <a:schemeClr val="tx1"/>
              </a:solidFill>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r>
              <a:rPr lang="he-IL" smtClean="0"/>
              <a:t>לכל נושא ליבה חיברנו מערך הכולל גירוי רקע ונימוקים לדילמה.  הדילמות מופיעות בחוברת מסודרת ובאתר נלווה בו יש רקע נוסף מעבר למה שכתוב בחוברת.  לכל דילמה מופיע החיבור לתכנית הלימודים והידע הביולוגי שנלמד.</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2721D10F-E611-47D1-81C2-F59615CF4CB6}" type="slidenum">
              <a:rPr lang="he-IL" sz="1200" b="0">
                <a:solidFill>
                  <a:schemeClr val="tx1"/>
                </a:solidFill>
              </a:rPr>
              <a:pPr algn="l">
                <a:lnSpc>
                  <a:spcPct val="100000"/>
                </a:lnSpc>
                <a:spcBef>
                  <a:spcPct val="0"/>
                </a:spcBef>
              </a:pPr>
              <a:t>28</a:t>
            </a:fld>
            <a:endParaRPr lang="en-US" sz="1200" b="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buClr>
                <a:schemeClr val="accent2"/>
              </a:buClr>
            </a:pPr>
            <a:r>
              <a:rPr lang="he-IL" smtClean="0"/>
              <a:t>פיתוח מודעות לנושאים ביואתיים וטיפוח שיקול דעת בטיפול בקונפליקטים אפשריים המתעוררים עם התקדמות המדע והטכנולוגיה, כגון בין מדע </a:t>
            </a:r>
            <a:r>
              <a:rPr lang="en-US" smtClean="0"/>
              <a:t>–</a:t>
            </a:r>
            <a:r>
              <a:rPr lang="he-IL" smtClean="0"/>
              <a:t> אתיקה </a:t>
            </a:r>
            <a:r>
              <a:rPr lang="en-US" smtClean="0"/>
              <a:t>–</a:t>
            </a:r>
            <a:r>
              <a:rPr lang="he-IL" smtClean="0"/>
              <a:t> דת וכן בין שימור לבין פיתוח. טיפוח ההכרה כי ידע מדעי עשוי לסייע בקבלת החלטות גם בתחומים ערכיים</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txBox="1">
            <a:spLocks noGrp="1" noChangeArrowheads="1"/>
          </p:cNvSpPr>
          <p:nvPr/>
        </p:nvSpPr>
        <p:spPr bwMode="auto">
          <a:xfrm>
            <a:off x="1588" y="8685213"/>
            <a:ext cx="2971800" cy="457200"/>
          </a:xfrm>
          <a:prstGeom prst="rect">
            <a:avLst/>
          </a:prstGeom>
          <a:noFill/>
          <a:ln w="9525">
            <a:noFill/>
            <a:miter lim="800000"/>
            <a:headEnd/>
            <a:tailEnd/>
          </a:ln>
        </p:spPr>
        <p:txBody>
          <a:bodyPr anchor="b"/>
          <a:lstStyle/>
          <a:p>
            <a:pPr algn="l">
              <a:lnSpc>
                <a:spcPct val="100000"/>
              </a:lnSpc>
              <a:spcBef>
                <a:spcPct val="0"/>
              </a:spcBef>
            </a:pPr>
            <a:fld id="{EF4137F6-F749-4F2B-AFB2-5B1119BD0EA6}" type="slidenum">
              <a:rPr lang="he-IL" sz="1200" b="0">
                <a:solidFill>
                  <a:schemeClr val="tx1"/>
                </a:solidFill>
              </a:rPr>
              <a:pPr algn="l">
                <a:lnSpc>
                  <a:spcPct val="100000"/>
                </a:lnSpc>
                <a:spcBef>
                  <a:spcPct val="0"/>
                </a:spcBef>
              </a:pPr>
              <a:t>29</a:t>
            </a:fld>
            <a:endParaRPr lang="en-US" sz="1200" b="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r>
              <a:rPr lang="he-IL" smtClean="0"/>
              <a:t>באמצעות המודל.  לכל נושא ליבה חיברנו מערך שלם הכולל גירוי, רקע, ונימוקים.   ניתן לבחור ולשחק עם המודל לפי ראות עיניו של המורה.</a:t>
            </a:r>
          </a:p>
          <a:p>
            <a:pPr eaLnBrk="1" hangingPunct="1"/>
            <a:r>
              <a:rPr lang="he-IL" smtClean="0"/>
              <a:t>בגוף האדם – סוכרת וזכות החולה לסרב לטיפול רפואי מציל חיים.</a:t>
            </a:r>
          </a:p>
          <a:p>
            <a:pPr eaLnBrk="1" hangingPunct="1"/>
            <a:r>
              <a:rPr lang="he-IL" smtClean="0"/>
              <a:t>בתא – חיוב בדיקות גנטיות לבני זוג לפני הבאת ילד לעולם.</a:t>
            </a:r>
          </a:p>
          <a:p>
            <a:pPr eaLnBrk="1" hangingPunct="1"/>
            <a:r>
              <a:rPr lang="he-IL" smtClean="0"/>
              <a:t>אקולוגיה – הגבלת כריתת יערות ע"מ למתן את התחממות כדור-הארץ.</a:t>
            </a:r>
          </a:p>
          <a:p>
            <a:pPr eaLnBrk="1" hangingPunct="1"/>
            <a:r>
              <a:rPr lang="he-IL" smtClean="0"/>
              <a:t>הדילמות מופיעות בחוברת מסודרת ובאתר נלווה בו יש רקע נוסף מעבר למה שכתוב בחוברת.</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16EE7A-AAE7-48D3-B22E-95FA4CB2FDE8}"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9730DE-A37D-43BD-BB91-CDCDB604D289}"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8C58A-9B13-407A-AAEE-65A027A376BF}"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כותרת וטבל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p>
            <a:r>
              <a:rPr lang="he-IL" smtClean="0"/>
              <a:t>לחץ כדי לערוך סגנון כותרת של תבנית בסיס</a:t>
            </a:r>
            <a:endParaRPr lang="en-US"/>
          </a:p>
        </p:txBody>
      </p:sp>
      <p:sp>
        <p:nvSpPr>
          <p:cNvPr id="3" name="מציין מיקום של טבלה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2865F-B67E-4BA9-BDED-261825A6B64B}"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8F27FF-36AC-4C17-80D8-95F244EACE91}"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2233E-7472-48BE-8F01-6675D5E58DE9}"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E7F00-B272-436C-A945-169C29183D52}"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53D1F8-23FB-4B3C-B5C1-350AF3132496}"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53AD3F-65D0-4F3F-A185-A51FE826B72D}"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E2E065-715E-4FB7-B572-D4B550AE1C65}"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F163A-6890-4D1F-86CE-298837C191DC}"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5DB39-E2DD-40EC-96F8-395B1A48035F}"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b="0" smtClean="0">
                <a:solidFill>
                  <a:schemeClr val="tx1"/>
                </a:solidFill>
              </a:defRPr>
            </a:lvl1pPr>
          </a:lstStyle>
          <a:p>
            <a:pPr>
              <a:defRPr/>
            </a:pPr>
            <a:fld id="{AB25ABD6-A77C-47EE-AAED-2C17965A69A9}"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iming>
    <p:tnLst>
      <p:par>
        <p:cTn id="1" dur="indefinite" restart="never" nodeType="tmRoot"/>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מאזניים"/>
          <p:cNvPicPr>
            <a:picLocks noChangeAspect="1" noChangeArrowheads="1"/>
          </p:cNvPicPr>
          <p:nvPr/>
        </p:nvPicPr>
        <p:blipFill>
          <a:blip r:embed="rId2" cstate="print"/>
          <a:srcRect/>
          <a:stretch>
            <a:fillRect/>
          </a:stretch>
        </p:blipFill>
        <p:spPr bwMode="auto">
          <a:xfrm>
            <a:off x="2700338" y="2348880"/>
            <a:ext cx="3455987" cy="2338388"/>
          </a:xfrm>
          <a:prstGeom prst="rect">
            <a:avLst/>
          </a:prstGeom>
          <a:noFill/>
          <a:ln w="9525">
            <a:noFill/>
            <a:miter lim="800000"/>
            <a:headEnd/>
            <a:tailEnd/>
          </a:ln>
        </p:spPr>
      </p:pic>
      <p:sp>
        <p:nvSpPr>
          <p:cNvPr id="4099" name="Rectangle 3"/>
          <p:cNvSpPr>
            <a:spLocks noGrp="1" noChangeArrowheads="1"/>
          </p:cNvSpPr>
          <p:nvPr>
            <p:ph type="body" idx="1"/>
          </p:nvPr>
        </p:nvSpPr>
        <p:spPr>
          <a:xfrm>
            <a:off x="468313" y="549275"/>
            <a:ext cx="8229600" cy="1943100"/>
          </a:xfrm>
        </p:spPr>
        <p:txBody>
          <a:bodyPr/>
          <a:lstStyle/>
          <a:p>
            <a:pPr algn="ctr" eaLnBrk="1" hangingPunct="1">
              <a:lnSpc>
                <a:spcPct val="80000"/>
              </a:lnSpc>
              <a:buFontTx/>
              <a:buNone/>
            </a:pPr>
            <a:endParaRPr lang="he-IL" sz="2800" b="1" smtClean="0">
              <a:solidFill>
                <a:srgbClr val="FFFF00"/>
              </a:solidFill>
            </a:endParaRPr>
          </a:p>
          <a:p>
            <a:pPr algn="ctr" eaLnBrk="1" hangingPunct="1">
              <a:lnSpc>
                <a:spcPct val="80000"/>
              </a:lnSpc>
              <a:buFontTx/>
              <a:buNone/>
            </a:pPr>
            <a:endParaRPr lang="he-IL" sz="2800" b="1" smtClean="0">
              <a:solidFill>
                <a:srgbClr val="FFFF00"/>
              </a:solidFill>
            </a:endParaRPr>
          </a:p>
          <a:p>
            <a:pPr algn="ctr" eaLnBrk="1" hangingPunct="1">
              <a:lnSpc>
                <a:spcPct val="80000"/>
              </a:lnSpc>
              <a:buFontTx/>
              <a:buNone/>
            </a:pPr>
            <a:endParaRPr lang="he-IL" sz="2800" b="1" smtClean="0">
              <a:solidFill>
                <a:srgbClr val="FFFF00"/>
              </a:solidFill>
            </a:endParaRPr>
          </a:p>
          <a:p>
            <a:pPr algn="ctr" eaLnBrk="1" hangingPunct="1">
              <a:lnSpc>
                <a:spcPct val="80000"/>
              </a:lnSpc>
              <a:buFontTx/>
              <a:buNone/>
            </a:pPr>
            <a:endParaRPr lang="he-IL" sz="1800" b="1" smtClean="0">
              <a:solidFill>
                <a:srgbClr val="FFFF00"/>
              </a:solidFill>
            </a:endParaRPr>
          </a:p>
          <a:p>
            <a:pPr algn="ctr" eaLnBrk="1" hangingPunct="1">
              <a:lnSpc>
                <a:spcPct val="80000"/>
              </a:lnSpc>
              <a:buFontTx/>
              <a:buNone/>
            </a:pPr>
            <a:endParaRPr lang="he-IL" sz="1800" b="1" smtClean="0">
              <a:solidFill>
                <a:srgbClr val="FFFF00"/>
              </a:solidFill>
            </a:endParaRPr>
          </a:p>
        </p:txBody>
      </p:sp>
      <p:sp>
        <p:nvSpPr>
          <p:cNvPr id="4100" name="Rectangle 4"/>
          <p:cNvSpPr>
            <a:spLocks noChangeArrowheads="1"/>
          </p:cNvSpPr>
          <p:nvPr/>
        </p:nvSpPr>
        <p:spPr bwMode="auto">
          <a:xfrm>
            <a:off x="1116013" y="4797152"/>
            <a:ext cx="6624637" cy="1079500"/>
          </a:xfrm>
          <a:prstGeom prst="rect">
            <a:avLst/>
          </a:prstGeom>
          <a:solidFill>
            <a:srgbClr val="3366FF"/>
          </a:solidFill>
          <a:ln w="9525">
            <a:solidFill>
              <a:schemeClr val="tx1"/>
            </a:solidFill>
            <a:miter lim="800000"/>
            <a:headEnd/>
            <a:tailEnd/>
          </a:ln>
        </p:spPr>
        <p:txBody>
          <a:bodyPr wrap="none" anchor="ctr"/>
          <a:lstStyle/>
          <a:p>
            <a:pPr algn="ctr">
              <a:lnSpc>
                <a:spcPct val="100000"/>
              </a:lnSpc>
              <a:spcBef>
                <a:spcPct val="0"/>
              </a:spcBef>
            </a:pPr>
            <a:endParaRPr lang="he-IL" sz="3200">
              <a:solidFill>
                <a:srgbClr val="FFFF00"/>
              </a:solidFill>
            </a:endParaRPr>
          </a:p>
          <a:p>
            <a:pPr algn="ctr">
              <a:lnSpc>
                <a:spcPct val="100000"/>
              </a:lnSpc>
              <a:spcBef>
                <a:spcPct val="0"/>
              </a:spcBef>
            </a:pPr>
            <a:r>
              <a:rPr lang="he-IL" sz="3200">
                <a:solidFill>
                  <a:srgbClr val="FFFF00"/>
                </a:solidFill>
              </a:rPr>
              <a:t>עטי אנגלסמן</a:t>
            </a:r>
          </a:p>
          <a:p>
            <a:pPr algn="ctr">
              <a:lnSpc>
                <a:spcPct val="100000"/>
              </a:lnSpc>
              <a:spcBef>
                <a:spcPct val="0"/>
              </a:spcBef>
            </a:pPr>
            <a:r>
              <a:rPr lang="he-IL" sz="3200">
                <a:solidFill>
                  <a:srgbClr val="FFFF00"/>
                </a:solidFill>
              </a:rPr>
              <a:t>אורית לם</a:t>
            </a:r>
            <a:endParaRPr lang="en-US" sz="3200">
              <a:solidFill>
                <a:srgbClr val="FFFF00"/>
              </a:solidFill>
            </a:endParaRPr>
          </a:p>
          <a:p>
            <a:pPr algn="ctr">
              <a:lnSpc>
                <a:spcPct val="100000"/>
              </a:lnSpc>
              <a:spcBef>
                <a:spcPct val="0"/>
              </a:spcBef>
            </a:pPr>
            <a:endParaRPr lang="en-US" sz="3200" b="0">
              <a:solidFill>
                <a:srgbClr val="FFFF00"/>
              </a:solidFill>
            </a:endParaRPr>
          </a:p>
        </p:txBody>
      </p:sp>
      <p:sp>
        <p:nvSpPr>
          <p:cNvPr id="4101" name="Rectangle 5"/>
          <p:cNvSpPr>
            <a:spLocks noChangeArrowheads="1"/>
          </p:cNvSpPr>
          <p:nvPr/>
        </p:nvSpPr>
        <p:spPr bwMode="auto">
          <a:xfrm>
            <a:off x="611188" y="404813"/>
            <a:ext cx="7921625" cy="1873250"/>
          </a:xfrm>
          <a:prstGeom prst="rect">
            <a:avLst/>
          </a:prstGeom>
          <a:solidFill>
            <a:srgbClr val="3366FF"/>
          </a:solidFill>
          <a:ln w="9525">
            <a:solidFill>
              <a:schemeClr val="tx1"/>
            </a:solidFill>
            <a:miter lim="800000"/>
            <a:headEnd/>
            <a:tailEnd/>
          </a:ln>
        </p:spPr>
        <p:txBody>
          <a:bodyPr wrap="none" anchor="ctr"/>
          <a:lstStyle/>
          <a:p>
            <a:pPr algn="ctr">
              <a:lnSpc>
                <a:spcPct val="100000"/>
              </a:lnSpc>
              <a:spcBef>
                <a:spcPct val="0"/>
              </a:spcBef>
            </a:pPr>
            <a:r>
              <a:rPr lang="he-IL" sz="4800">
                <a:solidFill>
                  <a:srgbClr val="FFFF00"/>
                </a:solidFill>
              </a:rPr>
              <a:t>ליבאתיקה</a:t>
            </a:r>
          </a:p>
          <a:p>
            <a:pPr algn="ctr">
              <a:lnSpc>
                <a:spcPct val="100000"/>
              </a:lnSpc>
              <a:spcBef>
                <a:spcPct val="0"/>
              </a:spcBef>
            </a:pPr>
            <a:r>
              <a:rPr lang="he-IL" sz="4800">
                <a:solidFill>
                  <a:srgbClr val="FFFF00"/>
                </a:solidFill>
              </a:rPr>
              <a:t>דילמות ביואתיות בנושאי ליבה</a:t>
            </a:r>
            <a:endParaRPr lang="en-US" sz="4800">
              <a:solidFill>
                <a:srgbClr val="FFFF00"/>
              </a:solidFill>
            </a:endParaRPr>
          </a:p>
        </p:txBody>
      </p:sp>
      <p:sp>
        <p:nvSpPr>
          <p:cNvPr id="6" name="Rectangle 5"/>
          <p:cNvSpPr/>
          <p:nvPr/>
        </p:nvSpPr>
        <p:spPr>
          <a:xfrm>
            <a:off x="503548" y="6054387"/>
            <a:ext cx="8136904" cy="757130"/>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200" dirty="0">
                <a:solidFill>
                  <a:schemeClr val="bg1"/>
                </a:solidFill>
              </a:rPr>
              <a:t>_____________________________________</a:t>
            </a:r>
            <a:br>
              <a:rPr lang="he-IL" sz="1200" dirty="0">
                <a:solidFill>
                  <a:schemeClr val="bg1"/>
                </a:solidFill>
              </a:rPr>
            </a:br>
            <a:r>
              <a:rPr lang="he-IL" sz="1200" dirty="0">
                <a:solidFill>
                  <a:schemeClr val="bg1"/>
                </a:solidFill>
              </a:rPr>
              <a:t>קובץ זה נועד אך ורק לשימושם האישי של מורים למתמטיקה, פיזיקה, כימיה וביולוגיה ולהוראה בכיתותיהם. אין לעשות שימוש כלשהו בקובץ זה לכל מטרה אחרת, ובכלל זה: שימוש מסחרי, פרסום באתר אחר (למעט אתר בית הספר בו מלמד המורה), העמדה לרשות הציבור או הפצה בדרך אחרת כלשהי של קובץ זה או חלק ממנו</a:t>
            </a:r>
            <a:r>
              <a:rPr lang="en-US" sz="1200" dirty="0">
                <a:solidFill>
                  <a:schemeClr val="bg1"/>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idx="4294967295"/>
          </p:nvPr>
        </p:nvSpPr>
        <p:spPr>
          <a:xfrm>
            <a:off x="457200" y="0"/>
            <a:ext cx="8229600" cy="1417638"/>
          </a:xfrm>
        </p:spPr>
        <p:txBody>
          <a:bodyPr/>
          <a:lstStyle/>
          <a:p>
            <a:pPr eaLnBrk="1" hangingPunct="1"/>
            <a:r>
              <a:rPr lang="he-IL" sz="4000" b="1" smtClean="0">
                <a:solidFill>
                  <a:srgbClr val="FFFF00"/>
                </a:solidFill>
              </a:rPr>
              <a:t>הערכה כמותית</a:t>
            </a:r>
            <a:r>
              <a:rPr lang="he-IL" sz="4000" smtClean="0">
                <a:solidFill>
                  <a:srgbClr val="FFFF00"/>
                </a:solidFill>
              </a:rPr>
              <a:t/>
            </a:r>
            <a:br>
              <a:rPr lang="he-IL" sz="4000" smtClean="0">
                <a:solidFill>
                  <a:srgbClr val="FFFF00"/>
                </a:solidFill>
              </a:rPr>
            </a:br>
            <a:r>
              <a:rPr lang="he-IL" sz="4000" smtClean="0">
                <a:solidFill>
                  <a:srgbClr val="FFFF00"/>
                </a:solidFill>
              </a:rPr>
              <a:t> ידע ביולוגי בישיבה</a:t>
            </a:r>
            <a:endParaRPr lang="en-US" sz="4000" smtClean="0">
              <a:solidFill>
                <a:srgbClr val="FFFF00"/>
              </a:solidFill>
            </a:endParaRPr>
          </a:p>
        </p:txBody>
      </p:sp>
      <p:graphicFrame>
        <p:nvGraphicFramePr>
          <p:cNvPr id="5" name="Object 5"/>
          <p:cNvGraphicFramePr>
            <a:graphicFrameLocks noGrp="1" noChangeAspect="1"/>
          </p:cNvGraphicFramePr>
          <p:nvPr>
            <p:ph idx="4294967295"/>
          </p:nvPr>
        </p:nvGraphicFramePr>
        <p:xfrm>
          <a:off x="230188" y="1247775"/>
          <a:ext cx="8755062" cy="5559425"/>
        </p:xfrm>
        <a:graphic>
          <a:graphicData uri="http://schemas.openxmlformats.org/drawingml/2006/chart">
            <c:chart xmlns:c="http://schemas.openxmlformats.org/drawingml/2006/chart" xmlns:r="http://schemas.openxmlformats.org/officeDocument/2006/relationships" r:id="rId2"/>
          </a:graphicData>
        </a:graphic>
      </p:graphicFrame>
      <p:sp>
        <p:nvSpPr>
          <p:cNvPr id="340996" name="Rectangle 6"/>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למה?</a:t>
            </a:r>
            <a:endParaRPr lang="en-US" sz="2400" b="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
          <p:cNvSpPr>
            <a:spLocks noGrp="1" noChangeArrowheads="1"/>
          </p:cNvSpPr>
          <p:nvPr>
            <p:ph type="title" idx="4294967295"/>
          </p:nvPr>
        </p:nvSpPr>
        <p:spPr/>
        <p:txBody>
          <a:bodyPr/>
          <a:lstStyle/>
          <a:p>
            <a:pPr eaLnBrk="1" hangingPunct="1"/>
            <a:r>
              <a:rPr lang="he-IL" smtClean="0">
                <a:solidFill>
                  <a:srgbClr val="FFFF00"/>
                </a:solidFill>
              </a:rPr>
              <a:t>ידע ביולוגי באולפנא</a:t>
            </a:r>
            <a:endParaRPr lang="en-US" smtClean="0">
              <a:solidFill>
                <a:srgbClr val="FFFF00"/>
              </a:solidFill>
            </a:endParaRPr>
          </a:p>
        </p:txBody>
      </p:sp>
      <p:graphicFrame>
        <p:nvGraphicFramePr>
          <p:cNvPr id="5" name="Object 3"/>
          <p:cNvGraphicFramePr>
            <a:graphicFrameLocks noGrp="1" noChangeAspect="1"/>
          </p:cNvGraphicFramePr>
          <p:nvPr>
            <p:ph idx="4294967295"/>
          </p:nvPr>
        </p:nvGraphicFramePr>
        <p:xfrm>
          <a:off x="519113" y="1608138"/>
          <a:ext cx="8105775" cy="4938712"/>
        </p:xfrm>
        <a:graphic>
          <a:graphicData uri="http://schemas.openxmlformats.org/drawingml/2006/chart">
            <c:chart xmlns:c="http://schemas.openxmlformats.org/drawingml/2006/chart" xmlns:r="http://schemas.openxmlformats.org/officeDocument/2006/relationships" r:id="rId3"/>
          </a:graphicData>
        </a:graphic>
      </p:graphicFrame>
      <p:sp>
        <p:nvSpPr>
          <p:cNvPr id="342020" name="Rectangle 6"/>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למה?</a:t>
            </a:r>
            <a:endParaRPr lang="en-US" sz="2400" b="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endParaRPr lang="en-US" smtClean="0"/>
          </a:p>
        </p:txBody>
      </p:sp>
      <p:sp>
        <p:nvSpPr>
          <p:cNvPr id="344067" name="Rectangle 3"/>
          <p:cNvSpPr>
            <a:spLocks noGrp="1" noChangeArrowheads="1"/>
          </p:cNvSpPr>
          <p:nvPr>
            <p:ph type="body" idx="1"/>
          </p:nvPr>
        </p:nvSpPr>
        <p:spPr/>
        <p:txBody>
          <a:bodyPr/>
          <a:lstStyle/>
          <a:p>
            <a:pPr>
              <a:buFontTx/>
              <a:buNone/>
            </a:pPr>
            <a:r>
              <a:rPr lang="he-IL" sz="5400" smtClean="0">
                <a:solidFill>
                  <a:srgbClr val="FFFF00"/>
                </a:solidFill>
              </a:rPr>
              <a:t>  </a:t>
            </a:r>
            <a:r>
              <a:rPr lang="he-IL" sz="6600" smtClean="0">
                <a:solidFill>
                  <a:srgbClr val="FFFF00"/>
                </a:solidFill>
              </a:rPr>
              <a:t>שיפור יכולת טיעון</a:t>
            </a:r>
          </a:p>
          <a:p>
            <a:pPr>
              <a:buFontTx/>
              <a:buNone/>
            </a:pPr>
            <a:r>
              <a:rPr lang="he-IL" sz="5400" smtClean="0">
                <a:solidFill>
                  <a:srgbClr val="FFFF00"/>
                </a:solidFill>
              </a:rPr>
              <a:t> </a:t>
            </a:r>
            <a:r>
              <a:rPr lang="he-IL" sz="5400" smtClean="0">
                <a:solidFill>
                  <a:schemeClr val="bg1"/>
                </a:solidFill>
              </a:rPr>
              <a:t>בקרב תלמיד חלש במיוחד</a:t>
            </a:r>
            <a:endParaRPr lang="en-US" sz="540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p:cNvPicPr>
            <a:picLocks noChangeAspect="1" noChangeArrowheads="1"/>
          </p:cNvPicPr>
          <p:nvPr/>
        </p:nvPicPr>
        <p:blipFill>
          <a:blip r:embed="rId2" cstate="print"/>
          <a:srcRect/>
          <a:stretch>
            <a:fillRect/>
          </a:stretch>
        </p:blipFill>
        <p:spPr bwMode="auto">
          <a:xfrm>
            <a:off x="0" y="0"/>
            <a:ext cx="9036050" cy="12715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p:txBody>
          <a:bodyPr/>
          <a:lstStyle/>
          <a:p>
            <a:pPr eaLnBrk="1" hangingPunct="1"/>
            <a:r>
              <a:rPr lang="he-IL" smtClean="0">
                <a:solidFill>
                  <a:srgbClr val="FFFF00"/>
                </a:solidFill>
              </a:rPr>
              <a:t>יכולות ניסוח טיעון</a:t>
            </a:r>
            <a:endParaRPr lang="en-US" smtClean="0">
              <a:solidFill>
                <a:srgbClr val="FFFF00"/>
              </a:solidFill>
            </a:endParaRPr>
          </a:p>
        </p:txBody>
      </p:sp>
      <p:pic>
        <p:nvPicPr>
          <p:cNvPr id="346115" name="Picture 3045"/>
          <p:cNvPicPr>
            <a:picLocks noGrp="1" noChangeAspect="1" noChangeArrowheads="1"/>
          </p:cNvPicPr>
          <p:nvPr>
            <p:ph type="body" idx="4294967295"/>
          </p:nvPr>
        </p:nvPicPr>
        <p:blipFill>
          <a:blip r:embed="rId3" cstate="print"/>
          <a:srcRect/>
          <a:stretch>
            <a:fillRect/>
          </a:stretch>
        </p:blipFill>
        <p:spPr>
          <a:xfrm>
            <a:off x="250825" y="1196975"/>
            <a:ext cx="8713788" cy="5472113"/>
          </a:xfrm>
          <a:noFill/>
        </p:spPr>
      </p:pic>
      <p:sp>
        <p:nvSpPr>
          <p:cNvPr id="346116" name="Rectangle 5"/>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למה?</a:t>
            </a:r>
            <a:endParaRPr lang="en-US" sz="2400"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endParaRPr lang="en-US" smtClean="0"/>
          </a:p>
        </p:txBody>
      </p:sp>
      <p:sp>
        <p:nvSpPr>
          <p:cNvPr id="348163" name="Rectangle 3"/>
          <p:cNvSpPr>
            <a:spLocks noGrp="1" noChangeArrowheads="1"/>
          </p:cNvSpPr>
          <p:nvPr>
            <p:ph type="body" idx="1"/>
          </p:nvPr>
        </p:nvSpPr>
        <p:spPr/>
        <p:txBody>
          <a:bodyPr/>
          <a:lstStyle/>
          <a:p>
            <a:pPr>
              <a:buFontTx/>
              <a:buNone/>
            </a:pPr>
            <a:r>
              <a:rPr lang="he-IL" sz="4800" smtClean="0">
                <a:solidFill>
                  <a:srgbClr val="FFFF00"/>
                </a:solidFill>
              </a:rPr>
              <a:t>שיפור יכולת טיעון </a:t>
            </a:r>
            <a:r>
              <a:rPr lang="he-IL" sz="5400" smtClean="0">
                <a:solidFill>
                  <a:srgbClr val="FFFF00"/>
                </a:solidFill>
              </a:rPr>
              <a:t>והבעת עמדה</a:t>
            </a:r>
            <a:r>
              <a:rPr lang="he-IL" smtClean="0"/>
              <a:t> </a:t>
            </a:r>
          </a:p>
          <a:p>
            <a:pPr>
              <a:buFontTx/>
              <a:buNone/>
            </a:pPr>
            <a:r>
              <a:rPr lang="he-IL" sz="4000" smtClean="0">
                <a:solidFill>
                  <a:srgbClr val="FFFF00"/>
                </a:solidFill>
              </a:rPr>
              <a:t>             </a:t>
            </a:r>
            <a:r>
              <a:rPr lang="he-IL" sz="4000" smtClean="0">
                <a:solidFill>
                  <a:schemeClr val="bg1"/>
                </a:solidFill>
              </a:rPr>
              <a:t>בקרב תלמיד מצטיין</a:t>
            </a:r>
            <a:endParaRPr lang="en-US" sz="400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p:cNvPicPr>
            <a:picLocks noChangeAspect="1" noChangeArrowheads="1"/>
          </p:cNvPicPr>
          <p:nvPr/>
        </p:nvPicPr>
        <p:blipFill>
          <a:blip r:embed="rId2" cstate="print"/>
          <a:srcRect/>
          <a:stretch>
            <a:fillRect/>
          </a:stretch>
        </p:blipFill>
        <p:spPr bwMode="auto">
          <a:xfrm>
            <a:off x="-1260475" y="0"/>
            <a:ext cx="11017250" cy="10893425"/>
          </a:xfrm>
          <a:prstGeom prst="rect">
            <a:avLst/>
          </a:prstGeom>
          <a:noFill/>
          <a:ln w="9525">
            <a:noFill/>
            <a:miter lim="800000"/>
            <a:headEnd/>
            <a:tailEnd/>
          </a:ln>
          <a:effectLst/>
        </p:spPr>
      </p:pic>
      <p:sp>
        <p:nvSpPr>
          <p:cNvPr id="349187" name="Line 3"/>
          <p:cNvSpPr>
            <a:spLocks noChangeShapeType="1"/>
          </p:cNvSpPr>
          <p:nvPr/>
        </p:nvSpPr>
        <p:spPr bwMode="auto">
          <a:xfrm flipH="1">
            <a:off x="7524750" y="1052513"/>
            <a:ext cx="431800" cy="0"/>
          </a:xfrm>
          <a:prstGeom prst="line">
            <a:avLst/>
          </a:prstGeom>
          <a:noFill/>
          <a:ln w="9525">
            <a:solidFill>
              <a:schemeClr val="tx1"/>
            </a:solidFill>
            <a:round/>
            <a:headEnd/>
            <a:tailEnd/>
          </a:ln>
          <a:effectLst/>
        </p:spPr>
        <p:txBody>
          <a:bodyPr/>
          <a:lstStyle/>
          <a:p>
            <a:endParaRPr lang="en-US"/>
          </a:p>
        </p:txBody>
      </p:sp>
      <p:sp>
        <p:nvSpPr>
          <p:cNvPr id="349188" name="Line 4"/>
          <p:cNvSpPr>
            <a:spLocks noChangeShapeType="1"/>
          </p:cNvSpPr>
          <p:nvPr/>
        </p:nvSpPr>
        <p:spPr bwMode="auto">
          <a:xfrm flipH="1">
            <a:off x="6443663" y="3068638"/>
            <a:ext cx="720725"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p:txBody>
          <a:bodyPr/>
          <a:lstStyle/>
          <a:p>
            <a:pPr eaLnBrk="1" hangingPunct="1"/>
            <a:r>
              <a:rPr lang="he-IL" sz="4000" smtClean="0">
                <a:solidFill>
                  <a:srgbClr val="FFFF00"/>
                </a:solidFill>
              </a:rPr>
              <a:t>השפעת הוראת היוזמה על עמדות התלמידים</a:t>
            </a:r>
            <a:endParaRPr lang="en-US" sz="4000" smtClean="0">
              <a:solidFill>
                <a:srgbClr val="FFFF00"/>
              </a:solidFill>
            </a:endParaRPr>
          </a:p>
        </p:txBody>
      </p:sp>
      <p:pic>
        <p:nvPicPr>
          <p:cNvPr id="350211" name="Picture 3047"/>
          <p:cNvPicPr>
            <a:picLocks noGrp="1" noChangeAspect="1" noChangeArrowheads="1"/>
          </p:cNvPicPr>
          <p:nvPr>
            <p:ph type="body" idx="4294967295"/>
          </p:nvPr>
        </p:nvPicPr>
        <p:blipFill>
          <a:blip r:embed="rId3" cstate="print"/>
          <a:srcRect/>
          <a:stretch>
            <a:fillRect/>
          </a:stretch>
        </p:blipFill>
        <p:spPr>
          <a:xfrm>
            <a:off x="468313" y="1828800"/>
            <a:ext cx="8280400" cy="4840288"/>
          </a:xfrm>
          <a:noFill/>
        </p:spPr>
      </p:pic>
      <p:sp>
        <p:nvSpPr>
          <p:cNvPr id="350212" name="Rectangle 5"/>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למה?</a:t>
            </a:r>
            <a:endParaRPr lang="en-US" sz="2400" b="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0" y="1052513"/>
            <a:ext cx="8604250" cy="2016125"/>
          </a:xfrm>
        </p:spPr>
        <p:txBody>
          <a:bodyPr/>
          <a:lstStyle/>
          <a:p>
            <a:r>
              <a:rPr lang="he-IL" sz="6600" smtClean="0">
                <a:solidFill>
                  <a:srgbClr val="FFFF00"/>
                </a:solidFill>
              </a:rPr>
              <a:t>שימוש בידע במקצועות לימוד נוספים</a:t>
            </a:r>
            <a:r>
              <a:rPr lang="he-IL" sz="4800" smtClean="0">
                <a:solidFill>
                  <a:srgbClr val="FFFF00"/>
                </a:solidFill>
              </a:rPr>
              <a:t/>
            </a:r>
            <a:br>
              <a:rPr lang="he-IL" sz="4800" smtClean="0">
                <a:solidFill>
                  <a:srgbClr val="FFFF00"/>
                </a:solidFill>
              </a:rPr>
            </a:br>
            <a:r>
              <a:rPr lang="he-IL" sz="5400" smtClean="0">
                <a:solidFill>
                  <a:srgbClr val="FFFF00"/>
                </a:solidFill>
              </a:rPr>
              <a:t/>
            </a:r>
            <a:br>
              <a:rPr lang="he-IL" sz="5400" smtClean="0">
                <a:solidFill>
                  <a:srgbClr val="FFFF00"/>
                </a:solidFill>
              </a:rPr>
            </a:br>
            <a:r>
              <a:rPr lang="he-IL" sz="5400" smtClean="0">
                <a:solidFill>
                  <a:srgbClr val="FFFF00"/>
                </a:solidFill>
              </a:rPr>
              <a:t/>
            </a:r>
            <a:br>
              <a:rPr lang="he-IL" sz="5400" smtClean="0">
                <a:solidFill>
                  <a:srgbClr val="FFFF00"/>
                </a:solidFill>
              </a:rPr>
            </a:br>
            <a:r>
              <a:rPr lang="he-IL" sz="5400" smtClean="0">
                <a:solidFill>
                  <a:schemeClr val="bg1"/>
                </a:solidFill>
              </a:rPr>
              <a:t>אזרחות וחיבור</a:t>
            </a:r>
            <a:endParaRPr lang="en-US" sz="5400" smtClean="0">
              <a:solidFill>
                <a:schemeClr val="bg1"/>
              </a:solidFill>
            </a:endParaRPr>
          </a:p>
        </p:txBody>
      </p:sp>
      <p:sp>
        <p:nvSpPr>
          <p:cNvPr id="352259" name="Rectangle 3"/>
          <p:cNvSpPr>
            <a:spLocks noGrp="1" noChangeArrowheads="1"/>
          </p:cNvSpPr>
          <p:nvPr>
            <p:ph type="body" idx="1"/>
          </p:nvPr>
        </p:nvSpPr>
        <p:spPr>
          <a:xfrm>
            <a:off x="0" y="2708275"/>
            <a:ext cx="8686800" cy="3960813"/>
          </a:xfrm>
        </p:spPr>
        <p:txBody>
          <a:bodyPr/>
          <a:lstStyle/>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he-IL" sz="4000" smtClean="0">
                <a:solidFill>
                  <a:srgbClr val="FFFF00"/>
                </a:solidFill>
              </a:rPr>
              <a:t>שאלה בבחינה באזרחות ונושא לחיבור</a:t>
            </a:r>
            <a:endParaRPr lang="en-US" sz="4000" smtClean="0">
              <a:solidFill>
                <a:srgbClr val="FFFF00"/>
              </a:solidFill>
            </a:endParaRPr>
          </a:p>
        </p:txBody>
      </p:sp>
      <p:sp>
        <p:nvSpPr>
          <p:cNvPr id="353283" name="Rectangle 3"/>
          <p:cNvSpPr>
            <a:spLocks noGrp="1" noChangeArrowheads="1"/>
          </p:cNvSpPr>
          <p:nvPr>
            <p:ph type="body" idx="1"/>
          </p:nvPr>
        </p:nvSpPr>
        <p:spPr/>
        <p:txBody>
          <a:bodyPr/>
          <a:lstStyle/>
          <a:p>
            <a:pPr>
              <a:buFontTx/>
              <a:buNone/>
            </a:pPr>
            <a:r>
              <a:rPr lang="he-IL" smtClean="0"/>
              <a:t>  </a:t>
            </a:r>
            <a:r>
              <a:rPr lang="he-IL" smtClean="0">
                <a:solidFill>
                  <a:schemeClr val="bg1"/>
                </a:solidFill>
              </a:rPr>
              <a:t>מתוך בחינת בגרות בחיבור(2009) ניתנה שאלה הדנה בתועלת ובחששות הנלווים להקמתו של מאגר גנטי בישראל.</a:t>
            </a:r>
          </a:p>
          <a:p>
            <a:endParaRPr lang="he-IL" smtClean="0">
              <a:solidFill>
                <a:schemeClr val="bg1"/>
              </a:solidFill>
            </a:endParaRPr>
          </a:p>
          <a:p>
            <a:pPr>
              <a:buFontTx/>
              <a:buNone/>
            </a:pPr>
            <a:r>
              <a:rPr lang="he-IL" smtClean="0">
                <a:solidFill>
                  <a:schemeClr val="bg1"/>
                </a:solidFill>
              </a:rPr>
              <a:t>    על התלמידים </a:t>
            </a:r>
            <a:r>
              <a:rPr lang="he-IL" b="1" smtClean="0">
                <a:solidFill>
                  <a:schemeClr val="bg1"/>
                </a:solidFill>
              </a:rPr>
              <a:t>להביע דעתם</a:t>
            </a:r>
            <a:r>
              <a:rPr lang="he-IL" smtClean="0">
                <a:solidFill>
                  <a:schemeClr val="bg1"/>
                </a:solidFill>
              </a:rPr>
              <a:t> ו</a:t>
            </a:r>
            <a:r>
              <a:rPr lang="he-IL" b="1" smtClean="0">
                <a:solidFill>
                  <a:schemeClr val="bg1"/>
                </a:solidFill>
              </a:rPr>
              <a:t>לנמק</a:t>
            </a:r>
            <a:r>
              <a:rPr lang="he-IL" smtClean="0">
                <a:solidFill>
                  <a:schemeClr val="bg1"/>
                </a:solidFill>
              </a:rPr>
              <a:t> בעזרת   </a:t>
            </a:r>
            <a:r>
              <a:rPr lang="he-IL" b="1" smtClean="0">
                <a:solidFill>
                  <a:schemeClr val="bg1"/>
                </a:solidFill>
              </a:rPr>
              <a:t>דוגמאות</a:t>
            </a:r>
            <a:r>
              <a:rPr lang="he-IL" smtClean="0">
                <a:solidFill>
                  <a:schemeClr val="bg1"/>
                </a:solidFill>
              </a:rPr>
              <a:t> מתחומים שונים(רפואה,משפט)</a:t>
            </a:r>
            <a:endParaRPr lang="en-US"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a:solidFill>
            <a:srgbClr val="3366FF"/>
          </a:solidFill>
        </p:spPr>
        <p:txBody>
          <a:bodyPr/>
          <a:lstStyle/>
          <a:p>
            <a:pPr eaLnBrk="1" hangingPunct="1"/>
            <a:r>
              <a:rPr lang="he-IL" sz="6000" b="1" smtClean="0">
                <a:solidFill>
                  <a:srgbClr val="FFFF00"/>
                </a:solidFill>
              </a:rPr>
              <a:t>ליבאתיקה</a:t>
            </a:r>
            <a:endParaRPr lang="en-US" sz="6000" b="1" smtClean="0">
              <a:solidFill>
                <a:srgbClr val="FFFF00"/>
              </a:solidFill>
            </a:endParaRPr>
          </a:p>
        </p:txBody>
      </p:sp>
      <p:sp>
        <p:nvSpPr>
          <p:cNvPr id="332803" name="Rectangle 3"/>
          <p:cNvSpPr>
            <a:spLocks noGrp="1" noChangeArrowheads="1"/>
          </p:cNvSpPr>
          <p:nvPr>
            <p:ph type="body" idx="4294967295"/>
          </p:nvPr>
        </p:nvSpPr>
        <p:spPr>
          <a:xfrm>
            <a:off x="395288" y="2060575"/>
            <a:ext cx="8229600" cy="3529013"/>
          </a:xfrm>
        </p:spPr>
        <p:txBody>
          <a:bodyPr/>
          <a:lstStyle/>
          <a:p>
            <a:pPr algn="ctr" eaLnBrk="1" hangingPunct="1">
              <a:buFontTx/>
              <a:buNone/>
            </a:pPr>
            <a:r>
              <a:rPr lang="he-IL" sz="6000" b="1" smtClean="0">
                <a:solidFill>
                  <a:srgbClr val="FFFF00"/>
                </a:solidFill>
              </a:rPr>
              <a:t>למה?</a:t>
            </a:r>
          </a:p>
          <a:p>
            <a:pPr algn="ctr" eaLnBrk="1" hangingPunct="1">
              <a:buFontTx/>
              <a:buNone/>
            </a:pPr>
            <a:r>
              <a:rPr lang="he-IL" sz="6000" b="1" smtClean="0">
                <a:solidFill>
                  <a:srgbClr val="FFFF00"/>
                </a:solidFill>
              </a:rPr>
              <a:t>מה ?</a:t>
            </a:r>
          </a:p>
          <a:p>
            <a:pPr algn="ctr" eaLnBrk="1" hangingPunct="1">
              <a:buFontTx/>
              <a:buNone/>
            </a:pPr>
            <a:r>
              <a:rPr lang="he-IL" sz="6000" b="1" smtClean="0">
                <a:solidFill>
                  <a:srgbClr val="FFFF00"/>
                </a:solidFill>
              </a:rPr>
              <a:t>איך?</a:t>
            </a:r>
            <a:endParaRPr lang="en-US" sz="6000" b="1" smtClean="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endParaRPr lang="en-US" smtClean="0"/>
          </a:p>
        </p:txBody>
      </p:sp>
      <p:sp>
        <p:nvSpPr>
          <p:cNvPr id="354307" name="Rectangle 3"/>
          <p:cNvSpPr>
            <a:spLocks noGrp="1" noChangeArrowheads="1"/>
          </p:cNvSpPr>
          <p:nvPr>
            <p:ph type="body" idx="1"/>
          </p:nvPr>
        </p:nvSpPr>
        <p:spPr/>
        <p:txBody>
          <a:bodyPr/>
          <a:lstStyle/>
          <a:p>
            <a:endParaRPr lang="en-US" smtClean="0"/>
          </a:p>
        </p:txBody>
      </p:sp>
      <p:pic>
        <p:nvPicPr>
          <p:cNvPr id="354308" name="Picture 4"/>
          <p:cNvPicPr>
            <a:picLocks noChangeAspect="1" noChangeArrowheads="1"/>
          </p:cNvPicPr>
          <p:nvPr/>
        </p:nvPicPr>
        <p:blipFill>
          <a:blip r:embed="rId2" cstate="print"/>
          <a:stretch>
            <a:fillRect/>
          </a:stretch>
        </p:blipFill>
        <p:spPr bwMode="auto">
          <a:xfrm>
            <a:off x="323850" y="1141"/>
            <a:ext cx="8964613" cy="128866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he-IL" sz="3200" smtClean="0">
                <a:solidFill>
                  <a:srgbClr val="FFFF00"/>
                </a:solidFill>
              </a:rPr>
              <a:t>השפעת הוראת היוזמה על בחירת נושא לחיבור -ישיבה</a:t>
            </a:r>
            <a:endParaRPr lang="en-US" sz="3200" smtClean="0">
              <a:solidFill>
                <a:srgbClr val="FFFF00"/>
              </a:solidFill>
            </a:endParaRPr>
          </a:p>
        </p:txBody>
      </p:sp>
      <p:graphicFrame>
        <p:nvGraphicFramePr>
          <p:cNvPr id="4" name="Object 3"/>
          <p:cNvGraphicFramePr>
            <a:graphicFrameLocks noGrp="1" noChangeAspect="1"/>
          </p:cNvGraphicFramePr>
          <p:nvPr>
            <p:ph idx="1"/>
          </p:nvPr>
        </p:nvGraphicFramePr>
        <p:xfrm>
          <a:off x="301625" y="1392238"/>
          <a:ext cx="8612188" cy="5327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he-IL" smtClean="0">
                <a:solidFill>
                  <a:srgbClr val="FFFF00"/>
                </a:solidFill>
              </a:rPr>
              <a:t>מבחן באזרחות בתיכון</a:t>
            </a:r>
            <a:endParaRPr lang="en-US" smtClean="0">
              <a:solidFill>
                <a:srgbClr val="FFFF00"/>
              </a:solidFill>
            </a:endParaRPr>
          </a:p>
        </p:txBody>
      </p:sp>
      <p:graphicFrame>
        <p:nvGraphicFramePr>
          <p:cNvPr id="4" name="Object 3"/>
          <p:cNvGraphicFramePr>
            <a:graphicFrameLocks noGrp="1" noChangeAspect="1"/>
          </p:cNvGraphicFramePr>
          <p:nvPr>
            <p:ph idx="1"/>
          </p:nvPr>
        </p:nvGraphicFramePr>
        <p:xfrm>
          <a:off x="301625" y="1679575"/>
          <a:ext cx="8467725" cy="49387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idx="4294967295"/>
          </p:nvPr>
        </p:nvSpPr>
        <p:spPr>
          <a:xfrm>
            <a:off x="457200" y="-242888"/>
            <a:ext cx="8229600" cy="1439863"/>
          </a:xfrm>
        </p:spPr>
        <p:txBody>
          <a:bodyPr/>
          <a:lstStyle/>
          <a:p>
            <a:pPr eaLnBrk="1" hangingPunct="1"/>
            <a:r>
              <a:rPr lang="he-IL" smtClean="0">
                <a:solidFill>
                  <a:srgbClr val="FFFF00"/>
                </a:solidFill>
              </a:rPr>
              <a:t>הערכה איכותנית</a:t>
            </a:r>
            <a:br>
              <a:rPr lang="he-IL" smtClean="0">
                <a:solidFill>
                  <a:srgbClr val="FFFF00"/>
                </a:solidFill>
              </a:rPr>
            </a:br>
            <a:r>
              <a:rPr lang="he-IL" smtClean="0">
                <a:solidFill>
                  <a:srgbClr val="FFFF00"/>
                </a:solidFill>
              </a:rPr>
              <a:t> תגובות תלמידים</a:t>
            </a:r>
            <a:endParaRPr lang="en-US" smtClean="0">
              <a:solidFill>
                <a:srgbClr val="FFFF00"/>
              </a:solidFill>
            </a:endParaRPr>
          </a:p>
        </p:txBody>
      </p:sp>
      <p:sp>
        <p:nvSpPr>
          <p:cNvPr id="358403" name="Rectangle 3"/>
          <p:cNvSpPr>
            <a:spLocks noGrp="1" noChangeArrowheads="1"/>
          </p:cNvSpPr>
          <p:nvPr>
            <p:ph type="body" idx="4294967295"/>
          </p:nvPr>
        </p:nvSpPr>
        <p:spPr/>
        <p:txBody>
          <a:bodyPr/>
          <a:lstStyle/>
          <a:p>
            <a:pPr eaLnBrk="1" hangingPunct="1"/>
            <a:endParaRPr lang="en-US" smtClean="0"/>
          </a:p>
        </p:txBody>
      </p:sp>
      <p:pic>
        <p:nvPicPr>
          <p:cNvPr id="358404" name="Picture 10" descr="IMG"/>
          <p:cNvPicPr>
            <a:picLocks noChangeAspect="1" noChangeArrowheads="1"/>
          </p:cNvPicPr>
          <p:nvPr/>
        </p:nvPicPr>
        <p:blipFill>
          <a:blip r:embed="rId3" cstate="print"/>
          <a:srcRect/>
          <a:stretch>
            <a:fillRect/>
          </a:stretch>
        </p:blipFill>
        <p:spPr bwMode="auto">
          <a:xfrm>
            <a:off x="107950" y="1341438"/>
            <a:ext cx="8713788" cy="9866312"/>
          </a:xfrm>
          <a:prstGeom prst="rect">
            <a:avLst/>
          </a:prstGeom>
          <a:noFill/>
          <a:ln w="9525">
            <a:noFill/>
            <a:miter lim="800000"/>
            <a:headEnd/>
            <a:tailEnd/>
          </a:ln>
        </p:spPr>
      </p:pic>
      <p:sp>
        <p:nvSpPr>
          <p:cNvPr id="358405" name="Rectangle 13"/>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למה?</a:t>
            </a:r>
            <a:endParaRPr lang="en-US" sz="2400" b="0"/>
          </a:p>
        </p:txBody>
      </p:sp>
      <p:sp>
        <p:nvSpPr>
          <p:cNvPr id="358406" name="Oval 14"/>
          <p:cNvSpPr>
            <a:spLocks noChangeArrowheads="1"/>
          </p:cNvSpPr>
          <p:nvPr/>
        </p:nvSpPr>
        <p:spPr bwMode="auto">
          <a:xfrm>
            <a:off x="0" y="1052513"/>
            <a:ext cx="3168650" cy="1728787"/>
          </a:xfrm>
          <a:prstGeom prst="ellipse">
            <a:avLst/>
          </a:prstGeom>
          <a:noFill/>
          <a:ln w="9525">
            <a:solidFill>
              <a:schemeClr val="tx1"/>
            </a:solidFill>
            <a:round/>
            <a:headEnd/>
            <a:tailEnd/>
          </a:ln>
        </p:spPr>
        <p:txBody>
          <a:bodyPr wrap="none" anchor="ctr"/>
          <a:lstStyle/>
          <a:p>
            <a:pPr>
              <a:lnSpc>
                <a:spcPct val="100000"/>
              </a:lnSpc>
              <a:spcBef>
                <a:spcPct val="0"/>
              </a:spcBef>
            </a:pPr>
            <a:endParaRPr lang="en-US" b="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5" descr="IMG_0002"/>
          <p:cNvPicPr>
            <a:picLocks noChangeAspect="1" noChangeArrowheads="1"/>
          </p:cNvPicPr>
          <p:nvPr/>
        </p:nvPicPr>
        <p:blipFill>
          <a:blip r:embed="rId2" cstate="print"/>
          <a:stretch>
            <a:fillRect/>
          </a:stretch>
        </p:blipFill>
        <p:spPr bwMode="auto">
          <a:xfrm>
            <a:off x="250825" y="-2392885"/>
            <a:ext cx="8640763" cy="10667458"/>
          </a:xfrm>
          <a:prstGeom prst="rect">
            <a:avLst/>
          </a:prstGeom>
          <a:noFill/>
          <a:ln w="9525" algn="ctr">
            <a:solidFill>
              <a:schemeClr val="tx1"/>
            </a:solidFill>
            <a:miter lim="800000"/>
            <a:headEnd/>
            <a:tailEnd/>
          </a:ln>
        </p:spPr>
      </p:pic>
      <p:sp>
        <p:nvSpPr>
          <p:cNvPr id="360451" name="Oval 8"/>
          <p:cNvSpPr>
            <a:spLocks noChangeArrowheads="1"/>
          </p:cNvSpPr>
          <p:nvPr/>
        </p:nvSpPr>
        <p:spPr bwMode="auto">
          <a:xfrm>
            <a:off x="4356100" y="4365625"/>
            <a:ext cx="3168650" cy="1655763"/>
          </a:xfrm>
          <a:prstGeom prst="ellipse">
            <a:avLst/>
          </a:prstGeom>
          <a:noFill/>
          <a:ln w="9525">
            <a:solidFill>
              <a:schemeClr val="tx1"/>
            </a:solidFill>
            <a:round/>
            <a:headEnd/>
            <a:tailEnd/>
          </a:ln>
        </p:spPr>
        <p:txBody>
          <a:bodyPr wrap="none" anchor="ctr"/>
          <a:lstStyle/>
          <a:p>
            <a:pPr>
              <a:lnSpc>
                <a:spcPct val="100000"/>
              </a:lnSpc>
              <a:spcBef>
                <a:spcPct val="0"/>
              </a:spcBef>
            </a:pPr>
            <a:endParaRPr lang="en-US" b="0">
              <a:solidFill>
                <a:schemeClr val="tx1"/>
              </a:solidFill>
            </a:endParaRPr>
          </a:p>
        </p:txBody>
      </p:sp>
      <p:sp>
        <p:nvSpPr>
          <p:cNvPr id="360452" name="Oval 9"/>
          <p:cNvSpPr>
            <a:spLocks noChangeArrowheads="1"/>
          </p:cNvSpPr>
          <p:nvPr/>
        </p:nvSpPr>
        <p:spPr bwMode="auto">
          <a:xfrm>
            <a:off x="6804025" y="2276475"/>
            <a:ext cx="1800225" cy="792163"/>
          </a:xfrm>
          <a:prstGeom prst="ellipse">
            <a:avLst/>
          </a:prstGeom>
          <a:noFill/>
          <a:ln w="9525">
            <a:solidFill>
              <a:schemeClr val="tx1"/>
            </a:solidFill>
            <a:round/>
            <a:headEnd/>
            <a:tailEnd/>
          </a:ln>
        </p:spPr>
        <p:txBody>
          <a:bodyPr wrap="none" anchor="ctr"/>
          <a:lstStyle/>
          <a:p>
            <a:pPr>
              <a:lnSpc>
                <a:spcPct val="100000"/>
              </a:lnSpc>
              <a:spcBef>
                <a:spcPct val="0"/>
              </a:spcBef>
            </a:pPr>
            <a:endParaRPr lang="en-US" b="0">
              <a:solidFill>
                <a:schemeClr val="tx1"/>
              </a:solidFill>
            </a:endParaRPr>
          </a:p>
        </p:txBody>
      </p:sp>
      <p:sp>
        <p:nvSpPr>
          <p:cNvPr id="360453" name="Oval 10"/>
          <p:cNvSpPr>
            <a:spLocks noChangeArrowheads="1"/>
          </p:cNvSpPr>
          <p:nvPr/>
        </p:nvSpPr>
        <p:spPr bwMode="auto">
          <a:xfrm>
            <a:off x="5076825" y="1700213"/>
            <a:ext cx="3167063" cy="649287"/>
          </a:xfrm>
          <a:prstGeom prst="ellipse">
            <a:avLst/>
          </a:prstGeom>
          <a:noFill/>
          <a:ln w="9525">
            <a:solidFill>
              <a:schemeClr val="tx1"/>
            </a:solidFill>
            <a:round/>
            <a:headEnd/>
            <a:tailEnd/>
          </a:ln>
        </p:spPr>
        <p:txBody>
          <a:bodyPr wrap="none" anchor="ctr"/>
          <a:lstStyle/>
          <a:p>
            <a:pPr>
              <a:lnSpc>
                <a:spcPct val="100000"/>
              </a:lnSpc>
              <a:spcBef>
                <a:spcPct val="0"/>
              </a:spcBef>
            </a:pPr>
            <a:endParaRPr lang="en-US" b="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a:xfrm>
            <a:off x="468313" y="908050"/>
            <a:ext cx="8229600" cy="1143000"/>
          </a:xfrm>
        </p:spPr>
        <p:txBody>
          <a:bodyPr/>
          <a:lstStyle/>
          <a:p>
            <a:pPr eaLnBrk="1" hangingPunct="1"/>
            <a:r>
              <a:rPr lang="he-IL" sz="8000" b="1" smtClean="0">
                <a:solidFill>
                  <a:srgbClr val="FFFF00"/>
                </a:solidFill>
              </a:rPr>
              <a:t>מה</a:t>
            </a:r>
            <a:r>
              <a:rPr lang="he-IL" sz="4800" b="1" smtClean="0">
                <a:solidFill>
                  <a:srgbClr val="FFFF00"/>
                </a:solidFill>
              </a:rPr>
              <a:t> ללמד?</a:t>
            </a:r>
            <a:endParaRPr lang="en-US" sz="4800" b="1" smtClean="0">
              <a:solidFill>
                <a:srgbClr val="FFFF00"/>
              </a:solidFill>
            </a:endParaRPr>
          </a:p>
        </p:txBody>
      </p:sp>
      <p:sp>
        <p:nvSpPr>
          <p:cNvPr id="362499" name="Rectangle 3"/>
          <p:cNvSpPr>
            <a:spLocks noGrp="1" noChangeArrowheads="1"/>
          </p:cNvSpPr>
          <p:nvPr>
            <p:ph type="body" idx="4294967295"/>
          </p:nvPr>
        </p:nvSpPr>
        <p:spPr>
          <a:xfrm>
            <a:off x="468313" y="2708275"/>
            <a:ext cx="8229600" cy="2392363"/>
          </a:xfrm>
        </p:spPr>
        <p:txBody>
          <a:bodyPr/>
          <a:lstStyle/>
          <a:p>
            <a:pPr algn="ctr" eaLnBrk="1" hangingPunct="1">
              <a:lnSpc>
                <a:spcPct val="90000"/>
              </a:lnSpc>
              <a:buFontTx/>
              <a:buNone/>
            </a:pPr>
            <a:r>
              <a:rPr lang="he-IL" sz="4800" b="1" smtClean="0">
                <a:solidFill>
                  <a:srgbClr val="FFFF00"/>
                </a:solidFill>
              </a:rPr>
              <a:t>ביולוגיה לפי תכנית הלימודים</a:t>
            </a:r>
          </a:p>
          <a:p>
            <a:pPr algn="ctr" eaLnBrk="1" hangingPunct="1">
              <a:lnSpc>
                <a:spcPct val="90000"/>
              </a:lnSpc>
              <a:buFontTx/>
              <a:buNone/>
            </a:pPr>
            <a:endParaRPr lang="he-IL" sz="4800" b="1" smtClean="0">
              <a:solidFill>
                <a:schemeClr val="bg1"/>
              </a:solidFill>
            </a:endParaRPr>
          </a:p>
          <a:p>
            <a:pPr algn="ctr" eaLnBrk="1" hangingPunct="1">
              <a:lnSpc>
                <a:spcPct val="90000"/>
              </a:lnSpc>
              <a:buFontTx/>
              <a:buNone/>
            </a:pPr>
            <a:r>
              <a:rPr lang="he-IL" sz="4800" b="1" smtClean="0">
                <a:solidFill>
                  <a:schemeClr val="bg1"/>
                </a:solidFill>
              </a:rPr>
              <a:t>ביואתיקה לפי תכנית הלימודים</a:t>
            </a:r>
            <a:endParaRPr lang="en-US" sz="4800" b="1"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468313" y="908050"/>
            <a:ext cx="8229600" cy="1143000"/>
          </a:xfrm>
        </p:spPr>
        <p:txBody>
          <a:bodyPr/>
          <a:lstStyle/>
          <a:p>
            <a:pPr eaLnBrk="1" hangingPunct="1"/>
            <a:r>
              <a:rPr lang="he-IL" sz="8000" b="1" smtClean="0">
                <a:solidFill>
                  <a:srgbClr val="FFFF00"/>
                </a:solidFill>
              </a:rPr>
              <a:t>מה</a:t>
            </a:r>
            <a:r>
              <a:rPr lang="he-IL" sz="4800" b="1" smtClean="0">
                <a:solidFill>
                  <a:srgbClr val="FFFF00"/>
                </a:solidFill>
              </a:rPr>
              <a:t> ללמד?</a:t>
            </a:r>
            <a:endParaRPr lang="en-US" sz="4800" b="1" smtClean="0">
              <a:solidFill>
                <a:srgbClr val="FFFF00"/>
              </a:solidFill>
            </a:endParaRPr>
          </a:p>
        </p:txBody>
      </p:sp>
      <p:sp>
        <p:nvSpPr>
          <p:cNvPr id="367619" name="Rectangle 3"/>
          <p:cNvSpPr>
            <a:spLocks noGrp="1" noChangeArrowheads="1"/>
          </p:cNvSpPr>
          <p:nvPr>
            <p:ph type="body" idx="4294967295"/>
          </p:nvPr>
        </p:nvSpPr>
        <p:spPr>
          <a:xfrm>
            <a:off x="468313" y="2708275"/>
            <a:ext cx="8229600" cy="2392363"/>
          </a:xfrm>
        </p:spPr>
        <p:txBody>
          <a:bodyPr/>
          <a:lstStyle/>
          <a:p>
            <a:pPr algn="ctr" eaLnBrk="1" hangingPunct="1">
              <a:lnSpc>
                <a:spcPct val="90000"/>
              </a:lnSpc>
              <a:buFontTx/>
              <a:buNone/>
            </a:pPr>
            <a:r>
              <a:rPr lang="he-IL" sz="4800" b="1" smtClean="0">
                <a:solidFill>
                  <a:schemeClr val="bg1"/>
                </a:solidFill>
              </a:rPr>
              <a:t>ביולוגיה לפי תכנית הלימודים</a:t>
            </a:r>
          </a:p>
          <a:p>
            <a:pPr algn="ctr" eaLnBrk="1" hangingPunct="1">
              <a:lnSpc>
                <a:spcPct val="90000"/>
              </a:lnSpc>
              <a:buFontTx/>
              <a:buNone/>
            </a:pPr>
            <a:endParaRPr lang="he-IL" sz="4800" b="1" smtClean="0">
              <a:solidFill>
                <a:schemeClr val="bg1"/>
              </a:solidFill>
            </a:endParaRPr>
          </a:p>
          <a:p>
            <a:pPr algn="ctr" eaLnBrk="1" hangingPunct="1">
              <a:lnSpc>
                <a:spcPct val="90000"/>
              </a:lnSpc>
              <a:buFontTx/>
              <a:buNone/>
            </a:pPr>
            <a:r>
              <a:rPr lang="he-IL" sz="4800" b="1" smtClean="0">
                <a:solidFill>
                  <a:srgbClr val="FFFF00"/>
                </a:solidFill>
              </a:rPr>
              <a:t>ביואתיקה לפי תכנית הלימודים</a:t>
            </a:r>
            <a:endParaRPr lang="en-US" sz="4800" b="1" smtClean="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468313" y="692150"/>
            <a:ext cx="8229600" cy="647700"/>
          </a:xfrm>
        </p:spPr>
        <p:txBody>
          <a:bodyPr/>
          <a:lstStyle/>
          <a:p>
            <a:pPr eaLnBrk="1" hangingPunct="1"/>
            <a:r>
              <a:rPr lang="he-IL" b="1" smtClean="0">
                <a:solidFill>
                  <a:srgbClr val="FFFF00"/>
                </a:solidFill>
              </a:rPr>
              <a:t/>
            </a:r>
            <a:br>
              <a:rPr lang="he-IL" b="1" smtClean="0">
                <a:solidFill>
                  <a:srgbClr val="FFFF00"/>
                </a:solidFill>
              </a:rPr>
            </a:br>
            <a:r>
              <a:rPr lang="he-IL" b="1" smtClean="0">
                <a:solidFill>
                  <a:srgbClr val="FFFF00"/>
                </a:solidFill>
              </a:rPr>
              <a:t>מה ללמד? </a:t>
            </a:r>
            <a:r>
              <a:rPr lang="he-IL" sz="6000" b="1" smtClean="0">
                <a:solidFill>
                  <a:schemeClr val="bg1"/>
                </a:solidFill>
              </a:rPr>
              <a:t/>
            </a:r>
            <a:br>
              <a:rPr lang="he-IL" sz="6000" b="1" smtClean="0">
                <a:solidFill>
                  <a:schemeClr val="bg1"/>
                </a:solidFill>
              </a:rPr>
            </a:br>
            <a:endParaRPr lang="en-US" sz="6000" b="1" smtClean="0">
              <a:solidFill>
                <a:schemeClr val="bg1"/>
              </a:solidFill>
            </a:endParaRPr>
          </a:p>
        </p:txBody>
      </p:sp>
      <p:sp>
        <p:nvSpPr>
          <p:cNvPr id="57347" name="Rectangle 3"/>
          <p:cNvSpPr>
            <a:spLocks noGrp="1" noChangeArrowheads="1"/>
          </p:cNvSpPr>
          <p:nvPr>
            <p:ph type="body" idx="4294967295"/>
          </p:nvPr>
        </p:nvSpPr>
        <p:spPr>
          <a:xfrm>
            <a:off x="395288" y="1700213"/>
            <a:ext cx="8229600" cy="4679950"/>
          </a:xfrm>
        </p:spPr>
        <p:txBody>
          <a:bodyPr/>
          <a:lstStyle/>
          <a:p>
            <a:pPr eaLnBrk="1" hangingPunct="1">
              <a:buFontTx/>
              <a:buNone/>
            </a:pPr>
            <a:r>
              <a:rPr lang="he-IL" sz="4000" b="1" smtClean="0">
                <a:solidFill>
                  <a:schemeClr val="bg1"/>
                </a:solidFill>
              </a:rPr>
              <a:t>גוף האדם – סוכרת וזכות החולה לסרב</a:t>
            </a:r>
            <a:r>
              <a:rPr lang="en-US" sz="4000" b="1" smtClean="0">
                <a:solidFill>
                  <a:schemeClr val="bg1"/>
                </a:solidFill>
              </a:rPr>
              <a:t/>
            </a:r>
            <a:br>
              <a:rPr lang="en-US" sz="4000" b="1" smtClean="0">
                <a:solidFill>
                  <a:schemeClr val="bg1"/>
                </a:solidFill>
              </a:rPr>
            </a:br>
            <a:r>
              <a:rPr lang="he-IL" sz="4000" b="1" smtClean="0">
                <a:solidFill>
                  <a:schemeClr val="bg1"/>
                </a:solidFill>
              </a:rPr>
              <a:t>               לטיפול רפואי מציל חיים.</a:t>
            </a:r>
          </a:p>
          <a:p>
            <a:pPr eaLnBrk="1" hangingPunct="1">
              <a:buFontTx/>
              <a:buNone/>
            </a:pPr>
            <a:r>
              <a:rPr lang="he-IL" sz="4000" b="1" smtClean="0">
                <a:solidFill>
                  <a:schemeClr val="bg1"/>
                </a:solidFill>
              </a:rPr>
              <a:t>התא – חיוב בדיקות גנטיות לבני זוג</a:t>
            </a:r>
            <a:r>
              <a:rPr lang="en-US" sz="4000" b="1" smtClean="0">
                <a:solidFill>
                  <a:schemeClr val="bg1"/>
                </a:solidFill>
              </a:rPr>
              <a:t/>
            </a:r>
            <a:br>
              <a:rPr lang="en-US" sz="4000" b="1" smtClean="0">
                <a:solidFill>
                  <a:schemeClr val="bg1"/>
                </a:solidFill>
              </a:rPr>
            </a:br>
            <a:r>
              <a:rPr lang="he-IL" sz="4000" b="1" smtClean="0">
                <a:solidFill>
                  <a:schemeClr val="bg1"/>
                </a:solidFill>
              </a:rPr>
              <a:t>	    לפני הבאת ילד לעולם.</a:t>
            </a:r>
          </a:p>
          <a:p>
            <a:pPr eaLnBrk="1" hangingPunct="1">
              <a:buFontTx/>
              <a:buNone/>
            </a:pPr>
            <a:r>
              <a:rPr lang="he-IL" sz="4000" b="1" smtClean="0">
                <a:solidFill>
                  <a:schemeClr val="bg1"/>
                </a:solidFill>
              </a:rPr>
              <a:t>אקולוגיה – הגבלת כריתת יערות על </a:t>
            </a:r>
            <a:r>
              <a:rPr lang="en-US" sz="4000" b="1" smtClean="0">
                <a:solidFill>
                  <a:schemeClr val="bg1"/>
                </a:solidFill>
              </a:rPr>
              <a:t/>
            </a:r>
            <a:br>
              <a:rPr lang="en-US" sz="4000" b="1" smtClean="0">
                <a:solidFill>
                  <a:schemeClr val="bg1"/>
                </a:solidFill>
              </a:rPr>
            </a:br>
            <a:r>
              <a:rPr lang="he-IL" sz="4000" b="1" smtClean="0">
                <a:solidFill>
                  <a:schemeClr val="bg1"/>
                </a:solidFill>
              </a:rPr>
              <a:t>              מנת למתן את התחממות</a:t>
            </a:r>
            <a:r>
              <a:rPr lang="en-US" sz="4000" b="1" smtClean="0">
                <a:solidFill>
                  <a:schemeClr val="bg1"/>
                </a:solidFill>
              </a:rPr>
              <a:t/>
            </a:r>
            <a:br>
              <a:rPr lang="en-US" sz="4000" b="1" smtClean="0">
                <a:solidFill>
                  <a:schemeClr val="bg1"/>
                </a:solidFill>
              </a:rPr>
            </a:br>
            <a:r>
              <a:rPr lang="he-IL" sz="4000" b="1" smtClean="0">
                <a:solidFill>
                  <a:schemeClr val="bg1"/>
                </a:solidFill>
              </a:rPr>
              <a:t>              כדור-הארץ.</a:t>
            </a:r>
            <a:r>
              <a:rPr lang="en-US" sz="4000" smtClean="0"/>
              <a:t> </a:t>
            </a:r>
            <a:endParaRPr lang="he-IL" sz="4000" b="1" smtClean="0">
              <a:solidFill>
                <a:schemeClr val="bg1"/>
              </a:solidFill>
            </a:endParaRPr>
          </a:p>
          <a:p>
            <a:pPr algn="ctr" eaLnBrk="1" hangingPunct="1">
              <a:buFontTx/>
              <a:buNone/>
            </a:pPr>
            <a:endParaRPr lang="he-IL" sz="4000" b="1" smtClean="0">
              <a:solidFill>
                <a:schemeClr val="bg1"/>
              </a:solidFill>
            </a:endParaRPr>
          </a:p>
        </p:txBody>
      </p:sp>
      <p:sp>
        <p:nvSpPr>
          <p:cNvPr id="373764" name="Rectangle 4"/>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מה?</a:t>
            </a:r>
            <a:endParaRPr 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righ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righ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right)">
                                      <p:cBhvr>
                                        <p:cTn id="17"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idx="4294967295"/>
          </p:nvPr>
        </p:nvSpPr>
        <p:spPr>
          <a:xfrm>
            <a:off x="468313" y="1268413"/>
            <a:ext cx="8229600" cy="1143000"/>
          </a:xfrm>
        </p:spPr>
        <p:txBody>
          <a:bodyPr/>
          <a:lstStyle/>
          <a:p>
            <a:pPr eaLnBrk="1" hangingPunct="1"/>
            <a:r>
              <a:rPr lang="he-IL" sz="4000" b="1" smtClean="0">
                <a:solidFill>
                  <a:srgbClr val="FFFF00"/>
                </a:solidFill>
              </a:rPr>
              <a:t>מטרות ההוראה של הביולוגיה  - מתוך תכנית הלימודים</a:t>
            </a:r>
            <a:endParaRPr lang="en-US" sz="4000" b="1" smtClean="0">
              <a:solidFill>
                <a:srgbClr val="FFFF00"/>
              </a:solidFill>
            </a:endParaRPr>
          </a:p>
        </p:txBody>
      </p:sp>
      <p:sp>
        <p:nvSpPr>
          <p:cNvPr id="368643" name="Rectangle 3"/>
          <p:cNvSpPr>
            <a:spLocks noGrp="1" noChangeArrowheads="1"/>
          </p:cNvSpPr>
          <p:nvPr>
            <p:ph type="body" idx="4294967295"/>
          </p:nvPr>
        </p:nvSpPr>
        <p:spPr>
          <a:xfrm>
            <a:off x="539750" y="3068638"/>
            <a:ext cx="8229600" cy="2609850"/>
          </a:xfrm>
        </p:spPr>
        <p:txBody>
          <a:bodyPr/>
          <a:lstStyle/>
          <a:p>
            <a:pPr eaLnBrk="1" hangingPunct="1">
              <a:buFontTx/>
              <a:buNone/>
            </a:pPr>
            <a:r>
              <a:rPr lang="he-IL" sz="4000" b="1" smtClean="0">
                <a:solidFill>
                  <a:schemeClr val="bg1"/>
                </a:solidFill>
              </a:rPr>
              <a:t>פיתוח עמדות:</a:t>
            </a:r>
            <a:r>
              <a:rPr lang="he-IL" sz="4000" smtClean="0">
                <a:solidFill>
                  <a:schemeClr val="bg1"/>
                </a:solidFill>
              </a:rPr>
              <a:t> טיפוח מודעות להיבטים ערכיים הקשורים למדע וחברה ולאחריות האדם לטבע.</a:t>
            </a:r>
            <a:endParaRPr lang="en-US" sz="4000" smtClean="0">
              <a:solidFill>
                <a:schemeClr val="bg1"/>
              </a:solidFill>
            </a:endParaRPr>
          </a:p>
        </p:txBody>
      </p:sp>
      <p:sp>
        <p:nvSpPr>
          <p:cNvPr id="368644" name="Rectangle 4"/>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מה?</a:t>
            </a:r>
            <a:endParaRPr lang="en-US" sz="2400" b="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idx="4294967295"/>
          </p:nvPr>
        </p:nvSpPr>
        <p:spPr/>
        <p:txBody>
          <a:bodyPr/>
          <a:lstStyle/>
          <a:p>
            <a:pPr eaLnBrk="1" hangingPunct="1"/>
            <a:r>
              <a:rPr lang="he-IL" sz="7200" b="1" smtClean="0">
                <a:solidFill>
                  <a:srgbClr val="FFFF00"/>
                </a:solidFill>
              </a:rPr>
              <a:t>איך</a:t>
            </a:r>
            <a:r>
              <a:rPr lang="he-IL" b="1" smtClean="0">
                <a:solidFill>
                  <a:srgbClr val="FFFF00"/>
                </a:solidFill>
              </a:rPr>
              <a:t> ללמד? לפי המודל</a:t>
            </a:r>
            <a:endParaRPr lang="en-US" b="1" smtClean="0">
              <a:solidFill>
                <a:srgbClr val="FFFF00"/>
              </a:solidFill>
            </a:endParaRPr>
          </a:p>
        </p:txBody>
      </p:sp>
      <p:sp>
        <p:nvSpPr>
          <p:cNvPr id="370691" name="Rectangle 3"/>
          <p:cNvSpPr>
            <a:spLocks noGrp="1" noChangeArrowheads="1"/>
          </p:cNvSpPr>
          <p:nvPr>
            <p:ph type="body" idx="4294967295"/>
          </p:nvPr>
        </p:nvSpPr>
        <p:spPr>
          <a:xfrm>
            <a:off x="395288" y="1268413"/>
            <a:ext cx="8229600" cy="5113337"/>
          </a:xfrm>
          <a:noFill/>
          <a:ln>
            <a:solidFill>
              <a:srgbClr val="FFFF00"/>
            </a:solidFill>
          </a:ln>
        </p:spPr>
        <p:txBody>
          <a:bodyPr/>
          <a:lstStyle/>
          <a:p>
            <a:pPr algn="ctr" eaLnBrk="1" hangingPunct="1">
              <a:lnSpc>
                <a:spcPct val="90000"/>
              </a:lnSpc>
              <a:buFontTx/>
              <a:buNone/>
            </a:pPr>
            <a:r>
              <a:rPr lang="he-IL" sz="2600" smtClean="0">
                <a:solidFill>
                  <a:srgbClr val="FFFF00"/>
                </a:solidFill>
              </a:rPr>
              <a:t>גירוי</a:t>
            </a:r>
          </a:p>
          <a:p>
            <a:pPr algn="ctr" rtl="0" eaLnBrk="1" hangingPunct="1">
              <a:lnSpc>
                <a:spcPct val="90000"/>
              </a:lnSpc>
              <a:buFontTx/>
              <a:buNone/>
            </a:pPr>
            <a:endParaRPr lang="he-IL" sz="2700" b="1" smtClean="0"/>
          </a:p>
          <a:p>
            <a:pPr algn="ctr" rtl="0" eaLnBrk="1" hangingPunct="1">
              <a:lnSpc>
                <a:spcPct val="90000"/>
              </a:lnSpc>
              <a:buFontTx/>
              <a:buNone/>
            </a:pPr>
            <a:r>
              <a:rPr lang="he-IL" sz="2700" smtClean="0">
                <a:solidFill>
                  <a:srgbClr val="FFFF00"/>
                </a:solidFill>
              </a:rPr>
              <a:t>דילמה</a:t>
            </a:r>
          </a:p>
          <a:p>
            <a:pPr algn="ctr" rtl="0" eaLnBrk="1" hangingPunct="1">
              <a:lnSpc>
                <a:spcPct val="90000"/>
              </a:lnSpc>
              <a:buFontTx/>
              <a:buNone/>
            </a:pPr>
            <a:endParaRPr lang="he-IL" sz="2700" smtClean="0">
              <a:solidFill>
                <a:srgbClr val="FFFF00"/>
              </a:solidFill>
            </a:endParaRPr>
          </a:p>
          <a:p>
            <a:pPr algn="ctr" rtl="0" eaLnBrk="1" hangingPunct="1">
              <a:lnSpc>
                <a:spcPct val="90000"/>
              </a:lnSpc>
              <a:buFontTx/>
              <a:buNone/>
            </a:pPr>
            <a:r>
              <a:rPr lang="he-IL" sz="2600" smtClean="0">
                <a:solidFill>
                  <a:srgbClr val="FFFF00"/>
                </a:solidFill>
              </a:rPr>
              <a:t>מושגים בביואתיקה</a:t>
            </a:r>
          </a:p>
          <a:p>
            <a:pPr algn="ctr" rtl="0" eaLnBrk="1" hangingPunct="1">
              <a:lnSpc>
                <a:spcPct val="90000"/>
              </a:lnSpc>
              <a:buFontTx/>
              <a:buNone/>
            </a:pPr>
            <a:endParaRPr lang="he-IL" sz="2600" smtClean="0">
              <a:solidFill>
                <a:srgbClr val="FFFF00"/>
              </a:solidFill>
            </a:endParaRPr>
          </a:p>
          <a:p>
            <a:pPr algn="ctr" rtl="0" eaLnBrk="1" hangingPunct="1">
              <a:lnSpc>
                <a:spcPct val="90000"/>
              </a:lnSpc>
              <a:buFontTx/>
              <a:buNone/>
            </a:pPr>
            <a:r>
              <a:rPr lang="he-IL" sz="2600" smtClean="0">
                <a:solidFill>
                  <a:srgbClr val="FFFF00"/>
                </a:solidFill>
              </a:rPr>
              <a:t>רקע ביולוגי</a:t>
            </a:r>
          </a:p>
          <a:p>
            <a:pPr algn="ctr" rtl="0" eaLnBrk="1" hangingPunct="1">
              <a:lnSpc>
                <a:spcPct val="90000"/>
              </a:lnSpc>
              <a:buFontTx/>
              <a:buNone/>
            </a:pPr>
            <a:endParaRPr lang="he-IL" sz="2600" smtClean="0">
              <a:solidFill>
                <a:srgbClr val="FFFF00"/>
              </a:solidFill>
            </a:endParaRPr>
          </a:p>
          <a:p>
            <a:pPr algn="ctr" rtl="0" eaLnBrk="1" hangingPunct="1">
              <a:lnSpc>
                <a:spcPct val="90000"/>
              </a:lnSpc>
              <a:buFontTx/>
              <a:buNone/>
            </a:pPr>
            <a:r>
              <a:rPr lang="he-IL" sz="2600" smtClean="0">
                <a:solidFill>
                  <a:srgbClr val="FFFF00"/>
                </a:solidFill>
              </a:rPr>
              <a:t>כתיבת תשובות לדילמה</a:t>
            </a:r>
          </a:p>
          <a:p>
            <a:pPr algn="ctr" rtl="0" eaLnBrk="1" hangingPunct="1">
              <a:lnSpc>
                <a:spcPct val="90000"/>
              </a:lnSpc>
              <a:buFontTx/>
              <a:buNone/>
            </a:pPr>
            <a:endParaRPr lang="he-IL" sz="2600" smtClean="0">
              <a:solidFill>
                <a:srgbClr val="FFFF00"/>
              </a:solidFill>
            </a:endParaRPr>
          </a:p>
          <a:p>
            <a:pPr algn="ctr" eaLnBrk="1" hangingPunct="1">
              <a:lnSpc>
                <a:spcPct val="90000"/>
              </a:lnSpc>
              <a:buFontTx/>
              <a:buNone/>
            </a:pPr>
            <a:r>
              <a:rPr lang="he-IL" sz="2600" smtClean="0">
                <a:solidFill>
                  <a:srgbClr val="FFFF00"/>
                </a:solidFill>
              </a:rPr>
              <a:t>דיון במליאה</a:t>
            </a:r>
            <a:endParaRPr lang="en-US" sz="2600" smtClean="0">
              <a:solidFill>
                <a:srgbClr val="FFFF00"/>
              </a:solidFill>
            </a:endParaRPr>
          </a:p>
          <a:p>
            <a:pPr eaLnBrk="1" hangingPunct="1">
              <a:lnSpc>
                <a:spcPct val="90000"/>
              </a:lnSpc>
            </a:pPr>
            <a:endParaRPr lang="en-US" sz="2600" smtClean="0"/>
          </a:p>
        </p:txBody>
      </p:sp>
      <p:sp>
        <p:nvSpPr>
          <p:cNvPr id="370692" name="Line 4"/>
          <p:cNvSpPr>
            <a:spLocks noChangeShapeType="1"/>
          </p:cNvSpPr>
          <p:nvPr/>
        </p:nvSpPr>
        <p:spPr bwMode="auto">
          <a:xfrm>
            <a:off x="4572000" y="1773238"/>
            <a:ext cx="0" cy="431800"/>
          </a:xfrm>
          <a:prstGeom prst="line">
            <a:avLst/>
          </a:prstGeom>
          <a:noFill/>
          <a:ln w="38100">
            <a:solidFill>
              <a:srgbClr val="FFFF00"/>
            </a:solidFill>
            <a:round/>
            <a:headEnd/>
            <a:tailEnd type="triangle" w="med" len="med"/>
          </a:ln>
        </p:spPr>
        <p:txBody>
          <a:bodyPr/>
          <a:lstStyle/>
          <a:p>
            <a:endParaRPr lang="en-US"/>
          </a:p>
        </p:txBody>
      </p:sp>
      <p:sp>
        <p:nvSpPr>
          <p:cNvPr id="370693" name="Line 5"/>
          <p:cNvSpPr>
            <a:spLocks noChangeShapeType="1"/>
          </p:cNvSpPr>
          <p:nvPr/>
        </p:nvSpPr>
        <p:spPr bwMode="auto">
          <a:xfrm>
            <a:off x="4572000" y="3500438"/>
            <a:ext cx="0" cy="431800"/>
          </a:xfrm>
          <a:prstGeom prst="line">
            <a:avLst/>
          </a:prstGeom>
          <a:noFill/>
          <a:ln w="38100">
            <a:solidFill>
              <a:srgbClr val="FFFF00"/>
            </a:solidFill>
            <a:round/>
            <a:headEnd/>
            <a:tailEnd type="triangle" w="med" len="med"/>
          </a:ln>
        </p:spPr>
        <p:txBody>
          <a:bodyPr/>
          <a:lstStyle/>
          <a:p>
            <a:endParaRPr lang="en-US"/>
          </a:p>
        </p:txBody>
      </p:sp>
      <p:sp>
        <p:nvSpPr>
          <p:cNvPr id="370694" name="Line 6"/>
          <p:cNvSpPr>
            <a:spLocks noChangeShapeType="1"/>
          </p:cNvSpPr>
          <p:nvPr/>
        </p:nvSpPr>
        <p:spPr bwMode="auto">
          <a:xfrm>
            <a:off x="4572000" y="4365625"/>
            <a:ext cx="0" cy="431800"/>
          </a:xfrm>
          <a:prstGeom prst="line">
            <a:avLst/>
          </a:prstGeom>
          <a:noFill/>
          <a:ln w="38100">
            <a:solidFill>
              <a:srgbClr val="FFFF00"/>
            </a:solidFill>
            <a:round/>
            <a:headEnd/>
            <a:tailEnd type="triangle" w="med" len="med"/>
          </a:ln>
        </p:spPr>
        <p:txBody>
          <a:bodyPr/>
          <a:lstStyle/>
          <a:p>
            <a:endParaRPr lang="en-US"/>
          </a:p>
        </p:txBody>
      </p:sp>
      <p:sp>
        <p:nvSpPr>
          <p:cNvPr id="370695" name="Line 7"/>
          <p:cNvSpPr>
            <a:spLocks noChangeShapeType="1"/>
          </p:cNvSpPr>
          <p:nvPr/>
        </p:nvSpPr>
        <p:spPr bwMode="auto">
          <a:xfrm>
            <a:off x="4572000" y="5300663"/>
            <a:ext cx="0" cy="431800"/>
          </a:xfrm>
          <a:prstGeom prst="line">
            <a:avLst/>
          </a:prstGeom>
          <a:noFill/>
          <a:ln w="38100">
            <a:solidFill>
              <a:srgbClr val="FFFF00"/>
            </a:solidFill>
            <a:round/>
            <a:headEnd/>
            <a:tailEnd type="triangle" w="med" len="med"/>
          </a:ln>
        </p:spPr>
        <p:txBody>
          <a:bodyPr/>
          <a:lstStyle/>
          <a:p>
            <a:endParaRPr lang="en-US"/>
          </a:p>
        </p:txBody>
      </p:sp>
      <p:sp>
        <p:nvSpPr>
          <p:cNvPr id="370696" name="Line 8"/>
          <p:cNvSpPr>
            <a:spLocks noChangeShapeType="1"/>
          </p:cNvSpPr>
          <p:nvPr/>
        </p:nvSpPr>
        <p:spPr bwMode="auto">
          <a:xfrm>
            <a:off x="4572000" y="2636838"/>
            <a:ext cx="0" cy="431800"/>
          </a:xfrm>
          <a:prstGeom prst="line">
            <a:avLst/>
          </a:prstGeom>
          <a:noFill/>
          <a:ln w="38100">
            <a:solidFill>
              <a:srgbClr val="FFFF00"/>
            </a:solidFill>
            <a:round/>
            <a:headEnd/>
            <a:tailEnd type="triangle" w="med" len="med"/>
          </a:ln>
        </p:spPr>
        <p:txBody>
          <a:bodyPr/>
          <a:lstStyle/>
          <a:p>
            <a:endParaRPr lang="en-US"/>
          </a:p>
        </p:txBody>
      </p:sp>
      <p:sp>
        <p:nvSpPr>
          <p:cNvPr id="370697" name="Rectangle 9"/>
          <p:cNvSpPr>
            <a:spLocks noChangeArrowheads="1"/>
          </p:cNvSpPr>
          <p:nvPr/>
        </p:nvSpPr>
        <p:spPr bwMode="auto">
          <a:xfrm>
            <a:off x="0" y="0"/>
            <a:ext cx="1296988" cy="549275"/>
          </a:xfrm>
          <a:prstGeom prst="rect">
            <a:avLst/>
          </a:prstGeom>
          <a:solidFill>
            <a:srgbClr val="333399"/>
          </a:solidFill>
          <a:ln w="9525">
            <a:solidFill>
              <a:schemeClr val="tx1"/>
            </a:solidFill>
            <a:miter lim="800000"/>
            <a:headEnd/>
            <a:tailEnd/>
          </a:ln>
        </p:spPr>
        <p:txBody>
          <a:bodyPr wrap="none" anchor="ctr"/>
          <a:lstStyle/>
          <a:p>
            <a:pPr algn="ctr">
              <a:lnSpc>
                <a:spcPct val="100000"/>
              </a:lnSpc>
              <a:spcBef>
                <a:spcPct val="0"/>
              </a:spcBef>
            </a:pPr>
            <a:r>
              <a:rPr lang="he-IL" sz="2400" b="0"/>
              <a:t>איך?</a:t>
            </a:r>
            <a:endParaRPr lang="en-US" sz="2400" b="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idx="4294967295"/>
          </p:nvPr>
        </p:nvSpPr>
        <p:spPr/>
        <p:txBody>
          <a:bodyPr/>
          <a:lstStyle/>
          <a:p>
            <a:pPr eaLnBrk="1" hangingPunct="1"/>
            <a:r>
              <a:rPr lang="he-IL" sz="8000" b="1" smtClean="0">
                <a:solidFill>
                  <a:srgbClr val="FFFF00"/>
                </a:solidFill>
              </a:rPr>
              <a:t>למה </a:t>
            </a:r>
            <a:r>
              <a:rPr lang="he-IL" sz="5400" b="1" smtClean="0">
                <a:solidFill>
                  <a:srgbClr val="FFFF00"/>
                </a:solidFill>
              </a:rPr>
              <a:t>ללמד ביואתיקה?</a:t>
            </a:r>
            <a:endParaRPr lang="en-US" sz="5400" b="1" smtClean="0">
              <a:solidFill>
                <a:srgbClr val="FFFF00"/>
              </a:solidFill>
            </a:endParaRPr>
          </a:p>
        </p:txBody>
      </p:sp>
      <p:sp>
        <p:nvSpPr>
          <p:cNvPr id="333827" name="Rectangle 3"/>
          <p:cNvSpPr>
            <a:spLocks noGrp="1" noChangeArrowheads="1"/>
          </p:cNvSpPr>
          <p:nvPr>
            <p:ph type="body" idx="4294967295"/>
          </p:nvPr>
        </p:nvSpPr>
        <p:spPr/>
        <p:txBody>
          <a:bodyPr/>
          <a:lstStyle/>
          <a:p>
            <a:pPr lvl="1" eaLnBrk="1" hangingPunct="1">
              <a:buFontTx/>
              <a:buNone/>
            </a:pPr>
            <a:r>
              <a:rPr lang="he-IL" sz="3600" smtClean="0">
                <a:solidFill>
                  <a:srgbClr val="FFFF00"/>
                </a:solidFill>
              </a:rPr>
              <a:t>הוראת הדילמות הביואתיות מועילות בתחומים הבאים:</a:t>
            </a:r>
          </a:p>
          <a:p>
            <a:pPr lvl="1" eaLnBrk="1" hangingPunct="1"/>
            <a:r>
              <a:rPr lang="he-IL" sz="3600" smtClean="0">
                <a:solidFill>
                  <a:srgbClr val="FFFF00"/>
                </a:solidFill>
              </a:rPr>
              <a:t>שיפור ידע ביולוגי</a:t>
            </a:r>
          </a:p>
          <a:p>
            <a:pPr lvl="1" eaLnBrk="1" hangingPunct="1"/>
            <a:r>
              <a:rPr lang="he-IL" sz="3600" smtClean="0">
                <a:solidFill>
                  <a:srgbClr val="FFFF00"/>
                </a:solidFill>
              </a:rPr>
              <a:t>שיפור יכולת טיעון וידע ביואתי</a:t>
            </a:r>
          </a:p>
          <a:p>
            <a:pPr lvl="1" eaLnBrk="1" hangingPunct="1"/>
            <a:r>
              <a:rPr lang="he-IL" sz="3600" smtClean="0">
                <a:solidFill>
                  <a:srgbClr val="FFFF00"/>
                </a:solidFill>
              </a:rPr>
              <a:t>יכולת להביע עמדות</a:t>
            </a:r>
          </a:p>
          <a:p>
            <a:pPr lvl="1" eaLnBrk="1" hangingPunct="1"/>
            <a:r>
              <a:rPr lang="he-IL" sz="3600" smtClean="0">
                <a:solidFill>
                  <a:srgbClr val="FFFF00"/>
                </a:solidFill>
              </a:rPr>
              <a:t>שימוש בידע במקצועות לימוד נוספים</a:t>
            </a:r>
          </a:p>
          <a:p>
            <a:pPr lvl="1" eaLnBrk="1" hangingPunct="1"/>
            <a:r>
              <a:rPr lang="he-IL" sz="3600" smtClean="0">
                <a:solidFill>
                  <a:srgbClr val="FFFF00"/>
                </a:solidFill>
              </a:rPr>
              <a:t>הגברת העניין בלימודי הביולוגיה</a:t>
            </a:r>
          </a:p>
          <a:p>
            <a:pPr lvl="1" eaLnBrk="1" hangingPunct="1"/>
            <a:endParaRPr lang="he-IL" sz="3600"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33827">
                                            <p:txEl>
                                              <p:pRg st="1" end="1"/>
                                            </p:txEl>
                                          </p:spTgt>
                                        </p:tgtEl>
                                        <p:attrNameLst>
                                          <p:attrName>style.visibility</p:attrName>
                                        </p:attrNameLst>
                                      </p:cBhvr>
                                      <p:to>
                                        <p:strVal val="visible"/>
                                      </p:to>
                                    </p:set>
                                    <p:anim calcmode="lin" valueType="num">
                                      <p:cBhvr additive="base">
                                        <p:cTn id="7" dur="500" fill="hold"/>
                                        <p:tgtEl>
                                          <p:spTgt spid="33382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3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33827">
                                            <p:txEl>
                                              <p:pRg st="2" end="2"/>
                                            </p:txEl>
                                          </p:spTgt>
                                        </p:tgtEl>
                                        <p:attrNameLst>
                                          <p:attrName>style.visibility</p:attrName>
                                        </p:attrNameLst>
                                      </p:cBhvr>
                                      <p:to>
                                        <p:strVal val="visible"/>
                                      </p:to>
                                    </p:set>
                                    <p:anim calcmode="lin" valueType="num">
                                      <p:cBhvr additive="base">
                                        <p:cTn id="13" dur="500" fill="hold"/>
                                        <p:tgtEl>
                                          <p:spTgt spid="33382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3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33827">
                                            <p:txEl>
                                              <p:pRg st="3" end="3"/>
                                            </p:txEl>
                                          </p:spTgt>
                                        </p:tgtEl>
                                        <p:attrNameLst>
                                          <p:attrName>style.visibility</p:attrName>
                                        </p:attrNameLst>
                                      </p:cBhvr>
                                      <p:to>
                                        <p:strVal val="visible"/>
                                      </p:to>
                                    </p:set>
                                    <p:anim calcmode="lin" valueType="num">
                                      <p:cBhvr additive="base">
                                        <p:cTn id="19" dur="500" fill="hold"/>
                                        <p:tgtEl>
                                          <p:spTgt spid="3338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3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33827">
                                            <p:txEl>
                                              <p:pRg st="4" end="4"/>
                                            </p:txEl>
                                          </p:spTgt>
                                        </p:tgtEl>
                                        <p:attrNameLst>
                                          <p:attrName>style.visibility</p:attrName>
                                        </p:attrNameLst>
                                      </p:cBhvr>
                                      <p:to>
                                        <p:strVal val="visible"/>
                                      </p:to>
                                    </p:set>
                                    <p:anim calcmode="lin" valueType="num">
                                      <p:cBhvr additive="base">
                                        <p:cTn id="25" dur="500" fill="hold"/>
                                        <p:tgtEl>
                                          <p:spTgt spid="33382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3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33827">
                                            <p:txEl>
                                              <p:pRg st="5" end="5"/>
                                            </p:txEl>
                                          </p:spTgt>
                                        </p:tgtEl>
                                        <p:attrNameLst>
                                          <p:attrName>style.visibility</p:attrName>
                                        </p:attrNameLst>
                                      </p:cBhvr>
                                      <p:to>
                                        <p:strVal val="visible"/>
                                      </p:to>
                                    </p:set>
                                    <p:anim calcmode="lin" valueType="num">
                                      <p:cBhvr additive="base">
                                        <p:cTn id="31" dur="500" fill="hold"/>
                                        <p:tgtEl>
                                          <p:spTgt spid="33382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38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p:txBody>
          <a:bodyPr/>
          <a:lstStyle/>
          <a:p>
            <a:r>
              <a:rPr lang="he-IL" smtClean="0">
                <a:solidFill>
                  <a:srgbClr val="FFFF00"/>
                </a:solidFill>
              </a:rPr>
              <a:t>הערכת היוזמה</a:t>
            </a:r>
            <a:br>
              <a:rPr lang="he-IL" smtClean="0">
                <a:solidFill>
                  <a:srgbClr val="FFFF00"/>
                </a:solidFill>
              </a:rPr>
            </a:br>
            <a:r>
              <a:rPr lang="he-IL" smtClean="0">
                <a:solidFill>
                  <a:srgbClr val="FFFF00"/>
                </a:solidFill>
              </a:rPr>
              <a:t>הערכה כמותית ואיכותנית</a:t>
            </a:r>
            <a:endParaRPr lang="en-US" smtClean="0">
              <a:solidFill>
                <a:srgbClr val="FFFF00"/>
              </a:solidFill>
            </a:endParaRPr>
          </a:p>
        </p:txBody>
      </p:sp>
      <p:sp>
        <p:nvSpPr>
          <p:cNvPr id="334851" name="Rectangle 3"/>
          <p:cNvSpPr>
            <a:spLocks noGrp="1" noChangeArrowheads="1"/>
          </p:cNvSpPr>
          <p:nvPr>
            <p:ph type="subTitle" idx="1"/>
          </p:nvPr>
        </p:nvSpPr>
        <p:spPr/>
        <p:txBody>
          <a:bodyPr/>
          <a:lstStyle/>
          <a:p>
            <a:r>
              <a:rPr lang="he-IL" sz="3600" smtClean="0">
                <a:solidFill>
                  <a:srgbClr val="FFFF00"/>
                </a:solidFill>
              </a:rPr>
              <a:t>דוגמאות לשיפור ידע,מיומנות טיעון והבעת עמדות</a:t>
            </a:r>
            <a:endParaRPr lang="en-US" sz="3600" smtClean="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endParaRPr lang="en-US" smtClean="0"/>
          </a:p>
        </p:txBody>
      </p:sp>
      <p:sp>
        <p:nvSpPr>
          <p:cNvPr id="335875" name="Rectangle 3"/>
          <p:cNvSpPr>
            <a:spLocks noGrp="1" noChangeArrowheads="1"/>
          </p:cNvSpPr>
          <p:nvPr>
            <p:ph type="body" idx="1"/>
          </p:nvPr>
        </p:nvSpPr>
        <p:spPr/>
        <p:txBody>
          <a:bodyPr/>
          <a:lstStyle/>
          <a:p>
            <a:pPr>
              <a:buFontTx/>
              <a:buNone/>
            </a:pPr>
            <a:r>
              <a:rPr lang="he-IL" sz="6600" smtClean="0">
                <a:solidFill>
                  <a:srgbClr val="FFFF00"/>
                </a:solidFill>
              </a:rPr>
              <a:t>שיפור ידע ביולוגי</a:t>
            </a:r>
            <a:r>
              <a:rPr lang="he-IL" smtClean="0"/>
              <a:t> </a:t>
            </a:r>
          </a:p>
          <a:p>
            <a:pPr>
              <a:buFontTx/>
              <a:buNone/>
            </a:pPr>
            <a:r>
              <a:rPr lang="he-IL" sz="4400" smtClean="0">
                <a:solidFill>
                  <a:schemeClr val="bg1"/>
                </a:solidFill>
              </a:rPr>
              <a:t>בקרב תלמידים חלשים במיוחד</a:t>
            </a:r>
            <a:endParaRPr lang="en-US" sz="44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2" cstate="print"/>
          <a:srcRect/>
          <a:stretch>
            <a:fillRect/>
          </a:stretch>
        </p:blipFill>
        <p:spPr bwMode="auto">
          <a:xfrm>
            <a:off x="1547813" y="-1323975"/>
            <a:ext cx="5981700" cy="8456613"/>
          </a:xfrm>
          <a:prstGeom prst="rect">
            <a:avLst/>
          </a:prstGeom>
          <a:noFill/>
          <a:ln w="9525">
            <a:noFill/>
            <a:miter lim="800000"/>
            <a:headEnd/>
            <a:tailEnd/>
          </a:ln>
          <a:effectLst/>
        </p:spPr>
      </p:pic>
      <p:sp>
        <p:nvSpPr>
          <p:cNvPr id="336899" name="Rectangle 3"/>
          <p:cNvSpPr>
            <a:spLocks noChangeArrowheads="1"/>
          </p:cNvSpPr>
          <p:nvPr/>
        </p:nvSpPr>
        <p:spPr bwMode="auto">
          <a:xfrm>
            <a:off x="3419475" y="333375"/>
            <a:ext cx="576263" cy="287338"/>
          </a:xfrm>
          <a:prstGeom prst="rect">
            <a:avLst/>
          </a:prstGeom>
          <a:solidFill>
            <a:schemeClr val="tx1"/>
          </a:solidFill>
          <a:ln w="9525" algn="ctr">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noChangeArrowheads="1"/>
          </p:cNvPicPr>
          <p:nvPr/>
        </p:nvPicPr>
        <p:blipFill>
          <a:blip r:embed="rId2" cstate="print"/>
          <a:srcRect/>
          <a:stretch>
            <a:fillRect/>
          </a:stretch>
        </p:blipFill>
        <p:spPr bwMode="auto">
          <a:xfrm>
            <a:off x="1187450" y="-1179513"/>
            <a:ext cx="6184900" cy="8745538"/>
          </a:xfrm>
          <a:prstGeom prst="rect">
            <a:avLst/>
          </a:prstGeom>
          <a:noFill/>
          <a:ln w="9525">
            <a:noFill/>
            <a:miter lim="800000"/>
            <a:headEnd/>
            <a:tailEnd/>
          </a:ln>
          <a:effectLst/>
        </p:spPr>
      </p:pic>
      <p:sp>
        <p:nvSpPr>
          <p:cNvPr id="337923" name="Rectangle 3"/>
          <p:cNvSpPr>
            <a:spLocks noChangeArrowheads="1"/>
          </p:cNvSpPr>
          <p:nvPr/>
        </p:nvSpPr>
        <p:spPr bwMode="auto">
          <a:xfrm>
            <a:off x="3059113" y="549275"/>
            <a:ext cx="504825" cy="215900"/>
          </a:xfrm>
          <a:prstGeom prst="rect">
            <a:avLst/>
          </a:prstGeom>
          <a:solidFill>
            <a:schemeClr val="tx1"/>
          </a:solidFill>
          <a:ln w="9525" algn="ctr">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2" cstate="print"/>
          <a:stretch>
            <a:fillRect/>
          </a:stretch>
        </p:blipFill>
        <p:spPr bwMode="auto">
          <a:xfrm>
            <a:off x="1258888" y="-1395303"/>
            <a:ext cx="6337300" cy="8959631"/>
          </a:xfrm>
          <a:prstGeom prst="rect">
            <a:avLst/>
          </a:prstGeom>
          <a:noFill/>
          <a:ln w="9525">
            <a:solidFill>
              <a:schemeClr val="tx1"/>
            </a:solidFill>
            <a:miter lim="800000"/>
            <a:headEnd/>
            <a:tailEnd/>
          </a:ln>
          <a:effectLst/>
        </p:spPr>
      </p:pic>
      <p:sp>
        <p:nvSpPr>
          <p:cNvPr id="338947" name="Rectangle 3"/>
          <p:cNvSpPr>
            <a:spLocks noChangeArrowheads="1"/>
          </p:cNvSpPr>
          <p:nvPr/>
        </p:nvSpPr>
        <p:spPr bwMode="auto">
          <a:xfrm>
            <a:off x="3348038" y="476250"/>
            <a:ext cx="503237" cy="215900"/>
          </a:xfrm>
          <a:prstGeom prst="rect">
            <a:avLst/>
          </a:prstGeom>
          <a:solidFill>
            <a:schemeClr val="tx1"/>
          </a:solidFill>
          <a:ln w="9525" algn="ctr">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p:cNvPicPr>
            <a:picLocks noChangeAspect="1" noChangeArrowheads="1"/>
          </p:cNvPicPr>
          <p:nvPr/>
        </p:nvPicPr>
        <p:blipFill>
          <a:blip r:embed="rId2" cstate="print"/>
          <a:srcRect/>
          <a:stretch>
            <a:fillRect/>
          </a:stretch>
        </p:blipFill>
        <p:spPr bwMode="auto">
          <a:xfrm>
            <a:off x="1835150" y="-1179513"/>
            <a:ext cx="5980113" cy="8456613"/>
          </a:xfrm>
          <a:prstGeom prst="rect">
            <a:avLst/>
          </a:prstGeom>
          <a:noFill/>
          <a:ln w="9525">
            <a:noFill/>
            <a:miter lim="800000"/>
            <a:headEnd/>
            <a:tailEnd/>
          </a:ln>
          <a:effectLst/>
        </p:spPr>
      </p:pic>
      <p:sp>
        <p:nvSpPr>
          <p:cNvPr id="339971" name="Rectangle 3"/>
          <p:cNvSpPr>
            <a:spLocks noChangeArrowheads="1"/>
          </p:cNvSpPr>
          <p:nvPr/>
        </p:nvSpPr>
        <p:spPr bwMode="auto">
          <a:xfrm>
            <a:off x="3779838" y="549275"/>
            <a:ext cx="504825" cy="215900"/>
          </a:xfrm>
          <a:prstGeom prst="rect">
            <a:avLst/>
          </a:prstGeom>
          <a:solidFill>
            <a:schemeClr val="tx1"/>
          </a:solidFill>
          <a:ln w="9525" algn="ctr">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582</Words>
  <Application>Microsoft Office PowerPoint</Application>
  <PresentationFormat>On-screen Show (4:3)</PresentationFormat>
  <Paragraphs>111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עיצוב ברירת מחדל</vt:lpstr>
      <vt:lpstr>PowerPoint Presentation</vt:lpstr>
      <vt:lpstr>ליבאתיקה</vt:lpstr>
      <vt:lpstr>למה ללמד ביואתיקה?</vt:lpstr>
      <vt:lpstr>הערכת היוזמה הערכה כמותית ואיכותנית</vt:lpstr>
      <vt:lpstr>PowerPoint Presentation</vt:lpstr>
      <vt:lpstr>PowerPoint Presentation</vt:lpstr>
      <vt:lpstr>PowerPoint Presentation</vt:lpstr>
      <vt:lpstr>PowerPoint Presentation</vt:lpstr>
      <vt:lpstr>PowerPoint Presentation</vt:lpstr>
      <vt:lpstr>הערכה כמותית  ידע ביולוגי בישיבה</vt:lpstr>
      <vt:lpstr>ידע ביולוגי באולפנא</vt:lpstr>
      <vt:lpstr>PowerPoint Presentation</vt:lpstr>
      <vt:lpstr>PowerPoint Presentation</vt:lpstr>
      <vt:lpstr>יכולות ניסוח טיעון</vt:lpstr>
      <vt:lpstr>PowerPoint Presentation</vt:lpstr>
      <vt:lpstr>PowerPoint Presentation</vt:lpstr>
      <vt:lpstr>השפעת הוראת היוזמה על עמדות התלמידים</vt:lpstr>
      <vt:lpstr>שימוש בידע במקצועות לימוד נוספים   אזרחות וחיבור</vt:lpstr>
      <vt:lpstr>שאלה בבחינה באזרחות ונושא לחיבור</vt:lpstr>
      <vt:lpstr>PowerPoint Presentation</vt:lpstr>
      <vt:lpstr>השפעת הוראת היוזמה על בחירת נושא לחיבור -ישיבה</vt:lpstr>
      <vt:lpstr>מבחן באזרחות בתיכון</vt:lpstr>
      <vt:lpstr>הערכה איכותנית  תגובות תלמידים</vt:lpstr>
      <vt:lpstr>PowerPoint Presentation</vt:lpstr>
      <vt:lpstr>מה ללמד?</vt:lpstr>
      <vt:lpstr>מה ללמד?</vt:lpstr>
      <vt:lpstr> מה ללמד?  </vt:lpstr>
      <vt:lpstr>מטרות ההוראה של הביולוגיה  - מתוך תכנית הלימודים</vt:lpstr>
      <vt:lpstr>איך ללמד? לפי המודל</vt:lpstr>
    </vt:vector>
  </TitlesOfParts>
  <Company>בית</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לם עדי</dc:creator>
  <cp:lastModifiedBy>Windows User</cp:lastModifiedBy>
  <cp:revision>118</cp:revision>
  <dcterms:created xsi:type="dcterms:W3CDTF">2010-04-24T20:29:21Z</dcterms:created>
  <dcterms:modified xsi:type="dcterms:W3CDTF">2016-11-28T11:47:52Z</dcterms:modified>
</cp:coreProperties>
</file>