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08" r:id="rId1"/>
  </p:sldMasterIdLst>
  <p:notesMasterIdLst>
    <p:notesMasterId r:id="rId25"/>
  </p:notesMasterIdLst>
  <p:handoutMasterIdLst>
    <p:handoutMasterId r:id="rId26"/>
  </p:handoutMasterIdLst>
  <p:sldIdLst>
    <p:sldId id="271" r:id="rId2"/>
    <p:sldId id="278" r:id="rId3"/>
    <p:sldId id="257" r:id="rId4"/>
    <p:sldId id="263" r:id="rId5"/>
    <p:sldId id="285" r:id="rId6"/>
    <p:sldId id="258" r:id="rId7"/>
    <p:sldId id="262" r:id="rId8"/>
    <p:sldId id="260" r:id="rId9"/>
    <p:sldId id="270" r:id="rId10"/>
    <p:sldId id="272" r:id="rId11"/>
    <p:sldId id="280" r:id="rId12"/>
    <p:sldId id="261" r:id="rId13"/>
    <p:sldId id="264" r:id="rId14"/>
    <p:sldId id="265" r:id="rId15"/>
    <p:sldId id="266" r:id="rId16"/>
    <p:sldId id="275" r:id="rId17"/>
    <p:sldId id="276" r:id="rId18"/>
    <p:sldId id="277" r:id="rId19"/>
    <p:sldId id="284" r:id="rId20"/>
    <p:sldId id="267" r:id="rId21"/>
    <p:sldId id="281" r:id="rId22"/>
    <p:sldId id="282" r:id="rId23"/>
    <p:sldId id="283" r:id="rId24"/>
  </p:sldIdLst>
  <p:sldSz cx="9144000" cy="6858000" type="screen4x3"/>
  <p:notesSz cx="6858000" cy="9144000"/>
  <p:defaultTextStyle>
    <a:defPPr>
      <a:defRPr lang="en-US"/>
    </a:defPPr>
    <a:lvl1pPr algn="r" rtl="1" fontAlgn="base">
      <a:spcBef>
        <a:spcPct val="0"/>
      </a:spcBef>
      <a:spcAft>
        <a:spcPct val="0"/>
      </a:spcAft>
      <a:defRPr kern="1200">
        <a:solidFill>
          <a:schemeClr val="tx1"/>
        </a:solidFill>
        <a:latin typeface="Times New Roman" pitchFamily="18" charset="0"/>
        <a:ea typeface="+mn-ea"/>
        <a:cs typeface="Arial" pitchFamily="34" charset="0"/>
      </a:defRPr>
    </a:lvl1pPr>
    <a:lvl2pPr marL="457200" algn="r" rtl="1" fontAlgn="base">
      <a:spcBef>
        <a:spcPct val="0"/>
      </a:spcBef>
      <a:spcAft>
        <a:spcPct val="0"/>
      </a:spcAft>
      <a:defRPr kern="1200">
        <a:solidFill>
          <a:schemeClr val="tx1"/>
        </a:solidFill>
        <a:latin typeface="Times New Roman" pitchFamily="18" charset="0"/>
        <a:ea typeface="+mn-ea"/>
        <a:cs typeface="Arial" pitchFamily="34" charset="0"/>
      </a:defRPr>
    </a:lvl2pPr>
    <a:lvl3pPr marL="914400" algn="r" rtl="1" fontAlgn="base">
      <a:spcBef>
        <a:spcPct val="0"/>
      </a:spcBef>
      <a:spcAft>
        <a:spcPct val="0"/>
      </a:spcAft>
      <a:defRPr kern="1200">
        <a:solidFill>
          <a:schemeClr val="tx1"/>
        </a:solidFill>
        <a:latin typeface="Times New Roman" pitchFamily="18" charset="0"/>
        <a:ea typeface="+mn-ea"/>
        <a:cs typeface="Arial" pitchFamily="34" charset="0"/>
      </a:defRPr>
    </a:lvl3pPr>
    <a:lvl4pPr marL="1371600" algn="r" rtl="1" fontAlgn="base">
      <a:spcBef>
        <a:spcPct val="0"/>
      </a:spcBef>
      <a:spcAft>
        <a:spcPct val="0"/>
      </a:spcAft>
      <a:defRPr kern="1200">
        <a:solidFill>
          <a:schemeClr val="tx1"/>
        </a:solidFill>
        <a:latin typeface="Times New Roman" pitchFamily="18" charset="0"/>
        <a:ea typeface="+mn-ea"/>
        <a:cs typeface="Arial" pitchFamily="34" charset="0"/>
      </a:defRPr>
    </a:lvl4pPr>
    <a:lvl5pPr marL="1828800" algn="r" rtl="1" fontAlgn="base">
      <a:spcBef>
        <a:spcPct val="0"/>
      </a:spcBef>
      <a:spcAft>
        <a:spcPct val="0"/>
      </a:spcAft>
      <a:defRPr kern="1200">
        <a:solidFill>
          <a:schemeClr val="tx1"/>
        </a:solidFill>
        <a:latin typeface="Times New Roman" pitchFamily="18" charset="0"/>
        <a:ea typeface="+mn-ea"/>
        <a:cs typeface="Arial" pitchFamily="34" charset="0"/>
      </a:defRPr>
    </a:lvl5pPr>
    <a:lvl6pPr marL="2286000" algn="r" defTabSz="914400" rtl="1" eaLnBrk="1" latinLnBrk="0" hangingPunct="1">
      <a:defRPr kern="1200">
        <a:solidFill>
          <a:schemeClr val="tx1"/>
        </a:solidFill>
        <a:latin typeface="Times New Roman" pitchFamily="18" charset="0"/>
        <a:ea typeface="+mn-ea"/>
        <a:cs typeface="Arial" pitchFamily="34" charset="0"/>
      </a:defRPr>
    </a:lvl6pPr>
    <a:lvl7pPr marL="2743200" algn="r" defTabSz="914400" rtl="1" eaLnBrk="1" latinLnBrk="0" hangingPunct="1">
      <a:defRPr kern="1200">
        <a:solidFill>
          <a:schemeClr val="tx1"/>
        </a:solidFill>
        <a:latin typeface="Times New Roman" pitchFamily="18" charset="0"/>
        <a:ea typeface="+mn-ea"/>
        <a:cs typeface="Arial" pitchFamily="34" charset="0"/>
      </a:defRPr>
    </a:lvl7pPr>
    <a:lvl8pPr marL="3200400" algn="r" defTabSz="914400" rtl="1" eaLnBrk="1" latinLnBrk="0" hangingPunct="1">
      <a:defRPr kern="1200">
        <a:solidFill>
          <a:schemeClr val="tx1"/>
        </a:solidFill>
        <a:latin typeface="Times New Roman" pitchFamily="18" charset="0"/>
        <a:ea typeface="+mn-ea"/>
        <a:cs typeface="Arial" pitchFamily="34" charset="0"/>
      </a:defRPr>
    </a:lvl8pPr>
    <a:lvl9pPr marL="3657600" algn="r" defTabSz="914400" rtl="1" eaLnBrk="1" latinLnBrk="0" hangingPunct="1">
      <a:defRPr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75442" autoAdjust="0"/>
    <p:restoredTop sz="96223" autoAdjust="0"/>
  </p:normalViewPr>
  <p:slideViewPr>
    <p:cSldViewPr>
      <p:cViewPr varScale="1">
        <p:scale>
          <a:sx n="76" d="100"/>
          <a:sy n="76" d="100"/>
        </p:scale>
        <p:origin x="-71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200">
                <a:cs typeface="Times New Roman" pitchFamily="18" charset="0"/>
              </a:defRPr>
            </a:lvl1pPr>
          </a:lstStyle>
          <a:p>
            <a:pPr>
              <a:defRPr/>
            </a:pPr>
            <a:endParaRPr lang="en-US" dirty="0"/>
          </a:p>
        </p:txBody>
      </p:sp>
      <p:sp>
        <p:nvSpPr>
          <p:cNvPr id="5123" name="Rectangle 3"/>
          <p:cNvSpPr>
            <a:spLocks noGrp="1" noChangeArrowheads="1"/>
          </p:cNvSpPr>
          <p:nvPr>
            <p:ph type="dt" sz="quarter"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cs typeface="Times New Roman" pitchFamily="18" charset="0"/>
              </a:defRPr>
            </a:lvl1pPr>
          </a:lstStyle>
          <a:p>
            <a:pPr>
              <a:defRPr/>
            </a:pPr>
            <a:endParaRPr lang="en-US" dirty="0"/>
          </a:p>
        </p:txBody>
      </p:sp>
      <p:sp>
        <p:nvSpPr>
          <p:cNvPr id="5124" name="Rectangle 4"/>
          <p:cNvSpPr>
            <a:spLocks noGrp="1" noChangeArrowheads="1"/>
          </p:cNvSpPr>
          <p:nvPr>
            <p:ph type="ftr" sz="quarter" idx="2"/>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200">
                <a:cs typeface="Times New Roman" pitchFamily="18" charset="0"/>
              </a:defRPr>
            </a:lvl1pPr>
          </a:lstStyle>
          <a:p>
            <a:pPr>
              <a:defRPr/>
            </a:pPr>
            <a:endParaRPr lang="en-US" dirty="0"/>
          </a:p>
        </p:txBody>
      </p:sp>
      <p:sp>
        <p:nvSpPr>
          <p:cNvPr id="5125" name="Rectangle 5"/>
          <p:cNvSpPr>
            <a:spLocks noGrp="1" noChangeArrowheads="1"/>
          </p:cNvSpPr>
          <p:nvPr>
            <p:ph type="sldNum" sz="quarter" idx="3"/>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cs typeface="Times New Roman" pitchFamily="18" charset="0"/>
              </a:defRPr>
            </a:lvl1pPr>
          </a:lstStyle>
          <a:p>
            <a:pPr>
              <a:defRPr/>
            </a:pPr>
            <a:fld id="{F8DB08AC-90AA-4F15-82BD-7F84BD8F5DB6}" type="slidenum">
              <a:rPr lang="he-IL"/>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050"/>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200">
                <a:cs typeface="Times New Roman" pitchFamily="18" charset="0"/>
              </a:defRPr>
            </a:lvl1pPr>
          </a:lstStyle>
          <a:p>
            <a:pPr>
              <a:defRPr/>
            </a:pPr>
            <a:endParaRPr lang="en-US" dirty="0"/>
          </a:p>
        </p:txBody>
      </p:sp>
      <p:sp>
        <p:nvSpPr>
          <p:cNvPr id="7171" name="Rectangle 2051"/>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cs typeface="Times New Roman" pitchFamily="18" charset="0"/>
              </a:defRPr>
            </a:lvl1pPr>
          </a:lstStyle>
          <a:p>
            <a:pPr>
              <a:defRPr/>
            </a:pPr>
            <a:endParaRPr lang="en-US" dirty="0"/>
          </a:p>
        </p:txBody>
      </p:sp>
      <p:sp>
        <p:nvSpPr>
          <p:cNvPr id="26628" name="Rectangle 2052"/>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2053"/>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e-IL" noProof="0" smtClean="0"/>
              <a:t>לחץ כדי לערוך סגנונות טקסט של תבנית בסיס</a:t>
            </a:r>
          </a:p>
          <a:p>
            <a:pPr lvl="1"/>
            <a:r>
              <a:rPr lang="he-IL" noProof="0" smtClean="0"/>
              <a:t>רמה שנייה</a:t>
            </a:r>
          </a:p>
          <a:p>
            <a:pPr lvl="2"/>
            <a:r>
              <a:rPr lang="he-IL" noProof="0" smtClean="0"/>
              <a:t>רמה שלישית</a:t>
            </a:r>
          </a:p>
          <a:p>
            <a:pPr lvl="3"/>
            <a:r>
              <a:rPr lang="he-IL" noProof="0" smtClean="0"/>
              <a:t>רמה רביעית</a:t>
            </a:r>
          </a:p>
          <a:p>
            <a:pPr lvl="4"/>
            <a:r>
              <a:rPr lang="he-IL" noProof="0" smtClean="0"/>
              <a:t>רמה חמישית</a:t>
            </a:r>
          </a:p>
        </p:txBody>
      </p:sp>
      <p:sp>
        <p:nvSpPr>
          <p:cNvPr id="7174" name="Rectangle 2054"/>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0">
              <a:defRPr sz="1200">
                <a:cs typeface="Times New Roman" pitchFamily="18" charset="0"/>
              </a:defRPr>
            </a:lvl1pPr>
          </a:lstStyle>
          <a:p>
            <a:pPr>
              <a:defRPr/>
            </a:pPr>
            <a:endParaRPr lang="en-US" dirty="0"/>
          </a:p>
        </p:txBody>
      </p:sp>
      <p:sp>
        <p:nvSpPr>
          <p:cNvPr id="7175" name="Rectangle 2055"/>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cs typeface="Times New Roman" pitchFamily="18" charset="0"/>
              </a:defRPr>
            </a:lvl1pPr>
          </a:lstStyle>
          <a:p>
            <a:pPr>
              <a:defRPr/>
            </a:pPr>
            <a:fld id="{528665C4-A655-4045-94E4-F442FE3C621D}" type="slidenum">
              <a:rPr lang="he-IL"/>
              <a:pPr>
                <a:defRPr/>
              </a:pPr>
              <a:t>‹#›</a:t>
            </a:fld>
            <a:endParaRPr lang="en-US" dirty="0"/>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r" rtl="1"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r" rtl="1"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pPr>
              <a:defRPr/>
            </a:pPr>
            <a:endParaRPr lang="en-US" dirty="0"/>
          </a:p>
        </p:txBody>
      </p:sp>
      <p:sp>
        <p:nvSpPr>
          <p:cNvPr id="5" name="מציין מיקום של כותרת תחתונה 4"/>
          <p:cNvSpPr>
            <a:spLocks noGrp="1"/>
          </p:cNvSpPr>
          <p:nvPr>
            <p:ph type="ftr" sz="quarter" idx="11"/>
          </p:nvPr>
        </p:nvSpPr>
        <p:spPr/>
        <p:txBody>
          <a:bodyPr/>
          <a:lstStyle/>
          <a:p>
            <a:pPr>
              <a:defRPr/>
            </a:pPr>
            <a:endParaRPr lang="en-US" dirty="0"/>
          </a:p>
        </p:txBody>
      </p:sp>
      <p:sp>
        <p:nvSpPr>
          <p:cNvPr id="6" name="מציין מיקום של מספר שקופית 5"/>
          <p:cNvSpPr>
            <a:spLocks noGrp="1"/>
          </p:cNvSpPr>
          <p:nvPr>
            <p:ph type="sldNum" sz="quarter" idx="12"/>
          </p:nvPr>
        </p:nvSpPr>
        <p:spPr/>
        <p:txBody>
          <a:bodyPr/>
          <a:lstStyle/>
          <a:p>
            <a:pPr>
              <a:defRPr/>
            </a:pPr>
            <a:fld id="{E58E05B7-C709-443C-91CA-B37856D806C5}" type="slidenum">
              <a:rPr lang="he-IL"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pPr>
              <a:defRPr/>
            </a:pPr>
            <a:endParaRPr lang="en-US" dirty="0"/>
          </a:p>
        </p:txBody>
      </p:sp>
      <p:sp>
        <p:nvSpPr>
          <p:cNvPr id="5" name="מציין מיקום של כותרת תחתונה 4"/>
          <p:cNvSpPr>
            <a:spLocks noGrp="1"/>
          </p:cNvSpPr>
          <p:nvPr>
            <p:ph type="ftr" sz="quarter" idx="11"/>
          </p:nvPr>
        </p:nvSpPr>
        <p:spPr/>
        <p:txBody>
          <a:bodyPr/>
          <a:lstStyle/>
          <a:p>
            <a:pPr>
              <a:defRPr/>
            </a:pPr>
            <a:endParaRPr lang="en-US" dirty="0"/>
          </a:p>
        </p:txBody>
      </p:sp>
      <p:sp>
        <p:nvSpPr>
          <p:cNvPr id="6" name="מציין מיקום של מספר שקופית 5"/>
          <p:cNvSpPr>
            <a:spLocks noGrp="1"/>
          </p:cNvSpPr>
          <p:nvPr>
            <p:ph type="sldNum" sz="quarter" idx="12"/>
          </p:nvPr>
        </p:nvSpPr>
        <p:spPr/>
        <p:txBody>
          <a:bodyPr/>
          <a:lstStyle/>
          <a:p>
            <a:pPr>
              <a:defRPr/>
            </a:pPr>
            <a:fld id="{AE23916A-E5AF-4711-A829-029086ABBA22}" type="slidenum">
              <a:rPr lang="he-IL"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pPr>
              <a:defRPr/>
            </a:pPr>
            <a:endParaRPr lang="en-US" dirty="0"/>
          </a:p>
        </p:txBody>
      </p:sp>
      <p:sp>
        <p:nvSpPr>
          <p:cNvPr id="5" name="מציין מיקום של כותרת תחתונה 4"/>
          <p:cNvSpPr>
            <a:spLocks noGrp="1"/>
          </p:cNvSpPr>
          <p:nvPr>
            <p:ph type="ftr" sz="quarter" idx="11"/>
          </p:nvPr>
        </p:nvSpPr>
        <p:spPr/>
        <p:txBody>
          <a:bodyPr/>
          <a:lstStyle/>
          <a:p>
            <a:pPr>
              <a:defRPr/>
            </a:pPr>
            <a:endParaRPr lang="en-US" dirty="0"/>
          </a:p>
        </p:txBody>
      </p:sp>
      <p:sp>
        <p:nvSpPr>
          <p:cNvPr id="6" name="מציין מיקום של מספר שקופית 5"/>
          <p:cNvSpPr>
            <a:spLocks noGrp="1"/>
          </p:cNvSpPr>
          <p:nvPr>
            <p:ph type="sldNum" sz="quarter" idx="12"/>
          </p:nvPr>
        </p:nvSpPr>
        <p:spPr/>
        <p:txBody>
          <a:bodyPr/>
          <a:lstStyle/>
          <a:p>
            <a:pPr>
              <a:defRPr/>
            </a:pPr>
            <a:fld id="{0CF69D2F-7FF0-436F-B714-035748385C89}" type="slidenum">
              <a:rPr lang="he-IL"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pPr>
              <a:defRPr/>
            </a:pPr>
            <a:endParaRPr lang="en-US" dirty="0"/>
          </a:p>
        </p:txBody>
      </p:sp>
      <p:sp>
        <p:nvSpPr>
          <p:cNvPr id="5" name="מציין מיקום של כותרת תחתונה 4"/>
          <p:cNvSpPr>
            <a:spLocks noGrp="1"/>
          </p:cNvSpPr>
          <p:nvPr>
            <p:ph type="ftr" sz="quarter" idx="11"/>
          </p:nvPr>
        </p:nvSpPr>
        <p:spPr/>
        <p:txBody>
          <a:bodyPr/>
          <a:lstStyle/>
          <a:p>
            <a:pPr>
              <a:defRPr/>
            </a:pPr>
            <a:endParaRPr lang="en-US" dirty="0"/>
          </a:p>
        </p:txBody>
      </p:sp>
      <p:sp>
        <p:nvSpPr>
          <p:cNvPr id="6" name="מציין מיקום של מספר שקופית 5"/>
          <p:cNvSpPr>
            <a:spLocks noGrp="1"/>
          </p:cNvSpPr>
          <p:nvPr>
            <p:ph type="sldNum" sz="quarter" idx="12"/>
          </p:nvPr>
        </p:nvSpPr>
        <p:spPr/>
        <p:txBody>
          <a:bodyPr/>
          <a:lstStyle/>
          <a:p>
            <a:pPr>
              <a:defRPr/>
            </a:pPr>
            <a:fld id="{72BD6BB1-3E15-448D-85C9-A5F81BD91BFD}" type="slidenum">
              <a:rPr lang="he-IL"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pPr>
              <a:defRPr/>
            </a:pPr>
            <a:endParaRPr lang="en-US" dirty="0"/>
          </a:p>
        </p:txBody>
      </p:sp>
      <p:sp>
        <p:nvSpPr>
          <p:cNvPr id="5" name="מציין מיקום של כותרת תחתונה 4"/>
          <p:cNvSpPr>
            <a:spLocks noGrp="1"/>
          </p:cNvSpPr>
          <p:nvPr>
            <p:ph type="ftr" sz="quarter" idx="11"/>
          </p:nvPr>
        </p:nvSpPr>
        <p:spPr/>
        <p:txBody>
          <a:bodyPr/>
          <a:lstStyle/>
          <a:p>
            <a:pPr>
              <a:defRPr/>
            </a:pPr>
            <a:endParaRPr lang="en-US" dirty="0"/>
          </a:p>
        </p:txBody>
      </p:sp>
      <p:sp>
        <p:nvSpPr>
          <p:cNvPr id="6" name="מציין מיקום של מספר שקופית 5"/>
          <p:cNvSpPr>
            <a:spLocks noGrp="1"/>
          </p:cNvSpPr>
          <p:nvPr>
            <p:ph type="sldNum" sz="quarter" idx="12"/>
          </p:nvPr>
        </p:nvSpPr>
        <p:spPr/>
        <p:txBody>
          <a:bodyPr/>
          <a:lstStyle/>
          <a:p>
            <a:pPr>
              <a:defRPr/>
            </a:pPr>
            <a:fld id="{9E3E58D8-5F8F-4E8F-B506-C4450A8FDF40}" type="slidenum">
              <a:rPr lang="he-IL"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pPr>
              <a:defRPr/>
            </a:pPr>
            <a:endParaRPr lang="en-US" dirty="0"/>
          </a:p>
        </p:txBody>
      </p:sp>
      <p:sp>
        <p:nvSpPr>
          <p:cNvPr id="6" name="מציין מיקום של כותרת תחתונה 5"/>
          <p:cNvSpPr>
            <a:spLocks noGrp="1"/>
          </p:cNvSpPr>
          <p:nvPr>
            <p:ph type="ftr" sz="quarter" idx="11"/>
          </p:nvPr>
        </p:nvSpPr>
        <p:spPr/>
        <p:txBody>
          <a:bodyPr/>
          <a:lstStyle/>
          <a:p>
            <a:pPr>
              <a:defRPr/>
            </a:pPr>
            <a:endParaRPr lang="en-US" dirty="0"/>
          </a:p>
        </p:txBody>
      </p:sp>
      <p:sp>
        <p:nvSpPr>
          <p:cNvPr id="7" name="מציין מיקום של מספר שקופית 6"/>
          <p:cNvSpPr>
            <a:spLocks noGrp="1"/>
          </p:cNvSpPr>
          <p:nvPr>
            <p:ph type="sldNum" sz="quarter" idx="12"/>
          </p:nvPr>
        </p:nvSpPr>
        <p:spPr/>
        <p:txBody>
          <a:bodyPr/>
          <a:lstStyle/>
          <a:p>
            <a:pPr>
              <a:defRPr/>
            </a:pPr>
            <a:fld id="{71B5A834-2C11-4B92-85CF-2C30A6DAAC35}" type="slidenum">
              <a:rPr lang="he-IL"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pPr>
              <a:defRPr/>
            </a:pPr>
            <a:endParaRPr lang="en-US" dirty="0"/>
          </a:p>
        </p:txBody>
      </p:sp>
      <p:sp>
        <p:nvSpPr>
          <p:cNvPr id="8" name="מציין מיקום של כותרת תחתונה 7"/>
          <p:cNvSpPr>
            <a:spLocks noGrp="1"/>
          </p:cNvSpPr>
          <p:nvPr>
            <p:ph type="ftr" sz="quarter" idx="11"/>
          </p:nvPr>
        </p:nvSpPr>
        <p:spPr/>
        <p:txBody>
          <a:bodyPr/>
          <a:lstStyle/>
          <a:p>
            <a:pPr>
              <a:defRPr/>
            </a:pPr>
            <a:endParaRPr lang="en-US" dirty="0"/>
          </a:p>
        </p:txBody>
      </p:sp>
      <p:sp>
        <p:nvSpPr>
          <p:cNvPr id="9" name="מציין מיקום של מספר שקופית 8"/>
          <p:cNvSpPr>
            <a:spLocks noGrp="1"/>
          </p:cNvSpPr>
          <p:nvPr>
            <p:ph type="sldNum" sz="quarter" idx="12"/>
          </p:nvPr>
        </p:nvSpPr>
        <p:spPr/>
        <p:txBody>
          <a:bodyPr/>
          <a:lstStyle/>
          <a:p>
            <a:pPr>
              <a:defRPr/>
            </a:pPr>
            <a:fld id="{B5295CFA-2EC1-432D-9065-7785625B177F}" type="slidenum">
              <a:rPr lang="he-IL"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pPr>
              <a:defRPr/>
            </a:pPr>
            <a:endParaRPr lang="en-US" dirty="0"/>
          </a:p>
        </p:txBody>
      </p:sp>
      <p:sp>
        <p:nvSpPr>
          <p:cNvPr id="4" name="מציין מיקום של כותרת תחתונה 3"/>
          <p:cNvSpPr>
            <a:spLocks noGrp="1"/>
          </p:cNvSpPr>
          <p:nvPr>
            <p:ph type="ftr" sz="quarter" idx="11"/>
          </p:nvPr>
        </p:nvSpPr>
        <p:spPr/>
        <p:txBody>
          <a:bodyPr/>
          <a:lstStyle/>
          <a:p>
            <a:pPr>
              <a:defRPr/>
            </a:pPr>
            <a:endParaRPr lang="en-US" dirty="0"/>
          </a:p>
        </p:txBody>
      </p:sp>
      <p:sp>
        <p:nvSpPr>
          <p:cNvPr id="5" name="מציין מיקום של מספר שקופית 4"/>
          <p:cNvSpPr>
            <a:spLocks noGrp="1"/>
          </p:cNvSpPr>
          <p:nvPr>
            <p:ph type="sldNum" sz="quarter" idx="12"/>
          </p:nvPr>
        </p:nvSpPr>
        <p:spPr/>
        <p:txBody>
          <a:bodyPr/>
          <a:lstStyle/>
          <a:p>
            <a:pPr>
              <a:defRPr/>
            </a:pPr>
            <a:fld id="{E686FFD5-5B7A-4041-A93E-3E73AC87E1C3}" type="slidenum">
              <a:rPr lang="he-IL"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pPr>
              <a:defRPr/>
            </a:pPr>
            <a:endParaRPr lang="en-US" dirty="0"/>
          </a:p>
        </p:txBody>
      </p:sp>
      <p:sp>
        <p:nvSpPr>
          <p:cNvPr id="3" name="מציין מיקום של כותרת תחתונה 2"/>
          <p:cNvSpPr>
            <a:spLocks noGrp="1"/>
          </p:cNvSpPr>
          <p:nvPr>
            <p:ph type="ftr" sz="quarter" idx="11"/>
          </p:nvPr>
        </p:nvSpPr>
        <p:spPr/>
        <p:txBody>
          <a:bodyPr/>
          <a:lstStyle/>
          <a:p>
            <a:pPr>
              <a:defRPr/>
            </a:pPr>
            <a:endParaRPr lang="en-US" dirty="0"/>
          </a:p>
        </p:txBody>
      </p:sp>
      <p:sp>
        <p:nvSpPr>
          <p:cNvPr id="4" name="מציין מיקום של מספר שקופית 3"/>
          <p:cNvSpPr>
            <a:spLocks noGrp="1"/>
          </p:cNvSpPr>
          <p:nvPr>
            <p:ph type="sldNum" sz="quarter" idx="12"/>
          </p:nvPr>
        </p:nvSpPr>
        <p:spPr/>
        <p:txBody>
          <a:bodyPr/>
          <a:lstStyle/>
          <a:p>
            <a:pPr>
              <a:defRPr/>
            </a:pPr>
            <a:fld id="{AD4F88C0-B02D-4782-9205-31B7BEABBF13}" type="slidenum">
              <a:rPr lang="he-IL"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pPr>
              <a:defRPr/>
            </a:pPr>
            <a:endParaRPr lang="en-US" dirty="0"/>
          </a:p>
        </p:txBody>
      </p:sp>
      <p:sp>
        <p:nvSpPr>
          <p:cNvPr id="6" name="מציין מיקום של כותרת תחתונה 5"/>
          <p:cNvSpPr>
            <a:spLocks noGrp="1"/>
          </p:cNvSpPr>
          <p:nvPr>
            <p:ph type="ftr" sz="quarter" idx="11"/>
          </p:nvPr>
        </p:nvSpPr>
        <p:spPr/>
        <p:txBody>
          <a:bodyPr/>
          <a:lstStyle/>
          <a:p>
            <a:pPr>
              <a:defRPr/>
            </a:pPr>
            <a:endParaRPr lang="en-US" dirty="0"/>
          </a:p>
        </p:txBody>
      </p:sp>
      <p:sp>
        <p:nvSpPr>
          <p:cNvPr id="7" name="מציין מיקום של מספר שקופית 6"/>
          <p:cNvSpPr>
            <a:spLocks noGrp="1"/>
          </p:cNvSpPr>
          <p:nvPr>
            <p:ph type="sldNum" sz="quarter" idx="12"/>
          </p:nvPr>
        </p:nvSpPr>
        <p:spPr/>
        <p:txBody>
          <a:bodyPr/>
          <a:lstStyle/>
          <a:p>
            <a:pPr>
              <a:defRPr/>
            </a:pPr>
            <a:fld id="{D061BA1C-66D3-4CAC-B2BE-8E3F9FE92798}" type="slidenum">
              <a:rPr lang="he-IL"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pPr>
              <a:defRPr/>
            </a:pPr>
            <a:endParaRPr lang="en-US" dirty="0"/>
          </a:p>
        </p:txBody>
      </p:sp>
      <p:sp>
        <p:nvSpPr>
          <p:cNvPr id="6" name="מציין מיקום של כותרת תחתונה 5"/>
          <p:cNvSpPr>
            <a:spLocks noGrp="1"/>
          </p:cNvSpPr>
          <p:nvPr>
            <p:ph type="ftr" sz="quarter" idx="11"/>
          </p:nvPr>
        </p:nvSpPr>
        <p:spPr/>
        <p:txBody>
          <a:bodyPr/>
          <a:lstStyle/>
          <a:p>
            <a:pPr>
              <a:defRPr/>
            </a:pPr>
            <a:endParaRPr lang="en-US" dirty="0"/>
          </a:p>
        </p:txBody>
      </p:sp>
      <p:sp>
        <p:nvSpPr>
          <p:cNvPr id="7" name="מציין מיקום של מספר שקופית 6"/>
          <p:cNvSpPr>
            <a:spLocks noGrp="1"/>
          </p:cNvSpPr>
          <p:nvPr>
            <p:ph type="sldNum" sz="quarter" idx="12"/>
          </p:nvPr>
        </p:nvSpPr>
        <p:spPr/>
        <p:txBody>
          <a:bodyPr/>
          <a:lstStyle/>
          <a:p>
            <a:pPr>
              <a:defRPr/>
            </a:pPr>
            <a:fld id="{D611966C-47E6-4E1C-A06A-B2403FD6EEF1}" type="slidenum">
              <a:rPr lang="he-IL"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a:defRPr/>
            </a:pPr>
            <a:endParaRPr lang="en-US" dirty="0"/>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a:defRPr/>
            </a:pPr>
            <a:endParaRPr lang="en-US" dirty="0"/>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a:defRPr/>
            </a:pPr>
            <a:fld id="{C7704B90-E433-4269-A2DF-F62353ADFB13}" type="slidenum">
              <a:rPr lang="he-IL"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srcRect/>
          <a:stretch>
            <a:fillRect/>
          </a:stretch>
        </p:blipFill>
        <p:spPr bwMode="auto">
          <a:xfrm>
            <a:off x="0" y="0"/>
            <a:ext cx="9143999" cy="6858000"/>
          </a:xfrm>
          <a:prstGeom prst="rect">
            <a:avLst/>
          </a:prstGeom>
          <a:ln w="57150">
            <a:solidFill>
              <a:schemeClr val="tx1"/>
            </a:solidFill>
          </a:ln>
          <a:effectLst>
            <a:softEdge rad="112500"/>
          </a:effectLst>
        </p:spPr>
      </p:pic>
      <p:sp>
        <p:nvSpPr>
          <p:cNvPr id="2" name="Title 1"/>
          <p:cNvSpPr>
            <a:spLocks noGrp="1"/>
          </p:cNvSpPr>
          <p:nvPr>
            <p:ph type="ctrTitle"/>
          </p:nvPr>
        </p:nvSpPr>
        <p:spPr>
          <a:xfrm>
            <a:off x="1687193" y="2406636"/>
            <a:ext cx="6134464" cy="931238"/>
          </a:xfrm>
        </p:spPr>
        <p:txBody>
          <a:bodyPr/>
          <a:lstStyle/>
          <a:p>
            <a:pPr>
              <a:defRPr/>
            </a:pPr>
            <a:r>
              <a:rPr lang="he-IL"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מושבת מחקר על מאדים</a:t>
            </a:r>
            <a:endParaRPr lang="he-IL"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endParaRPr>
          </a:p>
        </p:txBody>
      </p:sp>
      <p:sp>
        <p:nvSpPr>
          <p:cNvPr id="7171" name="Subtitle 2"/>
          <p:cNvSpPr>
            <a:spLocks noGrp="1"/>
          </p:cNvSpPr>
          <p:nvPr>
            <p:ph type="subTitle" idx="1"/>
          </p:nvPr>
        </p:nvSpPr>
        <p:spPr>
          <a:xfrm>
            <a:off x="2819376" y="2151045"/>
            <a:ext cx="5153065" cy="547714"/>
          </a:xfrm>
        </p:spPr>
        <p:txBody>
          <a:bodyPr>
            <a:noAutofit/>
          </a:bodyPr>
          <a:lstStyle/>
          <a:p>
            <a:pPr>
              <a:defRPr/>
            </a:pPr>
            <a:r>
              <a:rPr lang="he-IL" sz="3200" dirty="0" smtClean="0">
                <a:solidFill>
                  <a:schemeClr val="tx1"/>
                </a:solidFill>
              </a:rPr>
              <a:t>קבוצת אשכול פיס יבנה מציגה:</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srcRect/>
          <a:stretch>
            <a:fillRect/>
          </a:stretch>
        </p:blipFill>
        <p:spPr bwMode="auto">
          <a:xfrm>
            <a:off x="0" y="0"/>
            <a:ext cx="9143999" cy="6858000"/>
          </a:xfrm>
          <a:prstGeom prst="rect">
            <a:avLst/>
          </a:prstGeom>
          <a:ln>
            <a:noFill/>
          </a:ln>
          <a:effectLst>
            <a:softEdge rad="112500"/>
          </a:effectLst>
        </p:spPr>
      </p:pic>
      <p:sp>
        <p:nvSpPr>
          <p:cNvPr id="15362" name="Content Placeholder 2"/>
          <p:cNvSpPr>
            <a:spLocks noGrp="1"/>
          </p:cNvSpPr>
          <p:nvPr>
            <p:ph idx="1"/>
          </p:nvPr>
        </p:nvSpPr>
        <p:spPr>
          <a:xfrm>
            <a:off x="409518" y="398421"/>
            <a:ext cx="8234373" cy="2811501"/>
          </a:xfrm>
        </p:spPr>
        <p:txBody>
          <a:bodyPr>
            <a:normAutofit/>
          </a:bodyPr>
          <a:lstStyle/>
          <a:p>
            <a:pPr>
              <a:buNone/>
            </a:pPr>
            <a:r>
              <a:rPr lang="he-IL" sz="4000" dirty="0" smtClean="0"/>
              <a:t>   כמו כן, ישלחו חמישים אנשים לבניית המבנה לפני שהאסטרונאוטים יגיעו ויוקצב להם משך זמן של חודשיים להשלמת המבנים השונים והכיפה.</a:t>
            </a:r>
          </a:p>
          <a:p>
            <a:endParaRPr lang="he-IL" sz="4000" dirty="0" smtClean="0">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0" y="0"/>
            <a:ext cx="9143999" cy="6858000"/>
          </a:xfrm>
          <a:prstGeom prst="rect">
            <a:avLst/>
          </a:prstGeom>
          <a:ln>
            <a:noFill/>
          </a:ln>
          <a:effectLst>
            <a:softEdge rad="112500"/>
          </a:effectLst>
        </p:spPr>
      </p:pic>
      <p:sp>
        <p:nvSpPr>
          <p:cNvPr id="25602" name="Rectangle 2"/>
          <p:cNvSpPr>
            <a:spLocks noGrp="1"/>
          </p:cNvSpPr>
          <p:nvPr>
            <p:ph type="ctrTitle"/>
          </p:nvPr>
        </p:nvSpPr>
        <p:spPr>
          <a:xfrm>
            <a:off x="957213" y="252369"/>
            <a:ext cx="7467600" cy="1143000"/>
          </a:xfrm>
        </p:spPr>
        <p:txBody>
          <a:bodyPr/>
          <a:lstStyle/>
          <a:p>
            <a:pPr algn="r" eaLnBrk="1" hangingPunct="1"/>
            <a:r>
              <a:rPr lang="he-IL" sz="4000" dirty="0" smtClean="0">
                <a:cs typeface="+mn-cs"/>
              </a:rPr>
              <a:t>אופן השינוע של אנשי הצוות והציוד </a:t>
            </a:r>
            <a:endParaRPr lang="en-US" sz="4000" dirty="0" smtClean="0">
              <a:cs typeface="+mn-cs"/>
            </a:endParaRPr>
          </a:p>
        </p:txBody>
      </p:sp>
      <p:sp>
        <p:nvSpPr>
          <p:cNvPr id="25603" name="Rectangle 3"/>
          <p:cNvSpPr>
            <a:spLocks noGrp="1"/>
          </p:cNvSpPr>
          <p:nvPr>
            <p:ph type="subTitle" idx="1"/>
          </p:nvPr>
        </p:nvSpPr>
        <p:spPr>
          <a:xfrm>
            <a:off x="628596" y="1457298"/>
            <a:ext cx="7759704" cy="4710177"/>
          </a:xfrm>
        </p:spPr>
        <p:txBody>
          <a:bodyPr>
            <a:normAutofit/>
          </a:bodyPr>
          <a:lstStyle/>
          <a:p>
            <a:pPr eaLnBrk="1" hangingPunct="1">
              <a:buNone/>
            </a:pPr>
            <a:r>
              <a:rPr lang="he-IL" sz="3600" dirty="0" smtClean="0">
                <a:solidFill>
                  <a:schemeClr val="tx1"/>
                </a:solidFill>
              </a:rPr>
              <a:t>הצוות והציוד ינועו ממקום למקום ברכבי</a:t>
            </a:r>
          </a:p>
          <a:p>
            <a:pPr eaLnBrk="1" hangingPunct="1">
              <a:buNone/>
            </a:pPr>
            <a:r>
              <a:rPr lang="he-IL" sz="3600" dirty="0" smtClean="0">
                <a:solidFill>
                  <a:schemeClr val="tx1"/>
                </a:solidFill>
              </a:rPr>
              <a:t>חלל רובוטיים מיוחדים אשר מצוידים באמצעים לאסיפת ובדיקת דגימות. כמובן שהציוד הינו מוגבל ולכן יסיעו הרכבים את הדגימות באופן בטוח למבנה המעבדה.</a:t>
            </a:r>
          </a:p>
          <a:p>
            <a:pPr algn="r" eaLnBrk="1" hangingPunct="1">
              <a:buNone/>
            </a:pPr>
            <a:r>
              <a:rPr lang="he-IL" sz="3600" dirty="0" smtClean="0">
                <a:solidFill>
                  <a:schemeClr val="tx1"/>
                </a:solidFill>
              </a:rPr>
              <a:t>  בנוסף לרכבים יהיו גם רובוטים עצמאיים אשר יעבדו שטח.</a:t>
            </a:r>
            <a:endParaRPr lang="en-US" sz="3600" dirty="0" smtClean="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0" y="0"/>
            <a:ext cx="9143999" cy="6858000"/>
          </a:xfrm>
          <a:prstGeom prst="rect">
            <a:avLst/>
          </a:prstGeom>
          <a:ln>
            <a:noFill/>
          </a:ln>
          <a:effectLst>
            <a:softEdge rad="112500"/>
          </a:effectLst>
        </p:spPr>
      </p:pic>
      <p:sp>
        <p:nvSpPr>
          <p:cNvPr id="16386" name="Rectangle 2"/>
          <p:cNvSpPr>
            <a:spLocks noGrp="1" noChangeArrowheads="1"/>
          </p:cNvSpPr>
          <p:nvPr>
            <p:ph type="title"/>
          </p:nvPr>
        </p:nvSpPr>
        <p:spPr/>
        <p:txBody>
          <a:bodyPr/>
          <a:lstStyle/>
          <a:p>
            <a:pPr algn="r" eaLnBrk="1" hangingPunct="1"/>
            <a:r>
              <a:rPr lang="he-IL" sz="4800" dirty="0" smtClean="0">
                <a:cs typeface="+mn-cs"/>
              </a:rPr>
              <a:t>אופן הגעת האנשים למאדים</a:t>
            </a:r>
            <a:endParaRPr lang="en-US" sz="4800" dirty="0" smtClean="0">
              <a:cs typeface="+mn-cs"/>
            </a:endParaRPr>
          </a:p>
        </p:txBody>
      </p:sp>
      <p:sp>
        <p:nvSpPr>
          <p:cNvPr id="16387" name="Rectangle 3"/>
          <p:cNvSpPr>
            <a:spLocks noGrp="1" noChangeArrowheads="1"/>
          </p:cNvSpPr>
          <p:nvPr>
            <p:ph idx="1"/>
          </p:nvPr>
        </p:nvSpPr>
        <p:spPr>
          <a:xfrm>
            <a:off x="1030239" y="1347759"/>
            <a:ext cx="7467600" cy="5075307"/>
          </a:xfrm>
        </p:spPr>
        <p:txBody>
          <a:bodyPr/>
          <a:lstStyle/>
          <a:p>
            <a:pPr eaLnBrk="1" hangingPunct="1">
              <a:buFontTx/>
              <a:buNone/>
            </a:pPr>
            <a:r>
              <a:rPr lang="he-IL" sz="3600" dirty="0" smtClean="0"/>
              <a:t>אנשי המושבה יחולקו לשני צוותים, צוות א' יגיע למאדים ע''י מעבורת מדגם תיבת נוח, במעבורת זו יהיה כל הציוד הדרוש לשהות של 5 שנים. הצוות יאסוף דלק מתאן ומימן לשם חזרה לכדו''הא. צוות ב' יגיע אם חללית הדומה בתכונותיה לוויג'ר 1 וצוות א' ייקח את המעבורת ויחזור לכדור הארץ.</a:t>
            </a:r>
            <a:endParaRPr lang="en-US" sz="36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0" y="0"/>
            <a:ext cx="9143999" cy="6858000"/>
          </a:xfrm>
          <a:prstGeom prst="rect">
            <a:avLst/>
          </a:prstGeom>
          <a:ln>
            <a:noFill/>
          </a:ln>
          <a:effectLst>
            <a:softEdge rad="112500"/>
          </a:effectLst>
        </p:spPr>
      </p:pic>
      <p:sp>
        <p:nvSpPr>
          <p:cNvPr id="17410" name="כותרת 1"/>
          <p:cNvSpPr>
            <a:spLocks noGrp="1"/>
          </p:cNvSpPr>
          <p:nvPr>
            <p:ph type="title"/>
          </p:nvPr>
        </p:nvSpPr>
        <p:spPr/>
        <p:txBody>
          <a:bodyPr/>
          <a:lstStyle/>
          <a:p>
            <a:pPr algn="r" eaLnBrk="1" hangingPunct="1"/>
            <a:r>
              <a:rPr lang="he-IL" sz="4800" dirty="0" smtClean="0">
                <a:cs typeface="+mn-cs"/>
              </a:rPr>
              <a:t>אופן חזרתם של אנשי הצוות </a:t>
            </a:r>
          </a:p>
        </p:txBody>
      </p:sp>
      <p:sp>
        <p:nvSpPr>
          <p:cNvPr id="17411" name="מציין מיקום תוכן 2"/>
          <p:cNvSpPr>
            <a:spLocks noGrp="1"/>
          </p:cNvSpPr>
          <p:nvPr>
            <p:ph idx="1"/>
          </p:nvPr>
        </p:nvSpPr>
        <p:spPr>
          <a:xfrm>
            <a:off x="957213" y="1384272"/>
            <a:ext cx="7467600" cy="4525963"/>
          </a:xfrm>
        </p:spPr>
        <p:txBody>
          <a:bodyPr>
            <a:normAutofit lnSpcReduction="10000"/>
          </a:bodyPr>
          <a:lstStyle/>
          <a:p>
            <a:pPr eaLnBrk="1" hangingPunct="1">
              <a:buNone/>
            </a:pPr>
            <a:r>
              <a:rPr lang="he-IL" sz="3600" dirty="0" smtClean="0"/>
              <a:t>שני הצוותים יחזרו במעבורות בהן באו.</a:t>
            </a:r>
          </a:p>
          <a:p>
            <a:pPr eaLnBrk="1" hangingPunct="1">
              <a:buNone/>
            </a:pPr>
            <a:r>
              <a:rPr lang="he-IL" sz="3600" dirty="0" smtClean="0"/>
              <a:t>מאחר והמעבורת השנייה לא תוכל לסחוב עימה דלק לחזרה יאלצו שני הצוותים לאסוף דלק לחזרה מהאפשרויות העומדות ברשותן: מימן שיישאר מתהליך אלקטרוליזה, מתאן שמצוי בכמויות גדולות באטמוספרה של הפלנטה ובאנרגיה אטומית.</a:t>
            </a:r>
          </a:p>
          <a:p>
            <a:pPr eaLnBrk="1" hangingPunct="1"/>
            <a:endParaRPr lang="he-IL"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0" y="0"/>
            <a:ext cx="9143999" cy="6858000"/>
          </a:xfrm>
          <a:prstGeom prst="rect">
            <a:avLst/>
          </a:prstGeom>
          <a:ln>
            <a:noFill/>
          </a:ln>
          <a:effectLst>
            <a:softEdge rad="112500"/>
          </a:effectLst>
        </p:spPr>
      </p:pic>
      <p:sp>
        <p:nvSpPr>
          <p:cNvPr id="18434" name="Rectangle 2"/>
          <p:cNvSpPr>
            <a:spLocks noGrp="1"/>
          </p:cNvSpPr>
          <p:nvPr>
            <p:ph type="title"/>
          </p:nvPr>
        </p:nvSpPr>
        <p:spPr/>
        <p:txBody>
          <a:bodyPr/>
          <a:lstStyle/>
          <a:p>
            <a:pPr algn="r" eaLnBrk="1" hangingPunct="1"/>
            <a:r>
              <a:rPr lang="he-IL" sz="4800" dirty="0" smtClean="0">
                <a:cs typeface="+mn-cs"/>
              </a:rPr>
              <a:t>מערך המבנים במושבה</a:t>
            </a:r>
            <a:endParaRPr lang="en-US" sz="4800" dirty="0" smtClean="0">
              <a:cs typeface="+mn-cs"/>
            </a:endParaRPr>
          </a:p>
        </p:txBody>
      </p:sp>
      <p:sp>
        <p:nvSpPr>
          <p:cNvPr id="18435" name="Rectangle 3"/>
          <p:cNvSpPr>
            <a:spLocks noGrp="1"/>
          </p:cNvSpPr>
          <p:nvPr>
            <p:ph idx="1"/>
          </p:nvPr>
        </p:nvSpPr>
        <p:spPr>
          <a:xfrm>
            <a:off x="811161" y="1347759"/>
            <a:ext cx="7467600" cy="5221288"/>
          </a:xfrm>
        </p:spPr>
        <p:txBody>
          <a:bodyPr>
            <a:normAutofit fontScale="92500"/>
          </a:bodyPr>
          <a:lstStyle/>
          <a:p>
            <a:pPr eaLnBrk="1" hangingPunct="1">
              <a:buFont typeface="Wingdings 2" pitchFamily="18" charset="2"/>
              <a:buNone/>
            </a:pPr>
            <a:r>
              <a:rPr lang="he-IL" dirty="0" smtClean="0"/>
              <a:t>המושבה תתחלק ל-4 כיפות </a:t>
            </a:r>
            <a:r>
              <a:rPr lang="he-IL" dirty="0" err="1" smtClean="0"/>
              <a:t>גאודזיות</a:t>
            </a:r>
            <a:r>
              <a:rPr lang="he-IL" dirty="0" smtClean="0"/>
              <a:t> שזהו המבנה הכי חזק ויציב בטבע שעשוי ממשושים ומחומשים: מגורים, חממה, מבנה הכור ומעבדות.</a:t>
            </a:r>
          </a:p>
          <a:p>
            <a:pPr eaLnBrk="1" hangingPunct="1">
              <a:buFont typeface="Wingdings 2" pitchFamily="18" charset="2"/>
              <a:buNone/>
            </a:pPr>
            <a:r>
              <a:rPr lang="he-IL" dirty="0" smtClean="0"/>
              <a:t>בתוך כיפת המגורים יגורו אנשי הצוות ובו יסופקו כל צרכי הצוות. המבנה יכיל חדר אוכל, אמצעי היגיינה, חדר  צנטריפוגה (שאליו כנסו אנשי הצוות פעם ביומיים כדי לשמור על איזון הסידן בעצמות למשך שעה), חדר שינה, חדר שירותים ופינת "בידור" שבה תהיינה ספות ושולחן קפה.</a:t>
            </a:r>
            <a:r>
              <a:rPr lang="en-US" dirty="0" smtClean="0"/>
              <a:t/>
            </a:r>
            <a:br>
              <a:rPr lang="en-US" dirty="0" smtClean="0"/>
            </a:b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0" y="0"/>
            <a:ext cx="9143999" cy="6858000"/>
          </a:xfrm>
          <a:prstGeom prst="rect">
            <a:avLst/>
          </a:prstGeom>
          <a:ln>
            <a:noFill/>
          </a:ln>
          <a:effectLst>
            <a:softEdge rad="112500"/>
          </a:effectLst>
        </p:spPr>
      </p:pic>
      <p:sp>
        <p:nvSpPr>
          <p:cNvPr id="19459" name="Rectangle 3"/>
          <p:cNvSpPr>
            <a:spLocks noGrp="1"/>
          </p:cNvSpPr>
          <p:nvPr>
            <p:ph idx="1"/>
          </p:nvPr>
        </p:nvSpPr>
        <p:spPr>
          <a:xfrm>
            <a:off x="457200" y="434934"/>
            <a:ext cx="8204256" cy="5988132"/>
          </a:xfrm>
        </p:spPr>
        <p:txBody>
          <a:bodyPr>
            <a:normAutofit/>
          </a:bodyPr>
          <a:lstStyle/>
          <a:p>
            <a:pPr eaLnBrk="1" hangingPunct="1">
              <a:buNone/>
            </a:pPr>
            <a:r>
              <a:rPr lang="he-IL" sz="4000" dirty="0" smtClean="0"/>
              <a:t>במעבדות יתרחשו כל הניסויים ואליו יובאו כל הדגימות שנאספו ע"י הרובוטים.</a:t>
            </a:r>
            <a:endParaRPr lang="en-US" sz="4000" dirty="0" smtClean="0"/>
          </a:p>
          <a:p>
            <a:pPr eaLnBrk="1" hangingPunct="1">
              <a:lnSpc>
                <a:spcPct val="80000"/>
              </a:lnSpc>
              <a:buNone/>
            </a:pPr>
            <a:r>
              <a:rPr lang="he-IL" sz="4000" dirty="0" smtClean="0"/>
              <a:t>בתוך החממה יגודלו צמחים הגדלים מהר ואשר נותנים פירותיהם בתוך זמן קצר. צמחים אלו יהיו חלק מן תפריט המזון של הצוות. בנוסף, החמצן אותו יפלטו הצמחים ישמש את אנשי הצוות.</a:t>
            </a:r>
          </a:p>
          <a:p>
            <a:pPr eaLnBrk="1" hangingPunct="1">
              <a:lnSpc>
                <a:spcPct val="80000"/>
              </a:lnSpc>
              <a:buNone/>
            </a:pPr>
            <a:r>
              <a:rPr lang="he-IL" sz="4000" dirty="0" smtClean="0"/>
              <a:t>במבנה הכור יתרחש תהליך הביקוע ויצירת האנרגיה למושבה. בנוסף לאנרגיה שתסופק מהכור יסופק חשמל מין הטורבינות שיבנו ליד המושבה.</a:t>
            </a:r>
          </a:p>
          <a:p>
            <a:pPr eaLnBrk="1" hangingPunct="1">
              <a:lnSpc>
                <a:spcPct val="80000"/>
              </a:lnSpc>
            </a:pPr>
            <a:endParaRPr lang="he-IL" sz="4000" dirty="0" smtClean="0"/>
          </a:p>
          <a:p>
            <a:pPr eaLnBrk="1" hangingPunct="1">
              <a:lnSpc>
                <a:spcPct val="80000"/>
              </a:lnSpc>
            </a:pPr>
            <a:endParaRPr lang="en-US" sz="40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0" y="0"/>
            <a:ext cx="9143999" cy="6858000"/>
          </a:xfrm>
          <a:prstGeom prst="rect">
            <a:avLst/>
          </a:prstGeom>
          <a:ln>
            <a:noFill/>
          </a:ln>
          <a:effectLst>
            <a:softEdge rad="112500"/>
          </a:effectLst>
        </p:spPr>
      </p:pic>
      <p:sp>
        <p:nvSpPr>
          <p:cNvPr id="21506" name="Title 1"/>
          <p:cNvSpPr>
            <a:spLocks noGrp="1"/>
          </p:cNvSpPr>
          <p:nvPr>
            <p:ph type="title"/>
          </p:nvPr>
        </p:nvSpPr>
        <p:spPr>
          <a:xfrm>
            <a:off x="482544" y="0"/>
            <a:ext cx="7467600" cy="1143000"/>
          </a:xfrm>
        </p:spPr>
        <p:txBody>
          <a:bodyPr/>
          <a:lstStyle/>
          <a:p>
            <a:pPr algn="r"/>
            <a:r>
              <a:rPr lang="he-IL" sz="4800" dirty="0" smtClean="0">
                <a:cs typeface="+mn-cs"/>
              </a:rPr>
              <a:t>אנרגיה</a:t>
            </a:r>
          </a:p>
        </p:txBody>
      </p:sp>
      <p:sp>
        <p:nvSpPr>
          <p:cNvPr id="21507" name="Content Placeholder 2"/>
          <p:cNvSpPr>
            <a:spLocks noGrp="1"/>
          </p:cNvSpPr>
          <p:nvPr>
            <p:ph idx="1"/>
          </p:nvPr>
        </p:nvSpPr>
        <p:spPr>
          <a:xfrm>
            <a:off x="519057" y="1092168"/>
            <a:ext cx="7766100" cy="5546754"/>
          </a:xfrm>
        </p:spPr>
        <p:txBody>
          <a:bodyPr>
            <a:normAutofit lnSpcReduction="10000"/>
          </a:bodyPr>
          <a:lstStyle/>
          <a:p>
            <a:pPr>
              <a:buNone/>
            </a:pPr>
            <a:r>
              <a:rPr lang="he-IL" dirty="0" smtClean="0"/>
              <a:t>כדי שכל המושבה תתפקד היא זקוקה לאנרגיה- חשמל. בדקנו שיטות רבות ליצירת אנרגיה ולבסוף הגענו ל-3 עיקריות:</a:t>
            </a:r>
          </a:p>
          <a:p>
            <a:pPr>
              <a:buNone/>
            </a:pPr>
            <a:r>
              <a:rPr lang="he-IL" dirty="0" smtClean="0"/>
              <a:t>1. אנרגיית רוח: הרוח מסובבת כנפיים של טורבינה וזו מייצרת חשמל. היתרונות- במאדים רוחות חזקות מאוד דבר שיכול לייעל מאוד את כמות האנרגיה. חסרונות- ההקמה של הטורבינות קשה ולא בטיחותית, ואין לנו איך להעביר את הציוד לו הן זקוקות. כמו כן, נאס"א גילתה שניתן לחפור באדמת מאדים רק עד 18 ס"מ, אורך שלא מספיק כדי להקים טורבינות שאמורות להיות יציבות עמוק באדמה.</a:t>
            </a:r>
          </a:p>
          <a:p>
            <a:pPr>
              <a:buFont typeface="Wingdings 2" pitchFamily="18" charset="2"/>
              <a:buNone/>
            </a:pPr>
            <a:endParaRPr lang="he-IL"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srcRect/>
          <a:stretch>
            <a:fillRect/>
          </a:stretch>
        </p:blipFill>
        <p:spPr bwMode="auto">
          <a:xfrm>
            <a:off x="0" y="0"/>
            <a:ext cx="9143999" cy="6858000"/>
          </a:xfrm>
          <a:prstGeom prst="rect">
            <a:avLst/>
          </a:prstGeom>
          <a:ln>
            <a:noFill/>
          </a:ln>
          <a:effectLst>
            <a:softEdge rad="112500"/>
          </a:effectLst>
        </p:spPr>
      </p:pic>
      <p:sp>
        <p:nvSpPr>
          <p:cNvPr id="22530" name="Content Placeholder 2"/>
          <p:cNvSpPr>
            <a:spLocks noGrp="1"/>
          </p:cNvSpPr>
          <p:nvPr>
            <p:ph idx="1"/>
          </p:nvPr>
        </p:nvSpPr>
        <p:spPr>
          <a:xfrm>
            <a:off x="811161" y="398421"/>
            <a:ext cx="7467600" cy="5257872"/>
          </a:xfrm>
        </p:spPr>
        <p:txBody>
          <a:bodyPr>
            <a:noAutofit/>
          </a:bodyPr>
          <a:lstStyle/>
          <a:p>
            <a:pPr>
              <a:buNone/>
            </a:pPr>
            <a:r>
              <a:rPr lang="he-IL" dirty="0" smtClean="0"/>
              <a:t>2. אנרגיית שמש: קולטני שמש קולטים את הקרניים האולטרה סגולות ומפיקות מהן חשמל. היתרונות- אנרגיה נקייה. חסרונות- צריך שטח ענקי ליצירת מספיק קולטנים שיספקו את החשמל למושבה, הקולטנים דורשים טיפול אינטנסיבי, רמת החשמל שכל קולט מפיק היינה קטנה ביותר.</a:t>
            </a:r>
          </a:p>
          <a:p>
            <a:pPr>
              <a:buNone/>
            </a:pPr>
            <a:r>
              <a:rPr lang="he-IL" dirty="0" smtClean="0"/>
              <a:t>3. אנרגיה אטומית- יתרונות: מפיקה המון אנרגיה בתוך זמן קצר יחסית, הקמת הכור לא עורכת הרבה זמן. חסרונות- נוצרת הרבה פסולת גרעינית.</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srcRect/>
          <a:stretch>
            <a:fillRect/>
          </a:stretch>
        </p:blipFill>
        <p:spPr bwMode="auto">
          <a:xfrm>
            <a:off x="0" y="0"/>
            <a:ext cx="9143999" cy="6858000"/>
          </a:xfrm>
          <a:prstGeom prst="rect">
            <a:avLst/>
          </a:prstGeom>
          <a:ln>
            <a:noFill/>
          </a:ln>
          <a:effectLst>
            <a:softEdge rad="112500"/>
          </a:effectLst>
        </p:spPr>
      </p:pic>
      <p:sp>
        <p:nvSpPr>
          <p:cNvPr id="23554" name="Content Placeholder 2"/>
          <p:cNvSpPr>
            <a:spLocks noGrp="1"/>
          </p:cNvSpPr>
          <p:nvPr>
            <p:ph idx="1"/>
          </p:nvPr>
        </p:nvSpPr>
        <p:spPr>
          <a:xfrm>
            <a:off x="446031" y="398421"/>
            <a:ext cx="8204256" cy="6243723"/>
          </a:xfrm>
        </p:spPr>
        <p:txBody>
          <a:bodyPr>
            <a:normAutofit/>
          </a:bodyPr>
          <a:lstStyle/>
          <a:p>
            <a:pPr>
              <a:buNone/>
            </a:pPr>
            <a:r>
              <a:rPr lang="he-IL" sz="4000" dirty="0" smtClean="0"/>
              <a:t>  האנרגיה בה בחרנו להשתמש כדי להפיק את רוב החשמל הינה אנרגיה אטומית וזאת מכיוון  שכדי להתגבר על החיסרון היחיד יצרנו בור שאליו נשליך את כל הפסולת שתיוצר. בנוסף, נשתמש באנרגיית רוח כדי לספק את צורכי החממה- פרוז'קטורים שיחממו את הצמחים כדי שיוכלו לעבור את התהליך </a:t>
            </a:r>
            <a:r>
              <a:rPr lang="he-IL" sz="4000" dirty="0" err="1" smtClean="0"/>
              <a:t>פוטוסינטזה</a:t>
            </a:r>
            <a:r>
              <a:rPr lang="he-IL" sz="4000" dirty="0" smtClean="0"/>
              <a:t>, אותו אנו חייבים להמשך החיים במושבה.</a:t>
            </a:r>
          </a:p>
          <a:p>
            <a:endParaRPr lang="he-IL"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0" y="0"/>
            <a:ext cx="9143999" cy="6858000"/>
          </a:xfrm>
          <a:prstGeom prst="rect">
            <a:avLst/>
          </a:prstGeom>
          <a:ln>
            <a:noFill/>
          </a:ln>
          <a:effectLst>
            <a:softEdge rad="112500"/>
          </a:effectLst>
        </p:spPr>
      </p:pic>
      <p:sp>
        <p:nvSpPr>
          <p:cNvPr id="3" name="מציין מיקום תוכן 2"/>
          <p:cNvSpPr>
            <a:spLocks noGrp="1"/>
          </p:cNvSpPr>
          <p:nvPr>
            <p:ph idx="1"/>
          </p:nvPr>
        </p:nvSpPr>
        <p:spPr>
          <a:xfrm>
            <a:off x="519057" y="836577"/>
            <a:ext cx="7869243" cy="5476950"/>
          </a:xfrm>
        </p:spPr>
        <p:txBody>
          <a:bodyPr>
            <a:normAutofit/>
          </a:bodyPr>
          <a:lstStyle/>
          <a:p>
            <a:pPr>
              <a:buNone/>
            </a:pPr>
            <a:r>
              <a:rPr lang="he-IL" sz="3600" dirty="0" smtClean="0"/>
              <a:t>כדי להפעיל את הכור במלוא העוצמה למשך 5 שנים נצטרך כ-5 קילוגרם של אורניום מועשר (אורניום 235).</a:t>
            </a:r>
          </a:p>
          <a:p>
            <a:pPr>
              <a:buNone/>
            </a:pPr>
            <a:r>
              <a:rPr lang="he-IL" sz="3600" dirty="0" smtClean="0"/>
              <a:t>את החישוב עשינו כך: הכפלנו את מספר האנשים (30 איש) במספר הקילוואט לאדם (5 קילוואט) ואז במספר הימים (1826 ימים) והתוצאה היא 273,900 קילוואט.</a:t>
            </a:r>
          </a:p>
          <a:p>
            <a:pPr>
              <a:buNone/>
            </a:pPr>
            <a:endParaRPr lang="he-IL" sz="3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srcRect/>
          <a:stretch>
            <a:fillRect/>
          </a:stretch>
        </p:blipFill>
        <p:spPr bwMode="auto">
          <a:xfrm>
            <a:off x="0" y="0"/>
            <a:ext cx="9143999" cy="6858000"/>
          </a:xfrm>
          <a:prstGeom prst="rect">
            <a:avLst/>
          </a:prstGeom>
          <a:ln>
            <a:noFill/>
          </a:ln>
          <a:effectLst>
            <a:softEdge rad="112500"/>
          </a:effectLst>
        </p:spPr>
      </p:pic>
      <p:sp>
        <p:nvSpPr>
          <p:cNvPr id="2" name="כותרת 1"/>
          <p:cNvSpPr>
            <a:spLocks noGrp="1"/>
          </p:cNvSpPr>
          <p:nvPr>
            <p:ph type="title"/>
          </p:nvPr>
        </p:nvSpPr>
        <p:spPr>
          <a:xfrm>
            <a:off x="738135" y="252369"/>
            <a:ext cx="7467600" cy="1143000"/>
          </a:xfrm>
        </p:spPr>
        <p:txBody>
          <a:bodyPr/>
          <a:lstStyle/>
          <a:p>
            <a:pPr algn="r"/>
            <a:r>
              <a:rPr lang="he-IL" dirty="0" smtClean="0">
                <a:cs typeface="+mn-cs"/>
              </a:rPr>
              <a:t> על מאדים</a:t>
            </a:r>
            <a:endParaRPr lang="he-IL" dirty="0">
              <a:cs typeface="+mn-cs"/>
            </a:endParaRPr>
          </a:p>
        </p:txBody>
      </p:sp>
      <p:sp>
        <p:nvSpPr>
          <p:cNvPr id="3" name="מציין מיקום תוכן 2"/>
          <p:cNvSpPr>
            <a:spLocks noGrp="1"/>
          </p:cNvSpPr>
          <p:nvPr>
            <p:ph idx="1"/>
          </p:nvPr>
        </p:nvSpPr>
        <p:spPr>
          <a:xfrm>
            <a:off x="457199" y="1600200"/>
            <a:ext cx="7948665" cy="4525963"/>
          </a:xfrm>
        </p:spPr>
        <p:txBody>
          <a:bodyPr>
            <a:normAutofit/>
          </a:bodyPr>
          <a:lstStyle/>
          <a:p>
            <a:pPr>
              <a:buNone/>
            </a:pPr>
            <a:r>
              <a:rPr lang="he-IL" sz="3200" dirty="0" smtClean="0"/>
              <a:t>מרחק ממוצע מהשמש 227,936,637 ק"מ.</a:t>
            </a:r>
          </a:p>
          <a:p>
            <a:pPr>
              <a:buNone/>
            </a:pPr>
            <a:r>
              <a:rPr lang="he-IL" sz="3200" dirty="0" smtClean="0"/>
              <a:t>זמן הקפת השמש 686.98 ימים.</a:t>
            </a:r>
          </a:p>
          <a:p>
            <a:pPr>
              <a:buNone/>
            </a:pPr>
            <a:r>
              <a:rPr lang="he-IL" sz="3200" dirty="0" smtClean="0"/>
              <a:t>צפיפות ממוצעת 3.94 גרם/סמ"ק.</a:t>
            </a:r>
          </a:p>
          <a:p>
            <a:pPr>
              <a:buNone/>
            </a:pPr>
            <a:r>
              <a:rPr lang="he-IL" sz="3200" dirty="0" smtClean="0"/>
              <a:t>זמן סיבוב עצמי 24.6229 שעות.</a:t>
            </a:r>
          </a:p>
          <a:p>
            <a:pPr>
              <a:buNone/>
            </a:pPr>
            <a:r>
              <a:rPr lang="he-IL" sz="3200" dirty="0" smtClean="0"/>
              <a:t>טמפרטורות פני השטח: מינימום 140.15- צלזיוס.       			       ממוצע 63.15- צלזיוס.</a:t>
            </a:r>
          </a:p>
          <a:p>
            <a:pPr>
              <a:buNone/>
            </a:pPr>
            <a:r>
              <a:rPr lang="he-IL" sz="3200" dirty="0" smtClean="0"/>
              <a:t>                                 מקסימום 5.15- צלזיוס.</a:t>
            </a:r>
          </a:p>
          <a:p>
            <a:pPr>
              <a:buNone/>
            </a:pPr>
            <a:endParaRPr lang="he-IL"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0" y="0"/>
            <a:ext cx="9143999" cy="6858000"/>
          </a:xfrm>
          <a:prstGeom prst="rect">
            <a:avLst/>
          </a:prstGeom>
          <a:ln>
            <a:noFill/>
          </a:ln>
          <a:effectLst>
            <a:softEdge rad="112500"/>
          </a:effectLst>
        </p:spPr>
      </p:pic>
      <p:sp>
        <p:nvSpPr>
          <p:cNvPr id="24578" name="Rectangle 2"/>
          <p:cNvSpPr>
            <a:spLocks noGrp="1"/>
          </p:cNvSpPr>
          <p:nvPr>
            <p:ph type="title"/>
          </p:nvPr>
        </p:nvSpPr>
        <p:spPr>
          <a:xfrm>
            <a:off x="519057" y="179343"/>
            <a:ext cx="7467600" cy="1143000"/>
          </a:xfrm>
        </p:spPr>
        <p:txBody>
          <a:bodyPr/>
          <a:lstStyle/>
          <a:p>
            <a:pPr algn="r" eaLnBrk="1" hangingPunct="1"/>
            <a:r>
              <a:rPr lang="he-IL" sz="4800" dirty="0" smtClean="0">
                <a:cs typeface="+mn-cs"/>
              </a:rPr>
              <a:t>הניסויים</a:t>
            </a:r>
            <a:endParaRPr lang="en-US" dirty="0" smtClean="0">
              <a:cs typeface="+mn-cs"/>
            </a:endParaRPr>
          </a:p>
        </p:txBody>
      </p:sp>
      <p:sp>
        <p:nvSpPr>
          <p:cNvPr id="24579" name="Rectangle 3"/>
          <p:cNvSpPr>
            <a:spLocks noGrp="1"/>
          </p:cNvSpPr>
          <p:nvPr>
            <p:ph idx="1"/>
          </p:nvPr>
        </p:nvSpPr>
        <p:spPr>
          <a:xfrm>
            <a:off x="482544" y="1274733"/>
            <a:ext cx="8088321" cy="5330898"/>
          </a:xfrm>
        </p:spPr>
        <p:txBody>
          <a:bodyPr>
            <a:normAutofit/>
          </a:bodyPr>
          <a:lstStyle/>
          <a:p>
            <a:pPr eaLnBrk="1" hangingPunct="1">
              <a:lnSpc>
                <a:spcPct val="90000"/>
              </a:lnSpc>
              <a:buNone/>
            </a:pPr>
            <a:r>
              <a:rPr lang="he-IL" sz="3600" dirty="0" smtClean="0"/>
              <a:t>1. אינדיקאטורים לגילוי חומרים אורגניים- חומר בוחן שמזהה חומרים, למשל לשם מציאת חלבון צריך לשים ביורט שהופך לצבע סגול בהיר, סוכרים מוצאים עם </a:t>
            </a:r>
            <a:r>
              <a:rPr lang="he-IL" sz="3600" dirty="0" err="1" smtClean="0"/>
              <a:t>בנריט</a:t>
            </a:r>
            <a:r>
              <a:rPr lang="he-IL" sz="3600" dirty="0" smtClean="0"/>
              <a:t> וחימום והוא הופך לכתום, שומן נוזל הופך עם סודן 3 לצבע אדום, למים צריך קובלת כלורית שאינדיקאטור הופך לצבע וורוד.</a:t>
            </a:r>
          </a:p>
          <a:p>
            <a:pPr eaLnBrk="1" hangingPunct="1">
              <a:lnSpc>
                <a:spcPct val="90000"/>
              </a:lnSpc>
              <a:buNone/>
            </a:pPr>
            <a:r>
              <a:rPr lang="he-IL" sz="3600" dirty="0" smtClean="0"/>
              <a:t>2. בדיקות ספקטרוכימיות לבדיקת קיום מולקולות אורגניות.</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0" y="0"/>
            <a:ext cx="9143999" cy="6858000"/>
          </a:xfrm>
          <a:prstGeom prst="rect">
            <a:avLst/>
          </a:prstGeom>
          <a:ln>
            <a:noFill/>
          </a:ln>
          <a:effectLst>
            <a:softEdge rad="112500"/>
          </a:effectLst>
        </p:spPr>
      </p:pic>
      <p:sp>
        <p:nvSpPr>
          <p:cNvPr id="3" name="מציין מיקום תוכן 2"/>
          <p:cNvSpPr>
            <a:spLocks noGrp="1"/>
          </p:cNvSpPr>
          <p:nvPr>
            <p:ph idx="1"/>
          </p:nvPr>
        </p:nvSpPr>
        <p:spPr>
          <a:xfrm>
            <a:off x="1066752" y="398421"/>
            <a:ext cx="7467600" cy="5915106"/>
          </a:xfrm>
        </p:spPr>
        <p:txBody>
          <a:bodyPr>
            <a:normAutofit fontScale="92500" lnSpcReduction="10000"/>
          </a:bodyPr>
          <a:lstStyle/>
          <a:p>
            <a:pPr eaLnBrk="1" hangingPunct="1">
              <a:lnSpc>
                <a:spcPct val="90000"/>
              </a:lnSpc>
              <a:buNone/>
            </a:pPr>
            <a:r>
              <a:rPr lang="he-IL" sz="4400" dirty="0" smtClean="0"/>
              <a:t>3. קרניים שונות שיעזרו לנו למצוא מאפייני חיים, לדוגמא קרני חום שיעזרו לנו למצוא יצורים חיים (לכל יצור חיי שאינו בעל דם קר, חום גוף שיהיה כהה יותר מין השטח.</a:t>
            </a:r>
          </a:p>
          <a:p>
            <a:pPr eaLnBrk="1" hangingPunct="1">
              <a:lnSpc>
                <a:spcPct val="90000"/>
              </a:lnSpc>
              <a:buNone/>
            </a:pPr>
            <a:r>
              <a:rPr lang="he-IL" sz="4400" dirty="0" smtClean="0"/>
              <a:t>4. מיקרוסקופים וסורקים משוכללים שיעזרו לנו לבדוק את המבנה של חומרים שונים.</a:t>
            </a:r>
          </a:p>
          <a:p>
            <a:pPr eaLnBrk="1" hangingPunct="1">
              <a:lnSpc>
                <a:spcPct val="90000"/>
              </a:lnSpc>
              <a:buNone/>
            </a:pPr>
            <a:r>
              <a:rPr lang="he-IL" sz="4400" dirty="0" smtClean="0"/>
              <a:t>5. שימוש במכשיר לבדיקת עדויות חיים של הנס </a:t>
            </a:r>
            <a:r>
              <a:rPr lang="he-IL" sz="4400" dirty="0" err="1" smtClean="0"/>
              <a:t>אמונדסן</a:t>
            </a:r>
            <a:r>
              <a:rPr lang="he-IL" sz="4400" dirty="0" smtClean="0"/>
              <a:t> וצוותו </a:t>
            </a:r>
            <a:r>
              <a:rPr lang="en-US" sz="4400" dirty="0" smtClean="0"/>
              <a:t>AMASE</a:t>
            </a:r>
            <a:r>
              <a:rPr lang="he-IL" sz="4400" dirty="0" smtClean="0"/>
              <a:t>.</a:t>
            </a:r>
            <a:endParaRPr lang="he-IL"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0" y="0"/>
            <a:ext cx="9143999" cy="6858000"/>
          </a:xfrm>
          <a:prstGeom prst="rect">
            <a:avLst/>
          </a:prstGeom>
          <a:ln>
            <a:noFill/>
          </a:ln>
          <a:effectLst>
            <a:softEdge rad="112500"/>
          </a:effectLst>
        </p:spPr>
      </p:pic>
      <p:sp>
        <p:nvSpPr>
          <p:cNvPr id="2" name="כותרת 1"/>
          <p:cNvSpPr>
            <a:spLocks noGrp="1"/>
          </p:cNvSpPr>
          <p:nvPr>
            <p:ph type="title"/>
          </p:nvPr>
        </p:nvSpPr>
        <p:spPr/>
        <p:txBody>
          <a:bodyPr/>
          <a:lstStyle/>
          <a:p>
            <a:pPr algn="r"/>
            <a:r>
              <a:rPr lang="he-IL" dirty="0" smtClean="0">
                <a:cs typeface="+mn-cs"/>
              </a:rPr>
              <a:t>שאלות לצוות המומחים</a:t>
            </a:r>
            <a:endParaRPr lang="he-IL" dirty="0">
              <a:cs typeface="+mn-cs"/>
            </a:endParaRPr>
          </a:p>
        </p:txBody>
      </p:sp>
      <p:sp>
        <p:nvSpPr>
          <p:cNvPr id="3" name="מציין מיקום תוכן 2"/>
          <p:cNvSpPr>
            <a:spLocks noGrp="1"/>
          </p:cNvSpPr>
          <p:nvPr>
            <p:ph idx="1"/>
          </p:nvPr>
        </p:nvSpPr>
        <p:spPr>
          <a:xfrm>
            <a:off x="847674" y="1493811"/>
            <a:ext cx="7467600" cy="4525963"/>
          </a:xfrm>
        </p:spPr>
        <p:txBody>
          <a:bodyPr>
            <a:normAutofit fontScale="85000" lnSpcReduction="20000"/>
          </a:bodyPr>
          <a:lstStyle/>
          <a:p>
            <a:pPr>
              <a:buNone/>
            </a:pPr>
            <a:r>
              <a:rPr lang="he-IL" dirty="0" smtClean="0"/>
              <a:t>1. האם בשנת 2015-2020 תהיה טכנולוגיה שתאפשר למעבורת להגיע למאדים? כיום רק חלליות יכולות.</a:t>
            </a:r>
          </a:p>
          <a:p>
            <a:pPr>
              <a:buNone/>
            </a:pPr>
            <a:r>
              <a:rPr lang="he-IL" dirty="0" smtClean="0"/>
              <a:t>2. האם מזל"טים יכולים לטוס בלחץ אטמוספרה שונה מזה של כדור הארץ?</a:t>
            </a:r>
          </a:p>
          <a:p>
            <a:pPr>
              <a:buNone/>
            </a:pPr>
            <a:r>
              <a:rPr lang="he-IL" dirty="0" smtClean="0"/>
              <a:t>3. האם נוכל להעביר קשר לכדור הארץ גם במידה ותהיינה סופות?</a:t>
            </a:r>
          </a:p>
          <a:p>
            <a:pPr>
              <a:buNone/>
            </a:pPr>
            <a:r>
              <a:rPr lang="he-IL" dirty="0" smtClean="0"/>
              <a:t>4. מהן העלויות? לא הצלחנו לסכם את העלויות הדרושות לפרויקט שכזה.</a:t>
            </a:r>
          </a:p>
          <a:p>
            <a:pPr>
              <a:buNone/>
            </a:pPr>
            <a:r>
              <a:rPr lang="he-IL" dirty="0" smtClean="0"/>
              <a:t>האם ראוי שבני האדם </a:t>
            </a:r>
            <a:r>
              <a:rPr lang="he-IL" dirty="0" err="1" smtClean="0"/>
              <a:t>יתישבו</a:t>
            </a:r>
            <a:r>
              <a:rPr lang="he-IL" dirty="0" smtClean="0"/>
              <a:t> בכוכב אחר וישמידו גם אותו.</a:t>
            </a:r>
          </a:p>
          <a:p>
            <a:pPr>
              <a:buNone/>
            </a:pPr>
            <a:r>
              <a:rPr lang="he-IL" dirty="0" smtClean="0"/>
              <a:t>5. מה עושה מכשיר של הנס </a:t>
            </a:r>
            <a:r>
              <a:rPr lang="he-IL" dirty="0" err="1" smtClean="0"/>
              <a:t>אמונדסן</a:t>
            </a:r>
            <a:r>
              <a:rPr lang="he-IL" dirty="0" smtClean="0"/>
              <a:t> וצוות </a:t>
            </a:r>
            <a:r>
              <a:rPr lang="en-US" dirty="0" smtClean="0"/>
              <a:t>AMASE</a:t>
            </a:r>
            <a:r>
              <a:rPr lang="he-IL" dirty="0" smtClean="0"/>
              <a:t>.</a:t>
            </a:r>
          </a:p>
          <a:p>
            <a:pPr>
              <a:buNone/>
            </a:pPr>
            <a:endParaRPr lang="he-IL"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מציין מיקום תוכן 5" descr="mars.jpg"/>
          <p:cNvPicPr>
            <a:picLocks noGrp="1" noChangeAspect="1"/>
          </p:cNvPicPr>
          <p:nvPr>
            <p:ph idx="1"/>
          </p:nvPr>
        </p:nvPicPr>
        <p:blipFill>
          <a:blip r:embed="rId2"/>
          <a:srcRect l="3905" b="3896"/>
          <a:stretch>
            <a:fillRect/>
          </a:stretch>
        </p:blipFill>
        <p:spPr>
          <a:xfrm>
            <a:off x="2125629" y="617556"/>
            <a:ext cx="5391000" cy="5403867"/>
          </a:xfrm>
        </p:spPr>
      </p:pic>
      <p:sp>
        <p:nvSpPr>
          <p:cNvPr id="3" name="TextBox 2"/>
          <p:cNvSpPr txBox="1"/>
          <p:nvPr/>
        </p:nvSpPr>
        <p:spPr>
          <a:xfrm>
            <a:off x="2308194" y="2297097"/>
            <a:ext cx="4125968" cy="1815882"/>
          </a:xfrm>
          <a:prstGeom prst="rect">
            <a:avLst/>
          </a:prstGeom>
          <a:noFill/>
        </p:spPr>
        <p:txBody>
          <a:bodyPr wrap="square" rtlCol="1">
            <a:spAutoFit/>
          </a:bodyPr>
          <a:lstStyle/>
          <a:p>
            <a:r>
              <a:rPr lang="he-IL" sz="2800" dirty="0" smtClean="0"/>
              <a:t>מגישים:</a:t>
            </a:r>
            <a:r>
              <a:rPr lang="he-IL" sz="2800" dirty="0"/>
              <a:t> </a:t>
            </a:r>
            <a:r>
              <a:rPr lang="he-IL" sz="2800" dirty="0" smtClean="0"/>
              <a:t>אוסי מאי, </a:t>
            </a:r>
            <a:r>
              <a:rPr lang="he-IL" sz="2800" dirty="0" err="1" smtClean="0"/>
              <a:t>אסרף</a:t>
            </a:r>
            <a:r>
              <a:rPr lang="he-IL" sz="2800" dirty="0" smtClean="0"/>
              <a:t> עידן, בן זאב עמית, טרוק ברק, יזהר זיו, מוטי אסף, סער עידו.</a:t>
            </a:r>
            <a:endParaRPr lang="he-IL"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srcRect/>
          <a:stretch>
            <a:fillRect/>
          </a:stretch>
        </p:blipFill>
        <p:spPr bwMode="auto">
          <a:xfrm>
            <a:off x="0" y="0"/>
            <a:ext cx="9143999" cy="6858000"/>
          </a:xfrm>
          <a:prstGeom prst="rect">
            <a:avLst/>
          </a:prstGeom>
          <a:ln>
            <a:noFill/>
          </a:ln>
          <a:effectLst>
            <a:softEdge rad="112500"/>
          </a:effectLst>
        </p:spPr>
      </p:pic>
      <p:sp>
        <p:nvSpPr>
          <p:cNvPr id="9218" name="Rectangle 2"/>
          <p:cNvSpPr>
            <a:spLocks noGrp="1" noChangeArrowheads="1"/>
          </p:cNvSpPr>
          <p:nvPr>
            <p:ph type="title"/>
          </p:nvPr>
        </p:nvSpPr>
        <p:spPr>
          <a:xfrm>
            <a:off x="774700" y="179388"/>
            <a:ext cx="7772400" cy="1143000"/>
          </a:xfrm>
        </p:spPr>
        <p:txBody>
          <a:bodyPr/>
          <a:lstStyle/>
          <a:p>
            <a:pPr algn="r" eaLnBrk="1" hangingPunct="1"/>
            <a:r>
              <a:rPr lang="he-IL" sz="4800" dirty="0" smtClean="0">
                <a:cs typeface="+mn-cs"/>
              </a:rPr>
              <a:t>יעדי המשימה </a:t>
            </a:r>
            <a:endParaRPr lang="en-US" sz="4800" dirty="0" smtClean="0">
              <a:cs typeface="+mn-cs"/>
            </a:endParaRPr>
          </a:p>
        </p:txBody>
      </p:sp>
      <p:sp>
        <p:nvSpPr>
          <p:cNvPr id="9219" name="Rectangle 3"/>
          <p:cNvSpPr>
            <a:spLocks noGrp="1" noChangeArrowheads="1"/>
          </p:cNvSpPr>
          <p:nvPr>
            <p:ph idx="1"/>
          </p:nvPr>
        </p:nvSpPr>
        <p:spPr>
          <a:xfrm>
            <a:off x="719138" y="1412875"/>
            <a:ext cx="7772400" cy="4395788"/>
          </a:xfrm>
        </p:spPr>
        <p:txBody>
          <a:bodyPr>
            <a:noAutofit/>
          </a:bodyPr>
          <a:lstStyle/>
          <a:p>
            <a:pPr marL="609600" indent="-609600" rtl="0" eaLnBrk="1" hangingPunct="1">
              <a:lnSpc>
                <a:spcPct val="70000"/>
              </a:lnSpc>
              <a:buFontTx/>
              <a:buNone/>
            </a:pPr>
            <a:r>
              <a:rPr lang="he-IL" dirty="0" smtClean="0"/>
              <a:t>    שמנו לנו למטרות מספר נקודות מהותיות בזמן יציאה לחלל, בפרט למאדים:</a:t>
            </a:r>
          </a:p>
          <a:p>
            <a:pPr marL="609600" indent="-609600" rtl="0" eaLnBrk="1" hangingPunct="1">
              <a:lnSpc>
                <a:spcPct val="70000"/>
              </a:lnSpc>
              <a:buFontTx/>
              <a:buNone/>
            </a:pPr>
            <a:endParaRPr lang="he-IL" dirty="0" smtClean="0"/>
          </a:p>
          <a:p>
            <a:pPr marL="609600" indent="-609600" rtl="0" eaLnBrk="1" hangingPunct="1">
              <a:lnSpc>
                <a:spcPct val="70000"/>
              </a:lnSpc>
              <a:buNone/>
            </a:pPr>
            <a:r>
              <a:rPr lang="he-IL" dirty="0" smtClean="0"/>
              <a:t>1. </a:t>
            </a:r>
            <a:r>
              <a:rPr lang="he-IL" dirty="0" smtClean="0"/>
              <a:t>בדיקת </a:t>
            </a:r>
            <a:r>
              <a:rPr lang="he-IL" dirty="0" smtClean="0"/>
              <a:t>עדויות חיים- לשם כך יצאנו למשימה מלכתחילה ולשם כך רתמנו את מוחותינו. </a:t>
            </a:r>
          </a:p>
          <a:p>
            <a:pPr marL="609600" indent="-609600" rtl="0" eaLnBrk="1" hangingPunct="1">
              <a:lnSpc>
                <a:spcPct val="70000"/>
              </a:lnSpc>
              <a:buNone/>
            </a:pPr>
            <a:r>
              <a:rPr lang="he-IL" dirty="0" smtClean="0"/>
              <a:t>2. ביטחון </a:t>
            </a:r>
            <a:r>
              <a:rPr lang="he-IL" dirty="0" smtClean="0"/>
              <a:t>ובריאות האנשים- מוח האדם הוא הנכס החשוב ביותר שלו, אך גופו הוא זה שמספק לו את היכולת להיות כה חשוב. בלי בריאות הגוף אנו לא יכולים לתפקד בחלל או על הארץ. לכן, בריאות האנשים שיפעלו על מאדים היא חשובה ומהותית ובאחריותנו להשיבם הביתה בשלום.</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1" y="0"/>
            <a:ext cx="9143999" cy="6858000"/>
          </a:xfrm>
          <a:prstGeom prst="rect">
            <a:avLst/>
          </a:prstGeom>
          <a:ln>
            <a:noFill/>
          </a:ln>
          <a:effectLst>
            <a:softEdge rad="112500"/>
          </a:effectLst>
        </p:spPr>
      </p:pic>
      <p:sp>
        <p:nvSpPr>
          <p:cNvPr id="10242" name="מציין מיקום תוכן 2"/>
          <p:cNvSpPr>
            <a:spLocks noGrp="1"/>
          </p:cNvSpPr>
          <p:nvPr>
            <p:ph idx="1"/>
          </p:nvPr>
        </p:nvSpPr>
        <p:spPr>
          <a:xfrm>
            <a:off x="299979" y="690525"/>
            <a:ext cx="8471016" cy="5359430"/>
          </a:xfrm>
        </p:spPr>
        <p:txBody>
          <a:bodyPr>
            <a:normAutofit/>
          </a:bodyPr>
          <a:lstStyle/>
          <a:p>
            <a:pPr marL="609600" indent="-609600" eaLnBrk="1" hangingPunct="1">
              <a:lnSpc>
                <a:spcPct val="70000"/>
              </a:lnSpc>
              <a:buNone/>
            </a:pPr>
            <a:r>
              <a:rPr lang="he-IL" sz="4000" dirty="0" smtClean="0"/>
              <a:t>3.  טכנולוגיה חדשנית- כדי לגלות עדויות חיים במקום כה מרוחק ושונה מכל מה שידענו עד כה, אנחנו נדרשים להפעיל את כל הטכנולוגיה המצויה בידי האדם ואת כל הטכנולוגיה העתידה להתפתח, לשם כך פיתחנו רובוטים שיאספו את הממצאים ממקום הקידוח ולהשיבם למושבה. כמו כן, הטכנולוגיה העשירה- רובה בחקירת הממצאים ולאו דווקא באסיפתם ולשם כך, אספנו גם מיקרוסקופים וסורקים שיעזרו לנו בנקודה חשובה כזו</a:t>
            </a:r>
            <a:r>
              <a:rPr lang="he-IL" sz="4000" dirty="0" smtClean="0"/>
              <a:t>.</a:t>
            </a:r>
            <a:endParaRPr lang="he-IL" sz="40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1" y="0"/>
            <a:ext cx="9143999" cy="6858000"/>
          </a:xfrm>
          <a:prstGeom prst="rect">
            <a:avLst/>
          </a:prstGeom>
          <a:ln>
            <a:noFill/>
          </a:ln>
          <a:effectLst>
            <a:softEdge rad="112500"/>
          </a:effectLst>
        </p:spPr>
      </p:pic>
      <p:sp>
        <p:nvSpPr>
          <p:cNvPr id="3" name="מציין מיקום תוכן 2"/>
          <p:cNvSpPr>
            <a:spLocks noGrp="1"/>
          </p:cNvSpPr>
          <p:nvPr>
            <p:ph idx="1"/>
          </p:nvPr>
        </p:nvSpPr>
        <p:spPr>
          <a:xfrm>
            <a:off x="457200" y="1600200"/>
            <a:ext cx="8229600" cy="3252807"/>
          </a:xfrm>
        </p:spPr>
        <p:txBody>
          <a:bodyPr/>
          <a:lstStyle/>
          <a:p>
            <a:pPr>
              <a:buNone/>
            </a:pPr>
            <a:r>
              <a:rPr lang="he-IL" sz="4000" dirty="0" smtClean="0"/>
              <a:t>4.  שמירת מאדים- במידה ולא נצליח במשימתנו, אנחנו רוצים להשאיר פלנטה נקייה ובלי נזקים מהותיים, כדי שבעתיד נוכל לשוב ולמצוא עליו צורות חיים חדשות שאינן מוכרות לאדם.</a:t>
            </a:r>
          </a:p>
          <a:p>
            <a:pPr>
              <a:buNone/>
            </a:pPr>
            <a:endParaRPr lang="he-I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0" y="0"/>
            <a:ext cx="9143999" cy="6858000"/>
          </a:xfrm>
          <a:prstGeom prst="rect">
            <a:avLst/>
          </a:prstGeom>
          <a:ln>
            <a:noFill/>
          </a:ln>
          <a:effectLst>
            <a:softEdge rad="112500"/>
          </a:effectLst>
        </p:spPr>
      </p:pic>
      <p:sp>
        <p:nvSpPr>
          <p:cNvPr id="11266" name="Rectangle 2"/>
          <p:cNvSpPr>
            <a:spLocks noGrp="1" noChangeArrowheads="1"/>
          </p:cNvSpPr>
          <p:nvPr>
            <p:ph type="title"/>
          </p:nvPr>
        </p:nvSpPr>
        <p:spPr>
          <a:xfrm>
            <a:off x="701675" y="398463"/>
            <a:ext cx="7772400" cy="1143000"/>
          </a:xfrm>
        </p:spPr>
        <p:txBody>
          <a:bodyPr/>
          <a:lstStyle/>
          <a:p>
            <a:pPr algn="r" eaLnBrk="1" hangingPunct="1"/>
            <a:r>
              <a:rPr lang="he-IL" sz="4800" dirty="0" smtClean="0">
                <a:cs typeface="+mn-cs"/>
              </a:rPr>
              <a:t>קביעה של מיקום הנחיתה</a:t>
            </a:r>
            <a:endParaRPr lang="en-US" sz="4800" dirty="0" smtClean="0">
              <a:cs typeface="+mn-cs"/>
            </a:endParaRPr>
          </a:p>
        </p:txBody>
      </p:sp>
      <p:sp>
        <p:nvSpPr>
          <p:cNvPr id="11267" name="Rectangle 3"/>
          <p:cNvSpPr>
            <a:spLocks noGrp="1" noChangeArrowheads="1"/>
          </p:cNvSpPr>
          <p:nvPr>
            <p:ph idx="1"/>
          </p:nvPr>
        </p:nvSpPr>
        <p:spPr>
          <a:xfrm>
            <a:off x="701622" y="1420785"/>
            <a:ext cx="7850295" cy="4525963"/>
          </a:xfrm>
        </p:spPr>
        <p:txBody>
          <a:bodyPr>
            <a:noAutofit/>
          </a:bodyPr>
          <a:lstStyle/>
          <a:p>
            <a:pPr eaLnBrk="1" hangingPunct="1">
              <a:lnSpc>
                <a:spcPct val="90000"/>
              </a:lnSpc>
              <a:buFontTx/>
              <a:buNone/>
            </a:pPr>
            <a:r>
              <a:rPr lang="he-IL" sz="3600" dirty="0" smtClean="0"/>
              <a:t>צורות חיים באשר הן, זקוקות למים כדי להתקיים ולשרוד. גילינו שאף במקום מרוחק כמאדים מצויים מים. אמנם במצב צבירה מוצק, אך זה הספיק לנו להסיק שאם היו קיימות צורות חיים  או עדיין ישנן אי שם, הן צריכות להיות שם. זהו הקוטב הצפוני של מאדים ובמרחק של 140 קילומטרים משם החלטנו להשתקע למשך חמש השנים הבאות. תמונה ברורה של המקום בשקופית הבאה.</a:t>
            </a:r>
            <a:endParaRPr lang="en-US" sz="36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מציין מיקום תוכן 3" descr="מ.bmp"/>
          <p:cNvPicPr>
            <a:picLocks noGrp="1" noChangeAspect="1"/>
          </p:cNvPicPr>
          <p:nvPr>
            <p:ph idx="1"/>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srcRect/>
          <a:stretch>
            <a:fillRect/>
          </a:stretch>
        </p:blipFill>
        <p:spPr bwMode="auto">
          <a:xfrm>
            <a:off x="0" y="0"/>
            <a:ext cx="9143999" cy="6858000"/>
          </a:xfrm>
          <a:prstGeom prst="rect">
            <a:avLst/>
          </a:prstGeom>
          <a:ln>
            <a:noFill/>
          </a:ln>
          <a:effectLst>
            <a:softEdge rad="112500"/>
          </a:effectLst>
        </p:spPr>
      </p:pic>
      <p:sp>
        <p:nvSpPr>
          <p:cNvPr id="13314" name="Rectangle 2"/>
          <p:cNvSpPr>
            <a:spLocks noGrp="1" noChangeArrowheads="1"/>
          </p:cNvSpPr>
          <p:nvPr>
            <p:ph type="title"/>
          </p:nvPr>
        </p:nvSpPr>
        <p:spPr>
          <a:xfrm>
            <a:off x="738135" y="288882"/>
            <a:ext cx="7772400" cy="1143000"/>
          </a:xfrm>
        </p:spPr>
        <p:txBody>
          <a:bodyPr/>
          <a:lstStyle/>
          <a:p>
            <a:pPr algn="r" eaLnBrk="1" hangingPunct="1"/>
            <a:r>
              <a:rPr lang="he-IL" sz="4800" dirty="0" smtClean="0">
                <a:cs typeface="+mn-cs"/>
              </a:rPr>
              <a:t>תכנון מספר אנשי הצוות</a:t>
            </a:r>
            <a:endParaRPr lang="en-US" sz="4800" dirty="0" smtClean="0">
              <a:cs typeface="+mn-cs"/>
            </a:endParaRPr>
          </a:p>
        </p:txBody>
      </p:sp>
      <p:sp>
        <p:nvSpPr>
          <p:cNvPr id="13315" name="Rectangle 3"/>
          <p:cNvSpPr>
            <a:spLocks noGrp="1" noChangeArrowheads="1"/>
          </p:cNvSpPr>
          <p:nvPr>
            <p:ph idx="1"/>
          </p:nvPr>
        </p:nvSpPr>
        <p:spPr>
          <a:xfrm>
            <a:off x="628596" y="1530324"/>
            <a:ext cx="7772400" cy="5003800"/>
          </a:xfrm>
        </p:spPr>
        <p:txBody>
          <a:bodyPr>
            <a:normAutofit/>
          </a:bodyPr>
          <a:lstStyle/>
          <a:p>
            <a:pPr eaLnBrk="1" hangingPunct="1">
              <a:lnSpc>
                <a:spcPct val="90000"/>
              </a:lnSpc>
              <a:buFontTx/>
              <a:buNone/>
            </a:pPr>
            <a:r>
              <a:rPr lang="he-IL" sz="3200" dirty="0" smtClean="0"/>
              <a:t>אנשים הם מרכיב חיוני ובלתי נמנע בפרויקט שכזה, מרכיב שאין לתת לו לחלות או להינזק מתנאי הטבע הקשים השוררים על מאדים, כמו: כוח כבידה נמוך (כשליש מזה של כדור הארץ), קור עז (כ 55- מעלות צלזיוס) ואורך החושך והאור לא ברורים (כמו על הקוטב של כדור הארץ). </a:t>
            </a:r>
          </a:p>
          <a:p>
            <a:pPr eaLnBrk="1" hangingPunct="1">
              <a:lnSpc>
                <a:spcPct val="90000"/>
              </a:lnSpc>
              <a:buFontTx/>
              <a:buNone/>
            </a:pPr>
            <a:r>
              <a:rPr lang="he-IL" sz="3200" dirty="0" smtClean="0"/>
              <a:t>לכן, החלטנו ש</a:t>
            </a:r>
            <a:r>
              <a:rPr lang="he-IL" sz="3200" b="1" dirty="0" smtClean="0"/>
              <a:t>כל</a:t>
            </a:r>
            <a:r>
              <a:rPr lang="he-IL" sz="3200" dirty="0" smtClean="0"/>
              <a:t> האסטרונאוטים שלנו יהיו גם פרמדיקים ומדענים שמתחמים בתחום, כדי למנוע את המחלות הכרוכות בטיסה למאדים.</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srcRect/>
          <a:stretch>
            <a:fillRect/>
          </a:stretch>
        </p:blipFill>
        <p:spPr bwMode="auto">
          <a:xfrm>
            <a:off x="0" y="0"/>
            <a:ext cx="9143999" cy="6858000"/>
          </a:xfrm>
          <a:prstGeom prst="rect">
            <a:avLst/>
          </a:prstGeom>
          <a:ln>
            <a:noFill/>
          </a:ln>
          <a:effectLst>
            <a:softEdge rad="112500"/>
          </a:effectLst>
        </p:spPr>
      </p:pic>
      <p:sp>
        <p:nvSpPr>
          <p:cNvPr id="14338" name="Rectangle 3"/>
          <p:cNvSpPr>
            <a:spLocks noGrp="1"/>
          </p:cNvSpPr>
          <p:nvPr>
            <p:ph idx="1"/>
          </p:nvPr>
        </p:nvSpPr>
        <p:spPr>
          <a:xfrm>
            <a:off x="592083" y="580986"/>
            <a:ext cx="8027987" cy="5792788"/>
          </a:xfrm>
        </p:spPr>
        <p:txBody>
          <a:bodyPr>
            <a:normAutofit/>
          </a:bodyPr>
          <a:lstStyle/>
          <a:p>
            <a:pPr eaLnBrk="1" hangingPunct="1">
              <a:lnSpc>
                <a:spcPct val="90000"/>
              </a:lnSpc>
              <a:buFontTx/>
              <a:buNone/>
            </a:pPr>
            <a:r>
              <a:rPr lang="he-IL" sz="3200" dirty="0" smtClean="0"/>
              <a:t>חלוקת כוח האדם:</a:t>
            </a:r>
          </a:p>
          <a:p>
            <a:pPr eaLnBrk="1" hangingPunct="1">
              <a:lnSpc>
                <a:spcPct val="90000"/>
              </a:lnSpc>
              <a:buFontTx/>
              <a:buNone/>
            </a:pPr>
            <a:r>
              <a:rPr lang="he-IL" sz="3200" dirty="0" smtClean="0"/>
              <a:t>שני אנשים יהיו אחראיים על הרובוטים והפעלתם</a:t>
            </a:r>
            <a:r>
              <a:rPr lang="en-US" sz="3200" dirty="0" smtClean="0"/>
              <a:t>;</a:t>
            </a:r>
            <a:r>
              <a:rPr lang="he-IL" sz="3200" dirty="0" smtClean="0"/>
              <a:t> חמישה אנשים  יהיו אחראיים על תחזוקת הכיפה והמבנים השונים ועל אספקת המים, חשמל וחמצן</a:t>
            </a:r>
            <a:r>
              <a:rPr lang="en-US" sz="3200" dirty="0" smtClean="0"/>
              <a:t>;</a:t>
            </a:r>
            <a:r>
              <a:rPr lang="he-IL" sz="3200" dirty="0" smtClean="0"/>
              <a:t> 20 מדענים שיתמקצעו בצורות חיים ואנטומיה</a:t>
            </a:r>
            <a:r>
              <a:rPr lang="en-US" sz="3200" dirty="0" smtClean="0"/>
              <a:t>;</a:t>
            </a:r>
            <a:r>
              <a:rPr lang="he-IL" sz="3200" dirty="0" smtClean="0"/>
              <a:t> שלושה אנשים יהיו אחראיים לתקשורת עם הארץ והבית.</a:t>
            </a:r>
          </a:p>
          <a:p>
            <a:pPr eaLnBrk="1" hangingPunct="1">
              <a:lnSpc>
                <a:spcPct val="90000"/>
              </a:lnSpc>
              <a:buFontTx/>
              <a:buNone/>
            </a:pPr>
            <a:r>
              <a:rPr lang="he-IL" sz="3200" dirty="0" smtClean="0"/>
              <a:t>בסך הכול שלושים אנשים. תהייה תחלופה של אנשים פעם בשלושים ושלושה חודשים (אפשר לטוס למאדים פעם בעשרים ושישה חודשים, בגלל שזהו המרחק המועט ביותר והטיסה עורכת שבעה חודשים). </a:t>
            </a:r>
          </a:p>
          <a:p>
            <a:pPr eaLnBrk="1" hangingPunct="1">
              <a:lnSpc>
                <a:spcPct val="90000"/>
              </a:lnSpc>
              <a:buFontTx/>
              <a:buNone/>
            </a:pPr>
            <a:endParaRPr lang="en-US" sz="3200" dirty="0" smtClean="0"/>
          </a:p>
          <a:p>
            <a:pPr>
              <a:buFont typeface="Wingdings 2" pitchFamily="18" charset="2"/>
              <a:buNone/>
            </a:pPr>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601</TotalTime>
  <Words>1286</Words>
  <Application>Microsoft PowerPoint</Application>
  <PresentationFormat>‫הצגה על המסך (4:3)</PresentationFormat>
  <Paragraphs>62</Paragraphs>
  <Slides>23</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23</vt:i4>
      </vt:variant>
    </vt:vector>
  </HeadingPairs>
  <TitlesOfParts>
    <vt:vector size="24" baseType="lpstr">
      <vt:lpstr>ערכת נושא Office</vt:lpstr>
      <vt:lpstr>מושבת מחקר על מאדים</vt:lpstr>
      <vt:lpstr> על מאדים</vt:lpstr>
      <vt:lpstr>יעדי המשימה </vt:lpstr>
      <vt:lpstr>שקופית 4</vt:lpstr>
      <vt:lpstr>שקופית 5</vt:lpstr>
      <vt:lpstr>קביעה של מיקום הנחיתה</vt:lpstr>
      <vt:lpstr>שקופית 7</vt:lpstr>
      <vt:lpstr>תכנון מספר אנשי הצוות</vt:lpstr>
      <vt:lpstr>שקופית 9</vt:lpstr>
      <vt:lpstr>שקופית 10</vt:lpstr>
      <vt:lpstr>אופן השינוע של אנשי הצוות והציוד </vt:lpstr>
      <vt:lpstr>אופן הגעת האנשים למאדים</vt:lpstr>
      <vt:lpstr>אופן חזרתם של אנשי הצוות </vt:lpstr>
      <vt:lpstr>מערך המבנים במושבה</vt:lpstr>
      <vt:lpstr>שקופית 15</vt:lpstr>
      <vt:lpstr>אנרגיה</vt:lpstr>
      <vt:lpstr>שקופית 17</vt:lpstr>
      <vt:lpstr>שקופית 18</vt:lpstr>
      <vt:lpstr>שקופית 19</vt:lpstr>
      <vt:lpstr>הניסויים</vt:lpstr>
      <vt:lpstr>שקופית 21</vt:lpstr>
      <vt:lpstr>שאלות לצוות המומחים</vt:lpstr>
      <vt:lpstr>שקופית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56</cp:revision>
  <cp:lastPrinted>1601-01-01T00:00:00Z</cp:lastPrinted>
  <dcterms:created xsi:type="dcterms:W3CDTF">1601-01-01T00:00:00Z</dcterms:created>
  <dcterms:modified xsi:type="dcterms:W3CDTF">2009-03-17T11:13:35Z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LCID">
    <vt:i4>1037</vt:i4>
  </property>
</Properties>
</file>