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62" r:id="rId3"/>
    <p:sldId id="263" r:id="rId4"/>
    <p:sldId id="276" r:id="rId5"/>
    <p:sldId id="267" r:id="rId6"/>
    <p:sldId id="265" r:id="rId7"/>
    <p:sldId id="295" r:id="rId8"/>
    <p:sldId id="296" r:id="rId9"/>
    <p:sldId id="299" r:id="rId10"/>
    <p:sldId id="266" r:id="rId11"/>
    <p:sldId id="270" r:id="rId12"/>
    <p:sldId id="274" r:id="rId13"/>
    <p:sldId id="275" r:id="rId14"/>
    <p:sldId id="278" r:id="rId15"/>
    <p:sldId id="271" r:id="rId16"/>
    <p:sldId id="287" r:id="rId17"/>
    <p:sldId id="294" r:id="rId18"/>
    <p:sldId id="288" r:id="rId19"/>
    <p:sldId id="289" r:id="rId20"/>
    <p:sldId id="292" r:id="rId21"/>
    <p:sldId id="280" r:id="rId22"/>
    <p:sldId id="297" r:id="rId23"/>
    <p:sldId id="282" r:id="rId24"/>
    <p:sldId id="293" r:id="rId25"/>
    <p:sldId id="281" r:id="rId26"/>
    <p:sldId id="298" r:id="rId27"/>
    <p:sldId id="283" r:id="rId28"/>
    <p:sldId id="277" r:id="rId29"/>
    <p:sldId id="27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7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A854EC-3C78-4DC4-A053-B39DADAD1D87}" type="datetimeFigureOut">
              <a:rPr lang="he-IL" smtClean="0"/>
              <a:t>א'/שבט/תשע"ג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D120C7-CB5F-4B68-AE37-0E57E12D6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87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120C7-CB5F-4B68-AE37-0E57E12D620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9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986C25-DD17-4988-BFD7-ED2A529385E4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F9A80-8AA4-48D6-975E-59DADC6A9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nss.org/?p=3080=1" TargetMode="External"/><Relationship Id="rId3" Type="http://schemas.openxmlformats.org/officeDocument/2006/relationships/hyperlink" Target="http://he.wikipedia.org/wiki/%D7%94%D7%A9%D7%93%D7%94_%D7%94%D7%9E%D7%92%D7%A0%D7%98%D7%99_%D7%A9%D7%9C_%D7%9B%D7%93%D7%95%D7%A8_%D7%94%D7%90%D7%A8%D7%A5" TargetMode="External"/><Relationship Id="rId7" Type="http://schemas.openxmlformats.org/officeDocument/2006/relationships/hyperlink" Target="http://www.spacex.com/falcon9.php" TargetMode="External"/><Relationship Id="rId2" Type="http://schemas.openxmlformats.org/officeDocument/2006/relationships/hyperlink" Target="https://www.courses.psu.edu/aersp/aersp055_r81/orbits/orbi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citation.org/641AOKrBa" TargetMode="External"/><Relationship Id="rId11" Type="http://schemas.openxmlformats.org/officeDocument/2006/relationships/hyperlink" Target="http://www.nasa.gov/pdf/451029main_sts132_press_kit.pdf" TargetMode="External"/><Relationship Id="rId5" Type="http://schemas.openxmlformats.org/officeDocument/2006/relationships/hyperlink" Target="http://www.spacex.com/SpaceX_Brochure_V7_All.pdf" TargetMode="External"/><Relationship Id="rId10" Type="http://schemas.openxmlformats.org/officeDocument/2006/relationships/hyperlink" Target="http://he.wikipedia.org/wiki/%D7%91%D7%95%D7%90%D7%99%D7%A0%D7%92_X-20_%D7%93%D7%99%D7%99%D7%A0%D7%94-%D7%A1%D7%95%D7%A8" TargetMode="External"/><Relationship Id="rId4" Type="http://schemas.openxmlformats.org/officeDocument/2006/relationships/hyperlink" Target="http://www.nasaspaceflight.com/2012/10/falcon-9loft-dragon-crs-1-mission-iss-attempt1/" TargetMode="External"/><Relationship Id="rId9" Type="http://schemas.openxmlformats.org/officeDocument/2006/relationships/hyperlink" Target="http://www.arianespace.com/launch-services-ariane5/ariane-5-intro.as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adiation_protection" TargetMode="External"/><Relationship Id="rId13" Type="http://schemas.openxmlformats.org/officeDocument/2006/relationships/hyperlink" Target="http://en.wikipedia.org/wiki/Thermoelectric_effect" TargetMode="External"/><Relationship Id="rId3" Type="http://schemas.openxmlformats.org/officeDocument/2006/relationships/hyperlink" Target="http://en.wikipedia.org/wiki/Canadarm" TargetMode="External"/><Relationship Id="rId7" Type="http://schemas.openxmlformats.org/officeDocument/2006/relationships/hyperlink" Target="http://www.nasa.gov/pdf/284275main_Radiation_HS_Mod3.pdf" TargetMode="External"/><Relationship Id="rId12" Type="http://schemas.openxmlformats.org/officeDocument/2006/relationships/hyperlink" Target="http://science.howstuffworks.com/thermoelectricity-info.htm" TargetMode="External"/><Relationship Id="rId2" Type="http://schemas.openxmlformats.org/officeDocument/2006/relationships/hyperlink" Target="http://www.ecogeek.org/recycling/3626-recycling-satellites-in-orb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a.gov/audience/foreducators/diypodcast/fitness-index-diy.html" TargetMode="External"/><Relationship Id="rId11" Type="http://schemas.openxmlformats.org/officeDocument/2006/relationships/hyperlink" Target="http://en.wikipedia.org/wiki/Heat_exchangers" TargetMode="External"/><Relationship Id="rId5" Type="http://schemas.openxmlformats.org/officeDocument/2006/relationships/hyperlink" Target="http://www.nasa.gov/mission_pages/station/structure/elements/mss.html" TargetMode="External"/><Relationship Id="rId10" Type="http://schemas.openxmlformats.org/officeDocument/2006/relationships/hyperlink" Target="http://www.drct.com/dss/shielding/water_tank_radiation_shield.htm" TargetMode="External"/><Relationship Id="rId4" Type="http://schemas.openxmlformats.org/officeDocument/2006/relationships/hyperlink" Target="http://www.asc-csa.gc.ca/eng/canadarm/default.asp" TargetMode="External"/><Relationship Id="rId9" Type="http://schemas.openxmlformats.org/officeDocument/2006/relationships/hyperlink" Target="http://www.adl.gatech.edu/research/tff/radiation_shield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oingboing.net/2011/05/19/do-astronauts-have-i.html" TargetMode="External"/><Relationship Id="rId13" Type="http://schemas.openxmlformats.org/officeDocument/2006/relationships/hyperlink" Target="http://www.guardian.co.uk/science/2011/aug/27/space-hotel-rich-thrill-world" TargetMode="External"/><Relationship Id="rId3" Type="http://schemas.openxmlformats.org/officeDocument/2006/relationships/hyperlink" Target="http://www.isas.jaxa.jp/e/enterp/missions/hayabusa/data_050914.shtml" TargetMode="External"/><Relationship Id="rId7" Type="http://schemas.openxmlformats.org/officeDocument/2006/relationships/hyperlink" Target="http://www.adastrarocket.com/aarc/Technology" TargetMode="External"/><Relationship Id="rId12" Type="http://schemas.openxmlformats.org/officeDocument/2006/relationships/hyperlink" Target="http://science.howstuffworks.com/space-tourism2.htm" TargetMode="External"/><Relationship Id="rId2" Type="http://schemas.openxmlformats.org/officeDocument/2006/relationships/hyperlink" Target="http://dawn.jpl.nasa.gov/mission/ion_engine_interactive/index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rian.ru/science/20121101/177103103.html" TargetMode="External"/><Relationship Id="rId11" Type="http://schemas.openxmlformats.org/officeDocument/2006/relationships/hyperlink" Target="http://www.cnngo.com/explorations/life/russians-unveil-space-hotel-678591" TargetMode="External"/><Relationship Id="rId5" Type="http://schemas.openxmlformats.org/officeDocument/2006/relationships/hyperlink" Target="http://en.wikipedia.org/wiki/Ion_thruster" TargetMode="External"/><Relationship Id="rId10" Type="http://schemas.openxmlformats.org/officeDocument/2006/relationships/hyperlink" Target="http://spaceflight.nasa.gov/living/spacefun/index.html" TargetMode="External"/><Relationship Id="rId4" Type="http://schemas.openxmlformats.org/officeDocument/2006/relationships/hyperlink" Target="http://ngpdlab.engin.umich.edu/electric-propulsion/field-emission-electric-propulsion" TargetMode="External"/><Relationship Id="rId9" Type="http://schemas.openxmlformats.org/officeDocument/2006/relationships/hyperlink" Target="http://en.wikipedia.org/wiki/List_of_space_telescop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5.wdp"/><Relationship Id="rId7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8" y="3861048"/>
            <a:ext cx="8136904" cy="1752600"/>
          </a:xfrm>
        </p:spPr>
        <p:txBody>
          <a:bodyPr/>
          <a:lstStyle/>
          <a:p>
            <a:pPr algn="l"/>
            <a:r>
              <a:rPr lang="he-IL" dirty="0" smtClean="0">
                <a:latin typeface="BN Cloud" pitchFamily="2" charset="-79"/>
                <a:cs typeface="BN Cloud" pitchFamily="2" charset="-79"/>
              </a:rPr>
              <a:t>קבוצת פיזיקה אתגר, </a:t>
            </a:r>
          </a:p>
          <a:p>
            <a:pPr algn="l"/>
            <a:r>
              <a:rPr lang="he-IL" dirty="0" smtClean="0">
                <a:latin typeface="BN Cloud" pitchFamily="2" charset="-79"/>
                <a:cs typeface="BN Cloud" pitchFamily="2" charset="-79"/>
              </a:rPr>
              <a:t>כיתה ט', </a:t>
            </a:r>
          </a:p>
          <a:p>
            <a:pPr algn="l"/>
            <a:r>
              <a:rPr lang="he-IL" dirty="0" smtClean="0">
                <a:latin typeface="BN Cloud" pitchFamily="2" charset="-79"/>
                <a:cs typeface="BN Cloud" pitchFamily="2" charset="-79"/>
              </a:rPr>
              <a:t>התיכון שליד האוניברסיטה</a:t>
            </a:r>
            <a:endParaRPr lang="en-US" dirty="0">
              <a:latin typeface="BN Cloud" pitchFamily="2" charset="-79"/>
              <a:cs typeface="BN Cloud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80920" cy="211809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8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Satestation</a:t>
            </a:r>
            <a:endParaRPr lang="he-IL" sz="8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mail-attachment.googleusercontent.com/attachment/?saduie=AG9B_P-r9mYZudH7RQRnXyNQQA4I&amp;attid=0.1&amp;disp=emb&amp;view=att&amp;th=13c05e27e0472f59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9" b="95435" l="3017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81" y="1700808"/>
            <a:ext cx="4780266" cy="473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הגנה מפני קרינה </a:t>
            </a:r>
            <a:r>
              <a:rPr lang="he-IL" sz="6000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ואסטרואידים</a:t>
            </a:r>
            <a:endParaRPr lang="en-US" sz="60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568952" cy="4525963"/>
          </a:xfrm>
        </p:spPr>
        <p:txBody>
          <a:bodyPr>
            <a:normAutofit/>
          </a:bodyPr>
          <a:lstStyle/>
          <a:p>
            <a:pPr algn="r" rtl="1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החלק החיצוני של הקיר יבנה משכבת אלומיניום שאחריה </a:t>
            </a:r>
            <a:r>
              <a:rPr lang="he-IL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קוולר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 ואחריה שכבה נוספת של אלומיניום.</a:t>
            </a:r>
          </a:p>
          <a:p>
            <a:pPr algn="r" rtl="1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החלק הפנימי של הקיר יהיה בנוי משכבת בריליום בחלק מהאזורים בלבד, ואחריה שכבת עופרת.</a:t>
            </a:r>
          </a:p>
          <a:p>
            <a:pPr algn="r" rtl="1">
              <a:buBlip>
                <a:blip r:embed="rId2"/>
              </a:buBlip>
            </a:pPr>
            <a:endParaRPr lang="he-IL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 descr="http://www.forbes.co.il/download/pictures/RTR37A8F%20%D7%97%D7%9C%D7%9C%20%D7%9C%D7%95%D7%95%D7%99%D7%9F%20%D7%9C%D7%95%D7%95%D7%99%D7%99%D7%9F%20%D7%9C%D7%95%D7%99%D7%99%D7%9F%20%D7%90%D7%A1%D7%98%D7%A8%D7%95%D7%90%D7%99%D7%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89">
            <a:off x="298268" y="4016286"/>
            <a:ext cx="4132854" cy="243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44408" cy="61926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רשימת ציוד דרוש:</a:t>
            </a:r>
          </a:p>
          <a:p>
            <a:pPr algn="r" rtl="1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רכב חלל בלתי מאויש להבאת הלוויינים;</a:t>
            </a:r>
          </a:p>
          <a:p>
            <a:pPr algn="r" rtl="1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זרועות רובוטיות; </a:t>
            </a:r>
          </a:p>
          <a:p>
            <a:pPr algn="r" rtl="1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ארגזי כלים;</a:t>
            </a:r>
          </a:p>
          <a:p>
            <a:pPr algn="r" rtl="1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ערכות עזרה ראשונה;</a:t>
            </a:r>
          </a:p>
          <a:p>
            <a:pPr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חלקי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חילוף כגון 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כבלים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, 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חלקים</a:t>
            </a:r>
          </a:p>
          <a:p>
            <a:pPr marL="45720" indent="0">
              <a:buNone/>
            </a:pP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 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אלקטרונים, דלק, אנטנות, </a:t>
            </a:r>
            <a:endParaRPr lang="he-IL" sz="3200" dirty="0" smtClean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  <a:p>
            <a:pPr marL="365760" lvl="1" indent="0">
              <a:buNone/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לוחות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סולריים, יחידות מחשב, </a:t>
            </a:r>
            <a:endParaRPr lang="he-IL" sz="3200" dirty="0" smtClean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  <a:p>
            <a:pPr marL="365760" lvl="1" indent="0">
              <a:buNone/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מראות, כלי ריתוך.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  <a:p>
            <a:pPr algn="r" rtl="1">
              <a:buBlip>
                <a:blip r:embed="rId2"/>
              </a:buBlip>
            </a:pPr>
            <a:endParaRPr lang="he-IL" dirty="0" smtClean="0">
              <a:cs typeface="David" pitchFamily="2" charset="-79"/>
            </a:endParaRPr>
          </a:p>
          <a:p>
            <a:pPr algn="r" rtl="1"/>
            <a:endParaRPr lang="he-IL" dirty="0" smtClean="0">
              <a:cs typeface="David" pitchFamily="2" charset="-79"/>
            </a:endParaRPr>
          </a:p>
          <a:p>
            <a:pPr algn="r" rtl="1"/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90432" y="2492896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cs typeface="David" pitchFamily="2" charset="-79"/>
              </a:rPr>
              <a:t>רכב חלל מביא </a:t>
            </a:r>
            <a:r>
              <a:rPr lang="he-IL" dirty="0" smtClean="0">
                <a:cs typeface="David" pitchFamily="2" charset="-79"/>
              </a:rPr>
              <a:t>את הלוויינים לפלטפורמה</a:t>
            </a:r>
            <a:endParaRPr lang="he-IL" dirty="0">
              <a:cs typeface="David" pitchFamily="2" charset="-79"/>
            </a:endParaRPr>
          </a:p>
        </p:txBody>
      </p:sp>
      <p:sp>
        <p:nvSpPr>
          <p:cNvPr id="6" name="חץ למטה 5"/>
          <p:cNvSpPr/>
          <p:nvPr/>
        </p:nvSpPr>
        <p:spPr>
          <a:xfrm>
            <a:off x="1323907" y="3356992"/>
            <a:ext cx="39604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477813" y="3861048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dirty="0" smtClean="0">
                <a:cs typeface="David" pitchFamily="2" charset="-79"/>
              </a:rPr>
              <a:t>הלוויינים מוכנסים </a:t>
            </a:r>
            <a:r>
              <a:rPr lang="he-IL" dirty="0" smtClean="0">
                <a:cs typeface="David" pitchFamily="2" charset="-79"/>
              </a:rPr>
              <a:t>מלמעלה</a:t>
            </a:r>
            <a:endParaRPr lang="he-IL" dirty="0">
              <a:cs typeface="David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1336526" y="4725144"/>
            <a:ext cx="39604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59185" y="5229200"/>
            <a:ext cx="20882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cs typeface="David" pitchFamily="2" charset="-79"/>
              </a:rPr>
              <a:t>לאחר תיקון, הלוויין מוחזר למסלולו באמצעות </a:t>
            </a:r>
            <a:r>
              <a:rPr lang="he-IL" dirty="0" smtClean="0">
                <a:cs typeface="David" pitchFamily="2" charset="-79"/>
              </a:rPr>
              <a:t>אותו רכב חלל</a:t>
            </a:r>
            <a:endParaRPr lang="he-IL" dirty="0">
              <a:cs typeface="David" pitchFamily="2" charset="-79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3568" y="108634"/>
            <a:ext cx="7467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תיקון לוויינים וטלסקופי חלל</a:t>
            </a:r>
            <a:endParaRPr lang="en-US" sz="60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צוות הפלטפורמה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967548"/>
              </p:ext>
            </p:extLst>
          </p:nvPr>
        </p:nvGraphicFramePr>
        <p:xfrm>
          <a:off x="467544" y="1124744"/>
          <a:ext cx="8116416" cy="5400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248472"/>
                <a:gridCol w="2376264"/>
                <a:gridCol w="1491680"/>
              </a:tblGrid>
              <a:tr h="44835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מיומנויות נדרשות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תפקיד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מספר האנשים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835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מומחיות בהנדסת מכונות, חשמל ומחשבים. 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ניסיון באווירונאוטיקה, ובתעשיית הלוויינים – הכרות עם מבנה לוויינים.</a:t>
                      </a: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תיקון לוויינים</a:t>
                      </a:r>
                      <a:endParaRPr lang="en-US" sz="17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3</a:t>
                      </a:r>
                      <a:endParaRPr lang="en-US" sz="17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835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מומחיות באלקטרואופטיקה ובהנדסת מכונות.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ניסיון באווירונאוטיקה.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הכרות עם כל סוגי הטלסקופים וידע על תיקונם.</a:t>
                      </a:r>
                      <a:endParaRPr lang="en-US" sz="17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תיקון טלסקופים</a:t>
                      </a:r>
                      <a:endParaRPr lang="en-US" sz="17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1</a:t>
                      </a:r>
                      <a:endParaRPr lang="en-US" sz="17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835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הכרות עם המבנה של כל סוגי הלוויינים. ידע מתקדם בפיזיקה וגם בפעילות </a:t>
                      </a: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מערכות </a:t>
                      </a: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בסיסיות.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בקרה על הבאת הלוויינים ועל תיקונם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1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835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הבנת הפעילות של כל המערכות בחדר הבקרה ובפרט מערכות התקשורת והניווט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תקשורת עם כדה"א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ניווט התחנה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1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69417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הבנת הפעילות של כל המערכות בחדר הבקרה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בקרה כללית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1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מומחיות באלקטרוניקה ובהנדסת מכונות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תיקון כל המערכות בתחנה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2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763895"/>
              </p:ext>
            </p:extLst>
          </p:nvPr>
        </p:nvGraphicFramePr>
        <p:xfrm>
          <a:off x="539552" y="311429"/>
          <a:ext cx="8116416" cy="3045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2304256"/>
                <a:gridCol w="1563688"/>
              </a:tblGrid>
              <a:tr h="37665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מיומנויות נדרשות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תפקיד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מספר האנשים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665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ידע בתחום הרפואה.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הבנת מבנה הפלטפורמה ותפקודה.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הכרות עם הקורס המקדים שנעשה לאורחים.</a:t>
                      </a:r>
                      <a:endParaRPr lang="en-US" sz="17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  <a:p>
                      <a:pPr marL="0" algn="r" defTabSz="914400" rtl="1" eaLnBrk="1" latinLnBrk="0" hangingPunct="1"/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רופא ואחראי על תפקוד בית ההארחה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1</a:t>
                      </a:r>
                      <a:endParaRPr lang="en-US" sz="17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מעבר של קורס מזורז העוסק בשהייה בחלל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אורחים בבית ההארחה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4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9050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כישורי ניהול.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ניסיון בפיקוד על משימה דומה.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ידע מתקדם על פעילות הפלטפורמה. </a:t>
                      </a:r>
                    </a:p>
                    <a:p>
                      <a:pPr marL="0" algn="r" defTabSz="914400" rtl="1" eaLnBrk="1" latinLnBrk="0" hangingPunct="1"/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מפקד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7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1</a:t>
                      </a:r>
                      <a:endParaRPr lang="en-US" sz="17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93525" cy="1143000"/>
          </a:xfrm>
        </p:spPr>
        <p:txBody>
          <a:bodyPr/>
          <a:lstStyle/>
          <a:p>
            <a:pPr marL="0" indent="0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אספקת מזון וסילוק אשפה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121680" y="1844824"/>
            <a:ext cx="7488832" cy="4464496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he-IL" sz="3200" dirty="0">
                <a:cs typeface="David" pitchFamily="2" charset="-79"/>
              </a:rPr>
              <a:t>האספקה תגיע באמצעות מעבורת מדי </a:t>
            </a:r>
            <a:r>
              <a:rPr lang="he-IL" sz="3200" dirty="0" smtClean="0">
                <a:cs typeface="David" pitchFamily="2" charset="-79"/>
              </a:rPr>
              <a:t>חודש;</a:t>
            </a:r>
            <a:endParaRPr lang="he-IL" sz="3200" dirty="0">
              <a:cs typeface="David" pitchFamily="2" charset="-79"/>
            </a:endParaRPr>
          </a:p>
          <a:p>
            <a:pPr algn="just">
              <a:buBlip>
                <a:blip r:embed="rId2"/>
              </a:buBlip>
            </a:pPr>
            <a:r>
              <a:rPr lang="he-IL" sz="3200" dirty="0">
                <a:cs typeface="David" pitchFamily="2" charset="-79"/>
              </a:rPr>
              <a:t>כל מנה תאוחסן באריזות </a:t>
            </a:r>
            <a:r>
              <a:rPr lang="he-IL" sz="3200" dirty="0" smtClean="0">
                <a:cs typeface="David" pitchFamily="2" charset="-79"/>
              </a:rPr>
              <a:t>ואקום;</a:t>
            </a:r>
          </a:p>
          <a:p>
            <a:pPr algn="just">
              <a:buBlip>
                <a:blip r:embed="rId2"/>
              </a:buBlip>
            </a:pPr>
            <a:r>
              <a:rPr lang="he-IL" sz="3200" dirty="0" smtClean="0">
                <a:cs typeface="David" pitchFamily="2" charset="-79"/>
              </a:rPr>
              <a:t>האשפה </a:t>
            </a:r>
            <a:r>
              <a:rPr lang="he-IL" sz="3200" dirty="0">
                <a:cs typeface="David" pitchFamily="2" charset="-79"/>
              </a:rPr>
              <a:t>תישאר בתחנה. המעבורות שתפקידן </a:t>
            </a:r>
            <a:r>
              <a:rPr lang="he-IL" sz="3200" dirty="0" smtClean="0">
                <a:cs typeface="David" pitchFamily="2" charset="-79"/>
              </a:rPr>
              <a:t> להביא </a:t>
            </a:r>
            <a:r>
              <a:rPr lang="he-IL" sz="3200" dirty="0">
                <a:cs typeface="David" pitchFamily="2" charset="-79"/>
              </a:rPr>
              <a:t>ציוד, ייקחו את האשפה מהפלטפורמה.</a:t>
            </a:r>
          </a:p>
          <a:p>
            <a:pPr marL="45720" indent="0" algn="just">
              <a:buNone/>
            </a:pPr>
            <a:endParaRPr lang="en-US" sz="3200" dirty="0">
              <a:cs typeface="David" pitchFamily="2" charset="-79"/>
            </a:endParaRPr>
          </a:p>
          <a:p>
            <a:endParaRPr lang="he-IL" dirty="0"/>
          </a:p>
        </p:txBody>
      </p:sp>
      <p:pic>
        <p:nvPicPr>
          <p:cNvPr id="4098" name="Picture 2" descr="C:\Documents and Settings\DELL\Local Settings\Temporary Internet Files\Content.IE5\GEW5952R\MC900349085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b="8600"/>
          <a:stretch/>
        </p:blipFill>
        <p:spPr bwMode="auto">
          <a:xfrm>
            <a:off x="467544" y="4221088"/>
            <a:ext cx="1338089" cy="2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בית הארחה </a:t>
            </a:r>
            <a:b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</a:b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"חופשה שלא מהעולם הזה"</a:t>
            </a:r>
            <a:endParaRPr lang="en-US" sz="60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8568952" cy="4717157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he-IL" sz="3200" dirty="0" smtClean="0">
                <a:cs typeface="David" pitchFamily="2" charset="-79"/>
              </a:rPr>
              <a:t>האורחים בבית ההארחה יעברו קורס אסטרונאוטים מזורז שאורכו כחודש;</a:t>
            </a:r>
          </a:p>
          <a:p>
            <a:pPr algn="just">
              <a:buBlip>
                <a:blip r:embed="rId2"/>
              </a:buBlip>
            </a:pPr>
            <a:r>
              <a:rPr lang="he-IL" sz="3200" dirty="0" smtClean="0">
                <a:cs typeface="David" pitchFamily="2" charset="-79"/>
              </a:rPr>
              <a:t>אורך השהות יבחר ע"י האורח </a:t>
            </a:r>
          </a:p>
          <a:p>
            <a:pPr algn="just">
              <a:buBlip>
                <a:blip r:embed="rId2"/>
              </a:buBlip>
            </a:pPr>
            <a:r>
              <a:rPr lang="he-IL" sz="3200" dirty="0" smtClean="0">
                <a:cs typeface="David" pitchFamily="2" charset="-79"/>
              </a:rPr>
              <a:t>יתאפשר שימוש במעבדה, </a:t>
            </a:r>
            <a:endParaRPr lang="he-IL" sz="3200" dirty="0">
              <a:cs typeface="David" pitchFamily="2" charset="-79"/>
            </a:endParaRPr>
          </a:p>
          <a:p>
            <a:pPr marL="356616" lvl="1" indent="0" algn="just">
              <a:buNone/>
            </a:pPr>
            <a:r>
              <a:rPr lang="he-IL" sz="3000" dirty="0" smtClean="0">
                <a:cs typeface="David" pitchFamily="2" charset="-79"/>
              </a:rPr>
              <a:t>עבור אורחים שהוכשרו לכך.</a:t>
            </a:r>
          </a:p>
          <a:p>
            <a:pPr algn="r" rtl="1"/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1" b="5891"/>
          <a:stretch/>
        </p:blipFill>
        <p:spPr>
          <a:xfrm>
            <a:off x="251520" y="3212976"/>
            <a:ext cx="3565504" cy="3391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3560183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מקורות מידע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0055" y="686315"/>
            <a:ext cx="8640960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chemeClr val="bg1">
                    <a:lumMod val="75000"/>
                  </a:schemeClr>
                </a:solidFill>
              </a:rPr>
              <a:t>ספרים </a:t>
            </a: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</a:rPr>
              <a:t>ומאמרים</a:t>
            </a:r>
            <a:endParaRPr lang="en-US" dirty="0" smtClean="0">
              <a:cs typeface="David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David" pitchFamily="2" charset="-79"/>
              </a:rPr>
              <a:t>LUNGU </a:t>
            </a:r>
            <a:r>
              <a:rPr lang="en-US" dirty="0">
                <a:cs typeface="David" pitchFamily="2" charset="-79"/>
              </a:rPr>
              <a:t>ADRIAN</a:t>
            </a:r>
            <a:r>
              <a:rPr lang="he-IL" dirty="0">
                <a:cs typeface="David" pitchFamily="2" charset="-79"/>
              </a:rPr>
              <a:t>, </a:t>
            </a:r>
            <a:r>
              <a:rPr lang="en-US" dirty="0">
                <a:cs typeface="David" pitchFamily="2" charset="-79"/>
              </a:rPr>
              <a:t>OLTEANU OANA-ELISA , PARASCA CATALINA-ANDREEA , TOMA VICTOR and Prof. </a:t>
            </a:r>
            <a:r>
              <a:rPr lang="en-US" dirty="0" err="1">
                <a:cs typeface="David" pitchFamily="2" charset="-79"/>
              </a:rPr>
              <a:t>Maga</a:t>
            </a:r>
            <a:r>
              <a:rPr lang="en-US" dirty="0">
                <a:cs typeface="David" pitchFamily="2" charset="-79"/>
              </a:rPr>
              <a:t> </a:t>
            </a:r>
            <a:r>
              <a:rPr lang="en-US" dirty="0" err="1">
                <a:cs typeface="David" pitchFamily="2" charset="-79"/>
              </a:rPr>
              <a:t>Cristinel</a:t>
            </a:r>
            <a:r>
              <a:rPr lang="en-US" dirty="0">
                <a:cs typeface="David" pitchFamily="2" charset="-79"/>
              </a:rPr>
              <a:t> (Romania, 2007), </a:t>
            </a:r>
            <a:r>
              <a:rPr lang="en-US" b="1" dirty="0" err="1">
                <a:cs typeface="David" pitchFamily="2" charset="-79"/>
              </a:rPr>
              <a:t>Apis</a:t>
            </a:r>
            <a:r>
              <a:rPr lang="en-US" b="1" dirty="0">
                <a:cs typeface="David" pitchFamily="2" charset="-79"/>
              </a:rPr>
              <a:t>,</a:t>
            </a:r>
            <a:r>
              <a:rPr lang="en-US" dirty="0">
                <a:cs typeface="David" pitchFamily="2" charset="-79"/>
              </a:rPr>
              <a:t> Student Space Settlement Contest- NASA Ames Research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cs typeface="David" pitchFamily="2" charset="-79"/>
              </a:rPr>
              <a:t>Robert </a:t>
            </a:r>
            <a:r>
              <a:rPr lang="en-US" dirty="0" err="1">
                <a:cs typeface="David" pitchFamily="2" charset="-79"/>
              </a:rPr>
              <a:t>Gitten</a:t>
            </a:r>
            <a:r>
              <a:rPr lang="en-US" dirty="0">
                <a:cs typeface="David" pitchFamily="2" charset="-79"/>
              </a:rPr>
              <a:t>, </a:t>
            </a:r>
            <a:r>
              <a:rPr lang="en-US" dirty="0" err="1">
                <a:cs typeface="David" pitchFamily="2" charset="-79"/>
              </a:rPr>
              <a:t>Zared</a:t>
            </a:r>
            <a:r>
              <a:rPr lang="en-US" dirty="0">
                <a:cs typeface="David" pitchFamily="2" charset="-79"/>
              </a:rPr>
              <a:t> Schwartz, Sam Tagger, Jackie </a:t>
            </a:r>
            <a:r>
              <a:rPr lang="en-US" dirty="0" err="1">
                <a:cs typeface="David" pitchFamily="2" charset="-79"/>
              </a:rPr>
              <a:t>Livensky</a:t>
            </a:r>
            <a:r>
              <a:rPr lang="en-US" dirty="0">
                <a:cs typeface="David" pitchFamily="2" charset="-79"/>
              </a:rPr>
              <a:t>, Eric De La </a:t>
            </a:r>
            <a:r>
              <a:rPr lang="en-US" dirty="0" err="1">
                <a:cs typeface="David" pitchFamily="2" charset="-79"/>
              </a:rPr>
              <a:t>Espriella</a:t>
            </a:r>
            <a:r>
              <a:rPr lang="en-US" dirty="0">
                <a:cs typeface="David" pitchFamily="2" charset="-79"/>
              </a:rPr>
              <a:t> and Siobhan Buckley , </a:t>
            </a:r>
            <a:r>
              <a:rPr lang="en-US" b="1" dirty="0">
                <a:cs typeface="David" pitchFamily="2" charset="-79"/>
              </a:rPr>
              <a:t>THE KON TIKI</a:t>
            </a:r>
            <a:r>
              <a:rPr lang="en-US" dirty="0">
                <a:cs typeface="David" pitchFamily="2" charset="-79"/>
              </a:rPr>
              <a:t>, A 2012 National Space Settlement Contest Proposal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cs typeface="David" pitchFamily="2" charset="-79"/>
              </a:rPr>
              <a:t>Bârsan</a:t>
            </a:r>
            <a:r>
              <a:rPr lang="en-US" dirty="0">
                <a:cs typeface="David" pitchFamily="2" charset="-79"/>
              </a:rPr>
              <a:t> </a:t>
            </a:r>
            <a:r>
              <a:rPr lang="en-US" dirty="0" err="1">
                <a:cs typeface="David" pitchFamily="2" charset="-79"/>
              </a:rPr>
              <a:t>Flaviu</a:t>
            </a:r>
            <a:r>
              <a:rPr lang="en-US" dirty="0">
                <a:cs typeface="David" pitchFamily="2" charset="-79"/>
              </a:rPr>
              <a:t> </a:t>
            </a:r>
            <a:r>
              <a:rPr lang="en-US" dirty="0" err="1">
                <a:cs typeface="David" pitchFamily="2" charset="-79"/>
              </a:rPr>
              <a:t>Valentin</a:t>
            </a:r>
            <a:r>
              <a:rPr lang="en-US" dirty="0">
                <a:cs typeface="David" pitchFamily="2" charset="-79"/>
              </a:rPr>
              <a:t>, </a:t>
            </a:r>
            <a:r>
              <a:rPr lang="en-US" dirty="0" err="1">
                <a:cs typeface="David" pitchFamily="2" charset="-79"/>
              </a:rPr>
              <a:t>Costea</a:t>
            </a:r>
            <a:r>
              <a:rPr lang="en-US" dirty="0">
                <a:cs typeface="David" pitchFamily="2" charset="-79"/>
              </a:rPr>
              <a:t> Dan Andrei and </a:t>
            </a:r>
            <a:r>
              <a:rPr lang="en-US" dirty="0" err="1">
                <a:cs typeface="David" pitchFamily="2" charset="-79"/>
              </a:rPr>
              <a:t>Sigovan</a:t>
            </a:r>
            <a:r>
              <a:rPr lang="en-US" dirty="0">
                <a:cs typeface="David" pitchFamily="2" charset="-79"/>
              </a:rPr>
              <a:t> Carmen Maria (</a:t>
            </a:r>
            <a:r>
              <a:rPr lang="en-US" dirty="0" err="1">
                <a:cs typeface="David" pitchFamily="2" charset="-79"/>
              </a:rPr>
              <a:t>Romnia</a:t>
            </a:r>
            <a:r>
              <a:rPr lang="en-US" dirty="0">
                <a:cs typeface="David" pitchFamily="2" charset="-79"/>
              </a:rPr>
              <a:t> 2004), </a:t>
            </a:r>
            <a:r>
              <a:rPr lang="en-US" b="1" dirty="0">
                <a:cs typeface="David" pitchFamily="2" charset="-79"/>
              </a:rPr>
              <a:t>L.E.D.A</a:t>
            </a:r>
            <a:r>
              <a:rPr lang="he-IL" b="1" dirty="0">
                <a:cs typeface="David" pitchFamily="2" charset="-79"/>
              </a:rPr>
              <a:t>.</a:t>
            </a:r>
            <a:r>
              <a:rPr lang="en-US" dirty="0">
                <a:cs typeface="David" pitchFamily="2" charset="-79"/>
              </a:rPr>
              <a:t>, NASA Ames Research Center Annual Space Settlement Contest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cs typeface="David" pitchFamily="2" charset="-79"/>
              </a:rPr>
              <a:t>Can </a:t>
            </a:r>
            <a:r>
              <a:rPr lang="en-US" dirty="0" err="1">
                <a:cs typeface="David" pitchFamily="2" charset="-79"/>
              </a:rPr>
              <a:t>Becerik</a:t>
            </a:r>
            <a:r>
              <a:rPr lang="en-US" dirty="0">
                <a:cs typeface="David" pitchFamily="2" charset="-79"/>
              </a:rPr>
              <a:t> and </a:t>
            </a:r>
            <a:r>
              <a:rPr lang="en-US" dirty="0" err="1">
                <a:cs typeface="David" pitchFamily="2" charset="-79"/>
              </a:rPr>
              <a:t>Ahmet</a:t>
            </a:r>
            <a:r>
              <a:rPr lang="en-US" dirty="0">
                <a:cs typeface="David" pitchFamily="2" charset="-79"/>
              </a:rPr>
              <a:t> </a:t>
            </a:r>
            <a:r>
              <a:rPr lang="en-US" dirty="0" err="1">
                <a:cs typeface="David" pitchFamily="2" charset="-79"/>
              </a:rPr>
              <a:t>Okan</a:t>
            </a:r>
            <a:r>
              <a:rPr lang="en-US" dirty="0">
                <a:cs typeface="David" pitchFamily="2" charset="-79"/>
              </a:rPr>
              <a:t> </a:t>
            </a:r>
            <a:r>
              <a:rPr lang="en-US" dirty="0" err="1">
                <a:cs typeface="David" pitchFamily="2" charset="-79"/>
              </a:rPr>
              <a:t>Ozydin</a:t>
            </a:r>
            <a:r>
              <a:rPr lang="en-US" dirty="0">
                <a:cs typeface="David" pitchFamily="2" charset="-79"/>
              </a:rPr>
              <a:t> (Turkey, 2007), </a:t>
            </a:r>
            <a:r>
              <a:rPr lang="en-US" b="1" dirty="0">
                <a:cs typeface="David" pitchFamily="2" charset="-79"/>
              </a:rPr>
              <a:t>PINTA</a:t>
            </a:r>
            <a:r>
              <a:rPr lang="en-US" dirty="0">
                <a:cs typeface="David" pitchFamily="2" charset="-79"/>
              </a:rPr>
              <a:t>, NASA Space Settlement Contest – 2007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cs typeface="David" pitchFamily="2" charset="-79"/>
              </a:rPr>
              <a:t>ALEXANDER BRIDI (Belgium 2006), </a:t>
            </a:r>
            <a:r>
              <a:rPr lang="en-US" b="1" dirty="0">
                <a:cs typeface="David" pitchFamily="2" charset="-79"/>
              </a:rPr>
              <a:t>VADEMECUM 'Go With Me'</a:t>
            </a:r>
            <a:r>
              <a:rPr lang="en-US" dirty="0">
                <a:cs typeface="David" pitchFamily="2" charset="-79"/>
              </a:rPr>
              <a:t>, Submission to the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cs typeface="David" pitchFamily="2" charset="-79"/>
              </a:rPr>
              <a:t>Student Space Settlement Contest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cs typeface="David" pitchFamily="2" charset="-79"/>
              </a:rPr>
              <a:t>Eric Yam (2009), </a:t>
            </a:r>
            <a:r>
              <a:rPr lang="en-US" b="1" dirty="0">
                <a:cs typeface="David" pitchFamily="2" charset="-79"/>
              </a:rPr>
              <a:t>ASTEN</a:t>
            </a:r>
            <a:r>
              <a:rPr lang="en-US" dirty="0">
                <a:cs typeface="David" pitchFamily="2" charset="-79"/>
              </a:rPr>
              <a:t>, NASA Space Settlement Contest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cs typeface="David" pitchFamily="2" charset="-79"/>
              </a:rPr>
              <a:t>W. David Compton and Charles D Benson (1983),</a:t>
            </a:r>
            <a:r>
              <a:rPr lang="he-IL" b="1" dirty="0">
                <a:cs typeface="David" pitchFamily="2" charset="-79"/>
              </a:rPr>
              <a:t> "</a:t>
            </a:r>
            <a:r>
              <a:rPr lang="en-US" b="1" dirty="0">
                <a:cs typeface="David" pitchFamily="2" charset="-79"/>
              </a:rPr>
              <a:t>Living and working in spade</a:t>
            </a:r>
            <a:r>
              <a:rPr lang="he-IL" b="1" dirty="0">
                <a:cs typeface="David" pitchFamily="2" charset="-79"/>
              </a:rPr>
              <a:t>- </a:t>
            </a:r>
            <a:r>
              <a:rPr lang="en-US" b="1" dirty="0">
                <a:cs typeface="David" pitchFamily="2" charset="-79"/>
              </a:rPr>
              <a:t>The history of Skylab"</a:t>
            </a:r>
            <a:r>
              <a:rPr lang="en-US" dirty="0">
                <a:cs typeface="David" pitchFamily="2" charset="-79"/>
              </a:rPr>
              <a:t>,   Scientific and Technical Information Branch, National Aeronautics and </a:t>
            </a:r>
            <a:r>
              <a:rPr lang="en-US" dirty="0" smtClean="0">
                <a:cs typeface="David" pitchFamily="2" charset="-79"/>
              </a:rPr>
              <a:t>Space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>
                <a:solidFill>
                  <a:schemeClr val="tx2"/>
                </a:solidFill>
                <a:cs typeface="David" pitchFamily="2" charset="-79"/>
              </a:rPr>
              <a:t>ציוד </a:t>
            </a:r>
            <a:r>
              <a:rPr lang="he-IL" dirty="0">
                <a:solidFill>
                  <a:schemeClr val="tx2"/>
                </a:solidFill>
                <a:cs typeface="David" pitchFamily="2" charset="-79"/>
              </a:rPr>
              <a:t>מדעי למחקר במוסדות להשכלה גבוהה בישראל, ד"ר אברהם </a:t>
            </a:r>
            <a:r>
              <a:rPr lang="he-IL" dirty="0" err="1">
                <a:solidFill>
                  <a:schemeClr val="tx2"/>
                </a:solidFill>
                <a:cs typeface="David" pitchFamily="2" charset="-79"/>
              </a:rPr>
              <a:t>קסלר</a:t>
            </a:r>
            <a:r>
              <a:rPr lang="he-IL" dirty="0">
                <a:solidFill>
                  <a:schemeClr val="tx2"/>
                </a:solidFill>
                <a:cs typeface="David" pitchFamily="2" charset="-79"/>
              </a:rPr>
              <a:t>, ירושלים, נובמבר 1992</a:t>
            </a:r>
          </a:p>
          <a:p>
            <a:pPr marL="45720" algn="r" rtl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130000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66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992888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ClrTx/>
              <a:buNone/>
            </a:pPr>
            <a:r>
              <a:rPr lang="he-IL" sz="2300" b="1" dirty="0" smtClean="0">
                <a:solidFill>
                  <a:schemeClr val="bg1">
                    <a:lumMod val="75000"/>
                  </a:schemeClr>
                </a:solidFill>
              </a:rPr>
              <a:t>אתרי אינטרנט</a:t>
            </a:r>
          </a:p>
          <a:p>
            <a:pPr marL="45720" indent="0">
              <a:buClrTx/>
              <a:buNone/>
            </a:pPr>
            <a:r>
              <a:rPr lang="he-IL" sz="2300" b="1" u="sng" dirty="0">
                <a:solidFill>
                  <a:srgbClr val="7030A0"/>
                </a:solidFill>
              </a:rPr>
              <a:t>מיקום הפלטפורמה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300" dirty="0">
                <a:hlinkClick r:id="rId2"/>
              </a:rPr>
              <a:t>https://www.courses.psu.edu/aersp/aersp055_r81/orbits/orbits.html</a:t>
            </a:r>
            <a:r>
              <a:rPr lang="en-US" sz="2300" dirty="0"/>
              <a:t> 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en-US" sz="2300" dirty="0">
                <a:hlinkClick r:id="rId3"/>
              </a:rPr>
              <a:t>http://he.wikipedia.org/wiki/%D7%94%D7%A9%D7%93%D7%94_%D7%94%D7%9E%D7%92%D7%A0%D7%98%D7%99_%D7%A9%D7%9C_%D7%9B%D7%93%D7%95%D7%A8_%D7%94%D7%90%D7%A8%D7%A5</a:t>
            </a:r>
            <a:r>
              <a:rPr lang="en-US" sz="2300" dirty="0"/>
              <a:t> </a:t>
            </a:r>
            <a:endParaRPr lang="he-IL" sz="2300" b="1" u="sng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ClrTx/>
              <a:buNone/>
            </a:pPr>
            <a:r>
              <a:rPr lang="he-IL" sz="2300" b="1" u="sng" dirty="0" smtClean="0">
                <a:solidFill>
                  <a:srgbClr val="7030A0"/>
                </a:solidFill>
              </a:rPr>
              <a:t>משגרים ומעבורות</a:t>
            </a:r>
            <a:endParaRPr lang="he-IL" sz="23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sz="2300" u="sng" dirty="0" smtClean="0">
                <a:hlinkClick r:id="rId4"/>
              </a:rPr>
              <a:t>http</a:t>
            </a:r>
            <a:r>
              <a:rPr lang="en-US" sz="2300" u="sng" dirty="0">
                <a:hlinkClick r:id="rId4"/>
              </a:rPr>
              <a:t>://www.nasaspaceflight.com/2012/10/falcon-9loft-dragon-crs-1-mission-iss-attempt1/</a:t>
            </a:r>
            <a:r>
              <a:rPr lang="en-US" sz="2300" dirty="0"/>
              <a:t> </a:t>
            </a:r>
            <a:endParaRPr lang="he-IL" sz="23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3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http://www.spacex.com/SpaceX_Brochure_V7_All.pdf</a:t>
            </a:r>
            <a:endParaRPr lang="he-IL" sz="23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3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http://www.webcitation.org/641AOKrBa</a:t>
            </a:r>
            <a:endParaRPr lang="he-IL" sz="23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</a:t>
            </a:r>
            <a:r>
              <a:rPr lang="en-US" sz="23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://www.spacex.com/falcon9.php#pricing_and_performance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e-IL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3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http://blog.nss.org/?p=3080=1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e-IL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www.arianespace.com/launch-services-ariane5/ariane-5-intro.asp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300" dirty="0">
                <a:hlinkClick r:id="rId10"/>
              </a:rPr>
              <a:t>http://he.wikipedia.org/wiki/%D7%91%D7%95%D7%90%D7%99%D7%A0%D7%92_X-20_%D7%93%D7%99%D7%99%D7%A0%D7%94-%D7%A1%D7%95%D7%A8</a:t>
            </a:r>
            <a:endParaRPr lang="he-IL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buClrTx/>
              <a:buNone/>
            </a:pPr>
            <a:r>
              <a:rPr lang="he-IL" sz="2300" b="1" u="sng" dirty="0">
                <a:solidFill>
                  <a:srgbClr val="7030A0"/>
                </a:solidFill>
              </a:rPr>
              <a:t>אזור לשיגור החלקים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3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http://www.nasa.gov/pdf/451029main_sts132_press_kit.pdf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e-IL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buClrTx/>
              <a:buNone/>
            </a:pPr>
            <a:endParaRPr lang="he-I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73008" cy="6408712"/>
          </a:xfrm>
        </p:spPr>
        <p:txBody>
          <a:bodyPr>
            <a:normAutofit/>
          </a:bodyPr>
          <a:lstStyle/>
          <a:p>
            <a:pPr marL="45720" indent="0">
              <a:buClrTx/>
              <a:buNone/>
            </a:pPr>
            <a:r>
              <a:rPr lang="he-IL" sz="1800" b="1" u="sng" dirty="0" smtClean="0">
                <a:solidFill>
                  <a:srgbClr val="7030A0"/>
                </a:solidFill>
                <a:cs typeface="David" pitchFamily="2" charset="-79"/>
              </a:rPr>
              <a:t>תיקון </a:t>
            </a:r>
            <a:r>
              <a:rPr lang="he-IL" sz="1800" b="1" u="sng" dirty="0">
                <a:solidFill>
                  <a:srgbClr val="7030A0"/>
                </a:solidFill>
                <a:cs typeface="David" pitchFamily="2" charset="-79"/>
              </a:rPr>
              <a:t>לוויינים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800" u="sng" dirty="0">
                <a:solidFill>
                  <a:srgbClr val="FF0000"/>
                </a:solidFill>
                <a:cs typeface="David" pitchFamily="2" charset="-79"/>
                <a:hlinkClick r:id="rId2"/>
              </a:rPr>
              <a:t>http://www.ecogeek.org/recycling/3626-recycling-satellites-in-orbit</a:t>
            </a:r>
            <a:endParaRPr lang="en-US" sz="1800" dirty="0">
              <a:solidFill>
                <a:srgbClr val="FF0000"/>
              </a:solidFill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3"/>
              </a:rPr>
              <a:t>http://en.wikipedia.org/wiki/Canadarm</a:t>
            </a:r>
            <a:endParaRPr lang="he-IL" sz="1800" dirty="0"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4"/>
              </a:rPr>
              <a:t>http://www.asc-csa.gc.ca/eng/canadarm/default.asp</a:t>
            </a:r>
            <a:endParaRPr lang="he-IL" sz="1800" dirty="0"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5"/>
              </a:rPr>
              <a:t>http://www.nasa.gov/mission_pages/station/structure/elements/mss.html</a:t>
            </a:r>
            <a:endParaRPr lang="en-US" sz="1800" dirty="0">
              <a:cs typeface="David" pitchFamily="2" charset="-79"/>
            </a:endParaRPr>
          </a:p>
          <a:p>
            <a:pPr marL="45720" indent="0">
              <a:buClrTx/>
              <a:buNone/>
            </a:pPr>
            <a:r>
              <a:rPr lang="he-IL" sz="1800" b="1" u="sng" dirty="0">
                <a:solidFill>
                  <a:srgbClr val="7030A0"/>
                </a:solidFill>
                <a:cs typeface="David" pitchFamily="2" charset="-79"/>
              </a:rPr>
              <a:t>חדר כושר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6"/>
              </a:rPr>
              <a:t>http://www.nasa.gov/audience/foreducators/diypodcast/fitness-index-diy.html</a:t>
            </a:r>
            <a:endParaRPr lang="en-US" sz="1800" dirty="0">
              <a:cs typeface="David" pitchFamily="2" charset="-79"/>
            </a:endParaRPr>
          </a:p>
          <a:p>
            <a:pPr marL="45720" indent="0">
              <a:buClrTx/>
              <a:buNone/>
            </a:pPr>
            <a:r>
              <a:rPr lang="he-IL" sz="1800" b="1" u="sng" dirty="0">
                <a:solidFill>
                  <a:srgbClr val="7030A0"/>
                </a:solidFill>
                <a:cs typeface="David" pitchFamily="2" charset="-79"/>
              </a:rPr>
              <a:t>הגנה מפני קרינה ואסטרואידים </a:t>
            </a:r>
            <a:endParaRPr lang="he-IL" sz="1800" b="1" u="sng" dirty="0" smtClean="0">
              <a:solidFill>
                <a:srgbClr val="7030A0"/>
              </a:solidFill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 smtClean="0">
                <a:cs typeface="David" pitchFamily="2" charset="-79"/>
                <a:hlinkClick r:id="rId7"/>
              </a:rPr>
              <a:t>http</a:t>
            </a:r>
            <a:r>
              <a:rPr lang="en-US" sz="1800" dirty="0">
                <a:cs typeface="David" pitchFamily="2" charset="-79"/>
                <a:hlinkClick r:id="rId7"/>
              </a:rPr>
              <a:t>://www.nasa.gov/pdf/284275main_Radiation_HS_Mod3.pdf</a:t>
            </a:r>
            <a:endParaRPr lang="he-IL" sz="1800" dirty="0"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8"/>
              </a:rPr>
              <a:t>http://en.wikipedia.org/wiki/Radiation_protection</a:t>
            </a:r>
            <a:endParaRPr lang="en-US" sz="1800" dirty="0"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9"/>
              </a:rPr>
              <a:t>http://www.adl.gatech.edu/research/tff/radiation_shield.html</a:t>
            </a:r>
            <a:endParaRPr lang="en-US" sz="1800" dirty="0">
              <a:cs typeface="David" pitchFamily="2" charset="-79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800" dirty="0">
                <a:cs typeface="David" pitchFamily="2" charset="-79"/>
                <a:hlinkClick r:id="rId10"/>
              </a:rPr>
              <a:t>http://</a:t>
            </a:r>
            <a:r>
              <a:rPr lang="en-US" sz="1800" dirty="0" smtClean="0">
                <a:cs typeface="David" pitchFamily="2" charset="-79"/>
                <a:hlinkClick r:id="rId10"/>
              </a:rPr>
              <a:t>www.drct.com/dss/shielding/water_tank_radiation_shield.htm</a:t>
            </a:r>
            <a:endParaRPr lang="he-IL" sz="1800" dirty="0" smtClean="0">
              <a:cs typeface="David" pitchFamily="2" charset="-79"/>
            </a:endParaRPr>
          </a:p>
          <a:p>
            <a:pPr marL="45720" indent="0">
              <a:lnSpc>
                <a:spcPct val="110000"/>
              </a:lnSpc>
              <a:buClrTx/>
              <a:buNone/>
            </a:pPr>
            <a:r>
              <a:rPr lang="he-IL" sz="1800" b="1" u="sng" dirty="0">
                <a:solidFill>
                  <a:srgbClr val="7030A0"/>
                </a:solidFill>
                <a:cs typeface="David" pitchFamily="2" charset="-79"/>
              </a:rPr>
              <a:t>אפקט תרמואלקטרי</a:t>
            </a:r>
          </a:p>
          <a:p>
            <a:pPr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sz="1800" u="sng" dirty="0">
                <a:cs typeface="David" pitchFamily="2" charset="-79"/>
                <a:hlinkClick r:id="rId11"/>
              </a:rPr>
              <a:t>http://en.wikipedia.org/wiki/Heat_exchangers</a:t>
            </a:r>
            <a:endParaRPr lang="en-US" sz="1800" u="sng" dirty="0">
              <a:cs typeface="David" pitchFamily="2" charset="-79"/>
            </a:endParaRPr>
          </a:p>
          <a:p>
            <a:pPr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sz="1800" u="sng" dirty="0">
                <a:cs typeface="David" pitchFamily="2" charset="-79"/>
                <a:hlinkClick r:id="rId12"/>
              </a:rPr>
              <a:t>http://science.howstuffworks.com/thermoelectricity-info.htm</a:t>
            </a:r>
            <a:endParaRPr lang="en-US" sz="1800" dirty="0">
              <a:cs typeface="David" pitchFamily="2" charset="-79"/>
            </a:endParaRPr>
          </a:p>
          <a:p>
            <a:pPr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sz="1800" u="sng" dirty="0">
                <a:cs typeface="David" pitchFamily="2" charset="-79"/>
                <a:hlinkClick r:id="rId13"/>
              </a:rPr>
              <a:t>http://en.wikipedia.org/wiki/Thermoelectric_effect</a:t>
            </a:r>
            <a:endParaRPr lang="en-US" sz="1800" dirty="0">
              <a:cs typeface="David" pitchFamily="2" charset="-79"/>
            </a:endParaRPr>
          </a:p>
          <a:p>
            <a:pPr marL="45720" indent="0">
              <a:buClrTx/>
              <a:buNone/>
            </a:pPr>
            <a:endParaRPr lang="en-US" sz="1800" dirty="0">
              <a:cs typeface="David" pitchFamily="2" charset="-79"/>
            </a:endParaRPr>
          </a:p>
          <a:p>
            <a:pPr marL="45720" indent="0">
              <a:buClr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599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23528" y="8806"/>
            <a:ext cx="8633048" cy="7020594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endParaRPr lang="he-IL" sz="2300" dirty="0" smtClean="0"/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  <a:p>
            <a:pPr>
              <a:buClrTx/>
              <a:buFont typeface="Arial" pitchFamily="34" charset="0"/>
              <a:buChar char="•"/>
            </a:pPr>
            <a:endParaRPr lang="he-IL" u="sng" dirty="0" smtClean="0"/>
          </a:p>
          <a:p>
            <a:pPr>
              <a:buClrTx/>
              <a:buFont typeface="Arial" pitchFamily="34" charset="0"/>
              <a:buChar char="•"/>
            </a:pPr>
            <a:endParaRPr lang="he-IL" dirty="0" smtClean="0"/>
          </a:p>
          <a:p>
            <a:pPr marL="45720" indent="0">
              <a:buClrTx/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275134" y="224880"/>
            <a:ext cx="8532440" cy="654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 rtl="1">
              <a:lnSpc>
                <a:spcPct val="110000"/>
              </a:lnSpc>
              <a:buClrTx/>
              <a:buNone/>
            </a:pPr>
            <a:r>
              <a:rPr lang="he-IL" b="1" u="sng" dirty="0" smtClean="0">
                <a:solidFill>
                  <a:srgbClr val="7030A0"/>
                </a:solidFill>
                <a:cs typeface="David" pitchFamily="2" charset="-79"/>
              </a:rPr>
              <a:t>מנועים </a:t>
            </a:r>
            <a:r>
              <a:rPr lang="he-IL" b="1" u="sng" dirty="0">
                <a:solidFill>
                  <a:srgbClr val="7030A0"/>
                </a:solidFill>
                <a:cs typeface="David" pitchFamily="2" charset="-79"/>
              </a:rPr>
              <a:t>יונים</a:t>
            </a:r>
            <a:endParaRPr lang="en-US" u="sng" dirty="0">
              <a:cs typeface="David" pitchFamily="2" charset="-79"/>
            </a:endParaRP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2"/>
              </a:rPr>
              <a:t>http://dawn.jpl.nasa.gov/mission/ion_engine_interactive/index.asp</a:t>
            </a:r>
            <a:endParaRPr lang="en-US" dirty="0">
              <a:cs typeface="David" pitchFamily="2" charset="-79"/>
            </a:endParaRP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3"/>
              </a:rPr>
              <a:t>http://www.isas.jaxa.jp/e/enterp/missions/hayabusa/data_050914.shtml</a:t>
            </a:r>
            <a:endParaRPr lang="he-IL" u="sng" dirty="0">
              <a:cs typeface="David" pitchFamily="2" charset="-79"/>
            </a:endParaRP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4"/>
              </a:rPr>
              <a:t>http://ngpdlab.engin.umich.edu/electric-propulsion/field-emission-electric-propulsion</a:t>
            </a:r>
            <a:endParaRPr lang="en-US" dirty="0">
              <a:cs typeface="David" pitchFamily="2" charset="-79"/>
            </a:endParaRP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5"/>
              </a:rPr>
              <a:t>http://en.wikipedia.org/wiki/Ion_thruster</a:t>
            </a:r>
            <a:endParaRPr lang="he-IL" u="sng" dirty="0">
              <a:cs typeface="David" pitchFamily="2" charset="-79"/>
            </a:endParaRP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6"/>
              </a:rPr>
              <a:t>http://en.rian.ru/science/20121101/177103103.html</a:t>
            </a:r>
            <a:endParaRPr lang="en-US" u="sng" dirty="0">
              <a:cs typeface="David" pitchFamily="2" charset="-79"/>
            </a:endParaRP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7"/>
              </a:rPr>
              <a:t>http://www.adastrarocket.com/aarc/Technology#Thrust_and_Specific_Impulse</a:t>
            </a:r>
            <a:r>
              <a:rPr lang="en-US" dirty="0">
                <a:cs typeface="David" pitchFamily="2" charset="-79"/>
              </a:rPr>
              <a:t> </a:t>
            </a:r>
            <a:endParaRPr lang="he-IL" u="sng" dirty="0">
              <a:cs typeface="David" pitchFamily="2" charset="-79"/>
            </a:endParaRPr>
          </a:p>
          <a:p>
            <a:pPr marL="45720" indent="0" algn="r" rtl="1">
              <a:lnSpc>
                <a:spcPct val="110000"/>
              </a:lnSpc>
              <a:buClrTx/>
              <a:buNone/>
            </a:pPr>
            <a:r>
              <a:rPr lang="he-IL" b="1" u="sng" dirty="0">
                <a:solidFill>
                  <a:srgbClr val="7030A0"/>
                </a:solidFill>
                <a:cs typeface="David" pitchFamily="2" charset="-79"/>
              </a:rPr>
              <a:t>מעבדה</a:t>
            </a: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</a:rPr>
              <a:t>http://en.wikipedia.org/wiki/Microscope</a:t>
            </a:r>
            <a:endParaRPr lang="he-IL" u="sng" dirty="0">
              <a:cs typeface="David" pitchFamily="2" charset="-79"/>
            </a:endParaRPr>
          </a:p>
          <a:p>
            <a:pPr marL="45720" indent="0" algn="r" rtl="1">
              <a:lnSpc>
                <a:spcPct val="110000"/>
              </a:lnSpc>
              <a:buClrTx/>
              <a:buNone/>
            </a:pPr>
            <a:r>
              <a:rPr lang="he-IL" b="1" u="sng" dirty="0">
                <a:solidFill>
                  <a:srgbClr val="7030A0"/>
                </a:solidFill>
                <a:cs typeface="David" pitchFamily="2" charset="-79"/>
              </a:rPr>
              <a:t>בידור</a:t>
            </a:r>
          </a:p>
          <a:p>
            <a:pPr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8"/>
              </a:rPr>
              <a:t>http://boingboing.net/2011/05/19/do-astronauts-have-i.html</a:t>
            </a:r>
            <a:endParaRPr lang="he-IL" u="sng" dirty="0">
              <a:cs typeface="David" pitchFamily="2" charset="-79"/>
            </a:endParaRPr>
          </a:p>
          <a:p>
            <a:pPr marL="285750" indent="-285750" algn="r" rtl="1">
              <a:lnSpc>
                <a:spcPct val="110000"/>
              </a:lnSpc>
              <a:buClrTx/>
              <a:buFont typeface="Arial" pitchFamily="34" charset="0"/>
              <a:buChar char="•"/>
            </a:pPr>
            <a:r>
              <a:rPr lang="en-US" u="sng" dirty="0" smtClean="0">
                <a:cs typeface="David" pitchFamily="2" charset="-79"/>
                <a:hlinkClick r:id="rId9"/>
              </a:rPr>
              <a:t>http</a:t>
            </a:r>
            <a:r>
              <a:rPr lang="en-US" u="sng" dirty="0">
                <a:cs typeface="David" pitchFamily="2" charset="-79"/>
                <a:hlinkClick r:id="rId9"/>
              </a:rPr>
              <a:t>://</a:t>
            </a:r>
            <a:r>
              <a:rPr lang="en-US" u="sng" dirty="0" smtClean="0">
                <a:cs typeface="David" pitchFamily="2" charset="-79"/>
                <a:hlinkClick r:id="rId9"/>
              </a:rPr>
              <a:t>en.wikipedia.org/wiki/List_of_space_telescopes</a:t>
            </a:r>
            <a:endParaRPr lang="en-US" u="sng" dirty="0" smtClean="0">
              <a:cs typeface="David" pitchFamily="2" charset="-79"/>
            </a:endParaRPr>
          </a:p>
          <a:p>
            <a:pPr algn="r" rtl="1"/>
            <a:r>
              <a:rPr lang="he-IL" b="1" u="sng" dirty="0">
                <a:solidFill>
                  <a:srgbClr val="7030A0"/>
                </a:solidFill>
                <a:cs typeface="David" pitchFamily="2" charset="-79"/>
              </a:rPr>
              <a:t>בית </a:t>
            </a:r>
            <a:r>
              <a:rPr lang="he-IL" b="1" u="sng" dirty="0" smtClean="0">
                <a:solidFill>
                  <a:srgbClr val="7030A0"/>
                </a:solidFill>
                <a:cs typeface="David" pitchFamily="2" charset="-79"/>
              </a:rPr>
              <a:t>הארחה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en-US" u="sng" dirty="0">
                <a:solidFill>
                  <a:srgbClr val="7030A0"/>
                </a:solidFill>
                <a:cs typeface="David" pitchFamily="2" charset="-79"/>
              </a:rPr>
              <a:t>h</a:t>
            </a:r>
            <a:r>
              <a:rPr lang="en-US" u="sng" dirty="0">
                <a:cs typeface="David" pitchFamily="2" charset="-79"/>
              </a:rPr>
              <a:t>ttp://</a:t>
            </a:r>
            <a:r>
              <a:rPr lang="en-US" u="sng" dirty="0" smtClean="0">
                <a:cs typeface="David" pitchFamily="2" charset="-79"/>
              </a:rPr>
              <a:t>boingboing.net/2011/05/19/do-astronauts-have-i.html</a:t>
            </a:r>
            <a:endParaRPr lang="he-IL" b="1" u="sng" dirty="0" smtClean="0">
              <a:solidFill>
                <a:srgbClr val="7030A0"/>
              </a:solidFill>
              <a:cs typeface="David" pitchFamily="2" charset="-79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en-US" u="sng" dirty="0" smtClean="0">
                <a:cs typeface="David" pitchFamily="2" charset="-79"/>
                <a:hlinkClick r:id="rId10"/>
              </a:rPr>
              <a:t>http</a:t>
            </a:r>
            <a:r>
              <a:rPr lang="en-US" u="sng" dirty="0">
                <a:cs typeface="David" pitchFamily="2" charset="-79"/>
                <a:hlinkClick r:id="rId10"/>
              </a:rPr>
              <a:t>://spaceflight.nasa.gov/living/spacefun/index.html</a:t>
            </a:r>
            <a:endParaRPr lang="en-US" dirty="0">
              <a:cs typeface="David" pitchFamily="2" charset="-79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11"/>
              </a:rPr>
              <a:t>http://www.cnngo.com/explorations/life/russians-unveil-space-hotel-678591</a:t>
            </a:r>
            <a:endParaRPr lang="en-US" dirty="0">
              <a:cs typeface="David" pitchFamily="2" charset="-79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en-US" u="sng" dirty="0" smtClean="0">
                <a:cs typeface="David" pitchFamily="2" charset="-79"/>
                <a:hlinkClick r:id="rId12"/>
              </a:rPr>
              <a:t>http</a:t>
            </a:r>
            <a:r>
              <a:rPr lang="en-US" u="sng" dirty="0">
                <a:cs typeface="David" pitchFamily="2" charset="-79"/>
                <a:hlinkClick r:id="rId12"/>
              </a:rPr>
              <a:t>://science.howstuffworks.com/space-tourism2.htm</a:t>
            </a:r>
            <a:endParaRPr lang="en-US" dirty="0">
              <a:cs typeface="David" pitchFamily="2" charset="-79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en-US" u="sng" dirty="0">
                <a:cs typeface="David" pitchFamily="2" charset="-79"/>
                <a:hlinkClick r:id="rId13"/>
              </a:rPr>
              <a:t>http://www.guardian.co.uk/science/2011/aug/27/space-hotel-rich-thrill-world</a:t>
            </a:r>
            <a:endParaRPr lang="en-US" dirty="0">
              <a:cs typeface="David" pitchFamily="2" charset="-79"/>
            </a:endParaRPr>
          </a:p>
          <a:p>
            <a:pPr algn="r" rtl="1"/>
            <a:endParaRPr lang="en-US" sz="1700" b="1" u="sng" dirty="0">
              <a:solidFill>
                <a:srgbClr val="7030A0"/>
              </a:solidFill>
              <a:cs typeface="David" pitchFamily="2" charset="-79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700" b="1" u="sng" dirty="0" smtClean="0">
              <a:solidFill>
                <a:srgbClr val="7030A0"/>
              </a:solidFill>
              <a:cs typeface="David" pitchFamily="2" charset="-79"/>
            </a:endParaRPr>
          </a:p>
          <a:p>
            <a:pPr marL="285750" indent="-285750" algn="r">
              <a:lnSpc>
                <a:spcPct val="110000"/>
              </a:lnSpc>
              <a:buClrTx/>
              <a:buFont typeface="Arial" pitchFamily="34" charset="0"/>
              <a:buChar char="•"/>
            </a:pP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1879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2832" y="274638"/>
            <a:ext cx="7467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מיקום הפלטפורמה</a:t>
            </a:r>
            <a:endParaRPr lang="en-US" sz="60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7467600" cy="4525963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הפלטפורמה תמוקם בטווח הגבהים 350-450 ק"מ, כאשר הגובה המדויק יהיה 420 ק"מ. </a:t>
            </a:r>
          </a:p>
          <a:p>
            <a:pPr algn="just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מהירות הפלטפורמה תותאם לגובהה.</a:t>
            </a:r>
          </a:p>
          <a:p>
            <a:pPr algn="just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avid" pitchFamily="34" charset="-79"/>
                <a:cs typeface="David" pitchFamily="34" charset="-79"/>
              </a:rPr>
              <a:t>התחנה תיוצב בגובה שנבחר באמצעות מנועים יונים.</a:t>
            </a:r>
          </a:p>
          <a:p>
            <a:pPr algn="r" rtl="1">
              <a:buBlip>
                <a:blip r:embed="rId2"/>
              </a:buBlip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1982341" y="4266158"/>
            <a:ext cx="4929708" cy="2199731"/>
            <a:chOff x="686372" y="3645024"/>
            <a:chExt cx="5378766" cy="2786634"/>
          </a:xfrm>
        </p:grpSpPr>
        <p:pic>
          <p:nvPicPr>
            <p:cNvPr id="1028" name="Picture 4" descr="http://makif-h.com/upload_pics/2002-8-4-eart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645024"/>
              <a:ext cx="2933298" cy="278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מלבן 1"/>
            <p:cNvSpPr/>
            <p:nvPr/>
          </p:nvSpPr>
          <p:spPr>
            <a:xfrm>
              <a:off x="686372" y="3655863"/>
              <a:ext cx="2448272" cy="27649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1903999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תודות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087313" y="548680"/>
            <a:ext cx="7488832" cy="73866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 smtClean="0">
                <a:cs typeface="David" pitchFamily="2" charset="-79"/>
              </a:rPr>
              <a:t>מר ראובן תל דן - רכז הפיזיקה בבית הספר ומורנו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>
                <a:cs typeface="David" pitchFamily="2" charset="-79"/>
              </a:rPr>
              <a:t>מר בוריס </a:t>
            </a:r>
            <a:r>
              <a:rPr lang="he-IL" sz="2400" dirty="0" err="1">
                <a:cs typeface="David" pitchFamily="2" charset="-79"/>
              </a:rPr>
              <a:t>יבלקוב</a:t>
            </a:r>
            <a:r>
              <a:rPr lang="he-IL" sz="2400" dirty="0">
                <a:cs typeface="David" pitchFamily="2" charset="-79"/>
              </a:rPr>
              <a:t> - לבורנט בית הספר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2400" dirty="0">
                <a:cs typeface="David" pitchFamily="2" charset="-79"/>
              </a:rPr>
              <a:t>עמרי ונדל – פרופסור לאסטרופיזיקה במכון רקח לפיזיקה</a:t>
            </a:r>
            <a:endParaRPr lang="en-US" sz="2400" dirty="0">
              <a:cs typeface="David" pitchFamily="2" charset="-79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2400" dirty="0">
                <a:cs typeface="David" pitchFamily="2" charset="-79"/>
              </a:rPr>
              <a:t>נתנאל לוי – </a:t>
            </a:r>
            <a:r>
              <a:rPr lang="he-IL" sz="2400" dirty="0" smtClean="0">
                <a:cs typeface="David" pitchFamily="2" charset="-79"/>
              </a:rPr>
              <a:t>מהנדס מומחה </a:t>
            </a:r>
            <a:r>
              <a:rPr lang="he-IL" sz="2400" dirty="0">
                <a:cs typeface="David" pitchFamily="2" charset="-79"/>
              </a:rPr>
              <a:t>מערכת למערכת הטילים וקבוצת החלל של מכון </a:t>
            </a:r>
            <a:r>
              <a:rPr lang="en-US" sz="2400" dirty="0">
                <a:cs typeface="David" pitchFamily="2" charset="-79"/>
              </a:rPr>
              <a:t>MBT</a:t>
            </a:r>
            <a:r>
              <a:rPr lang="he-IL" sz="2400" dirty="0">
                <a:cs typeface="David" pitchFamily="2" charset="-79"/>
              </a:rPr>
              <a:t> </a:t>
            </a:r>
            <a:r>
              <a:rPr lang="he-IL" sz="2400" dirty="0" smtClean="0">
                <a:cs typeface="David" pitchFamily="2" charset="-79"/>
              </a:rPr>
              <a:t>לחלל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 smtClean="0">
                <a:cs typeface="David" pitchFamily="2" charset="-79"/>
              </a:rPr>
              <a:t>עמית אשכנזי - תלמיד בליד"ה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 smtClean="0">
                <a:cs typeface="David" pitchFamily="2" charset="-79"/>
              </a:rPr>
              <a:t>קרן ונועה סילברמן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2400" dirty="0" smtClean="0">
                <a:cs typeface="David" pitchFamily="2" charset="-79"/>
              </a:rPr>
              <a:t>מר </a:t>
            </a:r>
            <a:r>
              <a:rPr lang="he-IL" sz="2400" dirty="0" err="1" smtClean="0">
                <a:cs typeface="David" pitchFamily="2" charset="-79"/>
              </a:rPr>
              <a:t>אנדריי</a:t>
            </a:r>
            <a:r>
              <a:rPr lang="he-IL" sz="2400" dirty="0" smtClean="0">
                <a:cs typeface="David" pitchFamily="2" charset="-79"/>
              </a:rPr>
              <a:t> איגנטוב- </a:t>
            </a:r>
            <a:r>
              <a:rPr lang="he-IL" sz="2400" dirty="0">
                <a:cs typeface="David" pitchFamily="2" charset="-79"/>
              </a:rPr>
              <a:t>בעל תואר שני בפיזיקה, </a:t>
            </a:r>
            <a:r>
              <a:rPr lang="he-IL" sz="2400" dirty="0" smtClean="0">
                <a:cs typeface="David" pitchFamily="2" charset="-79"/>
              </a:rPr>
              <a:t>התמחות בדינמיקה </a:t>
            </a:r>
            <a:r>
              <a:rPr lang="he-IL" sz="2400" dirty="0">
                <a:cs typeface="David" pitchFamily="2" charset="-79"/>
              </a:rPr>
              <a:t>של גזים ונוזלים</a:t>
            </a:r>
            <a:endParaRPr lang="en-US" sz="2400" dirty="0">
              <a:cs typeface="David" pitchFamily="2" charset="-79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2400" dirty="0">
                <a:cs typeface="David" pitchFamily="2" charset="-79"/>
              </a:rPr>
              <a:t>ד"ר ירון סגל- ד"ר למדעי </a:t>
            </a:r>
            <a:r>
              <a:rPr lang="he-IL" sz="2400" dirty="0" smtClean="0">
                <a:cs typeface="David" pitchFamily="2" charset="-79"/>
              </a:rPr>
              <a:t>האטמוספירה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2400" dirty="0" smtClean="0">
                <a:cs typeface="David" pitchFamily="2" charset="-79"/>
              </a:rPr>
              <a:t>פרופ' עופר ביהם – פרופסור לפיזיקה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2400" dirty="0" smtClean="0">
                <a:cs typeface="David" pitchFamily="2" charset="-79"/>
              </a:rPr>
              <a:t>לכל חברי הצוות:</a:t>
            </a:r>
          </a:p>
          <a:p>
            <a:pPr lvl="1" algn="r" rtl="1"/>
            <a:r>
              <a:rPr lang="he-IL" sz="2400" dirty="0" smtClean="0">
                <a:cs typeface="David" pitchFamily="2" charset="-79"/>
              </a:rPr>
              <a:t>עמוס פליג</a:t>
            </a:r>
            <a:r>
              <a:rPr lang="he-IL" sz="2400" dirty="0">
                <a:cs typeface="David" pitchFamily="2" charset="-79"/>
              </a:rPr>
              <a:t>, יעל </a:t>
            </a:r>
            <a:r>
              <a:rPr lang="he-IL" sz="2400" dirty="0" smtClean="0">
                <a:cs typeface="David" pitchFamily="2" charset="-79"/>
              </a:rPr>
              <a:t>פרץ</a:t>
            </a:r>
            <a:r>
              <a:rPr lang="he-IL" sz="2400" dirty="0">
                <a:cs typeface="David" pitchFamily="2" charset="-79"/>
              </a:rPr>
              <a:t>,</a:t>
            </a:r>
            <a:r>
              <a:rPr lang="he-IL" sz="2400" dirty="0" smtClean="0">
                <a:cs typeface="David" pitchFamily="2" charset="-79"/>
              </a:rPr>
              <a:t> סתיו פרידמן, שחר סילברמן, גל שמעוני, יערית סגל, קסם זיסמן, רינת </a:t>
            </a:r>
            <a:r>
              <a:rPr lang="he-IL" sz="2400" dirty="0" err="1" smtClean="0">
                <a:cs typeface="David" pitchFamily="2" charset="-79"/>
              </a:rPr>
              <a:t>לנצמן</a:t>
            </a:r>
            <a:r>
              <a:rPr lang="he-IL" sz="2400" dirty="0" smtClean="0">
                <a:cs typeface="David" pitchFamily="2" charset="-79"/>
              </a:rPr>
              <a:t>, שיר סומך, אדם בן נון, יוני </a:t>
            </a:r>
            <a:r>
              <a:rPr lang="he-IL" sz="2400" dirty="0" err="1" smtClean="0">
                <a:cs typeface="David" pitchFamily="2" charset="-79"/>
              </a:rPr>
              <a:t>גוטקין</a:t>
            </a:r>
            <a:r>
              <a:rPr lang="he-IL" sz="2400" dirty="0" smtClean="0">
                <a:cs typeface="David" pitchFamily="2" charset="-79"/>
              </a:rPr>
              <a:t>, איתמר גבעון, ניתאי בארי, שגיא </a:t>
            </a:r>
            <a:r>
              <a:rPr lang="he-IL" sz="2400" dirty="0" err="1" smtClean="0">
                <a:cs typeface="David" pitchFamily="2" charset="-79"/>
              </a:rPr>
              <a:t>קפלנסקי</a:t>
            </a:r>
            <a:r>
              <a:rPr lang="he-IL" sz="2400" dirty="0" smtClean="0">
                <a:cs typeface="David" pitchFamily="2" charset="-79"/>
              </a:rPr>
              <a:t>, שובל עוזרי, ניקול </a:t>
            </a:r>
            <a:r>
              <a:rPr lang="he-IL" sz="2400" dirty="0" err="1" smtClean="0">
                <a:cs typeface="David" pitchFamily="2" charset="-79"/>
              </a:rPr>
              <a:t>אברמנקוב</a:t>
            </a:r>
            <a:r>
              <a:rPr lang="he-IL" sz="2400" dirty="0" smtClean="0">
                <a:cs typeface="David" pitchFamily="2" charset="-79"/>
              </a:rPr>
              <a:t>, אירן איגנטוב, יובל נתניהו, סער יעקב </a:t>
            </a:r>
            <a:r>
              <a:rPr lang="he-IL" sz="2400" dirty="0" err="1" smtClean="0">
                <a:cs typeface="David" pitchFamily="2" charset="-79"/>
              </a:rPr>
              <a:t>פנאני</a:t>
            </a:r>
            <a:r>
              <a:rPr lang="he-IL" sz="2400" dirty="0" smtClean="0">
                <a:cs typeface="David" pitchFamily="2" charset="-79"/>
              </a:rPr>
              <a:t>, רון </a:t>
            </a:r>
            <a:r>
              <a:rPr lang="he-IL" sz="2400" dirty="0" err="1" smtClean="0">
                <a:cs typeface="David" pitchFamily="2" charset="-79"/>
              </a:rPr>
              <a:t>סקורחוד</a:t>
            </a:r>
            <a:r>
              <a:rPr lang="he-IL" sz="2400" dirty="0">
                <a:cs typeface="David" pitchFamily="2" charset="-79"/>
              </a:rPr>
              <a:t>.</a:t>
            </a:r>
            <a:endParaRPr lang="he-IL" sz="2400" dirty="0" smtClean="0">
              <a:cs typeface="David" pitchFamily="2" charset="-79"/>
            </a:endParaRPr>
          </a:p>
          <a:p>
            <a:pPr algn="r" rtl="1"/>
            <a:endParaRPr lang="he-IL" sz="2400" dirty="0" smtClean="0">
              <a:cs typeface="David" pitchFamily="2" charset="-79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2400" dirty="0">
              <a:cs typeface="David" pitchFamily="2" charset="-79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51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-50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e-IL" sz="7200" dirty="0" smtClean="0"/>
              <a:t>סוף</a:t>
            </a:r>
            <a:endParaRPr lang="he-IL" sz="7200" dirty="0"/>
          </a:p>
        </p:txBody>
      </p:sp>
      <p:sp>
        <p:nvSpPr>
          <p:cNvPr id="3" name="AutoShape 2" descr="https://mail-attachment.googleusercontent.com/attachment/?saduie=AG9B_P-r9mYZudH7RQRnXyNQQA4I&amp;attid=0.2&amp;disp=emb&amp;view=att&amp;th=13b38dab05400b3b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https://mail-attachment.googleusercontent.com/attachment/?saduie=AG9B_P-r9mYZudH7RQRnXyNQQA4I&amp;attid=0.2&amp;disp=emb&amp;view=att&amp;th=13b38dab05400b3b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8" descr="https://mail-attachment.googleusercontent.com/attachment/?saduie=AG9B_P-r9mYZudH7RQRnXyNQQA4I&amp;attid=0.2&amp;disp=emb&amp;view=att&amp;th=13b38dab05400b3b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0" descr="https://mail-attachment.googleusercontent.com/attachment/?saduie=AG9B_P-r9mYZudH7RQRnXyNQQA4I&amp;attid=0.2&amp;disp=emb&amp;view=att&amp;th=13b38dab05400b3b"/>
          <p:cNvSpPr>
            <a:spLocks noChangeAspect="1" noChangeArrowheads="1"/>
          </p:cNvSpPr>
          <p:nvPr/>
        </p:nvSpPr>
        <p:spPr bwMode="auto">
          <a:xfrm>
            <a:off x="395287" y="3206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412776"/>
            <a:ext cx="6904633" cy="517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7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749" r="3066" b="8077"/>
          <a:stretch/>
        </p:blipFill>
        <p:spPr>
          <a:xfrm>
            <a:off x="415783" y="2132856"/>
            <a:ext cx="8344222" cy="2809280"/>
          </a:xfr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1331639" y="40466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he-IL" smtClean="0"/>
              <a:t>חדר בקרה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21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l.dropbox.com/u/9132584/space_oxyhyd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7122" r="12390" b="8256"/>
          <a:stretch/>
        </p:blipFill>
        <p:spPr bwMode="auto">
          <a:xfrm rot="21356005">
            <a:off x="379512" y="4073268"/>
            <a:ext cx="4029075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l.dropbox.com/u/9132584/space_elc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9481" r="26387" b="7141"/>
          <a:stretch/>
        </p:blipFill>
        <p:spPr bwMode="auto">
          <a:xfrm rot="21150341">
            <a:off x="561702" y="911958"/>
            <a:ext cx="3356675" cy="209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l.dropbox.com/u/9132584/space_hq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7454" r="12150" b="6714"/>
          <a:stretch/>
        </p:blipFill>
        <p:spPr bwMode="auto">
          <a:xfrm rot="311958">
            <a:off x="5008992" y="858512"/>
            <a:ext cx="3538904" cy="185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l.dropbox.com/u/9132584/space_hq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7199" r="13778" b="6826"/>
          <a:stretch/>
        </p:blipFill>
        <p:spPr bwMode="auto">
          <a:xfrm rot="224552">
            <a:off x="4824912" y="3926791"/>
            <a:ext cx="3907065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332656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בקרה כללית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450305" y="517321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בקרת חשמל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5749702" y="3432191"/>
            <a:ext cx="20574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חדר ניווט ותקשורת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473894" y="3432190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מערכות טיהור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9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l.dropbox.com/u/9132584/space_contr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8448" r="12876" b="7705"/>
          <a:stretch/>
        </p:blipFill>
        <p:spPr bwMode="auto">
          <a:xfrm>
            <a:off x="395446" y="692696"/>
            <a:ext cx="8353017" cy="4319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תמונה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9" b="95435" l="3017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930656" cy="9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4225" y="1257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 smtClean="0"/>
              <a:t>מגורי</a:t>
            </a:r>
            <a:br>
              <a:rPr lang="he-IL" dirty="0" smtClean="0"/>
            </a:br>
            <a:r>
              <a:rPr lang="he-IL" dirty="0" smtClean="0"/>
              <a:t> צוות</a:t>
            </a:r>
            <a:endParaRPr lang="he-IL" dirty="0"/>
          </a:p>
        </p:txBody>
      </p:sp>
      <p:sp>
        <p:nvSpPr>
          <p:cNvPr id="4" name="AutoShape 2" descr="https://mail-attachment.googleusercontent.com/attachment/?saduie=AG9B_P-r9mYZudH7RQRnXyNQQA4I&amp;attid=0.1&amp;disp=emb&amp;view=att&amp;th=13bf1e77ef953b53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https://mail-attachment.googleusercontent.com/attachment/?saduie=AG9B_P-r9mYZudH7RQRnXyNQQA4I&amp;attid=0.1&amp;disp=emb&amp;view=att&amp;th=13bf1e77ef953b53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445" r="3638" b="3981"/>
          <a:stretch/>
        </p:blipFill>
        <p:spPr>
          <a:xfrm>
            <a:off x="611560" y="320675"/>
            <a:ext cx="6048375" cy="62801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4445" r="77582" b="91620"/>
          <a:stretch/>
        </p:blipFill>
        <p:spPr>
          <a:xfrm>
            <a:off x="1360471" y="3576662"/>
            <a:ext cx="76790" cy="14037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4445" r="77582" b="91620"/>
          <a:stretch/>
        </p:blipFill>
        <p:spPr>
          <a:xfrm>
            <a:off x="1360471" y="4860292"/>
            <a:ext cx="76790" cy="14037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4445" r="77582" b="91620"/>
          <a:stretch/>
        </p:blipFill>
        <p:spPr>
          <a:xfrm>
            <a:off x="1387737" y="5985329"/>
            <a:ext cx="76790" cy="140370"/>
          </a:xfrm>
          <a:prstGeom prst="rect">
            <a:avLst/>
          </a:prstGeom>
        </p:spPr>
      </p:pic>
      <p:pic>
        <p:nvPicPr>
          <p:cNvPr id="10" name="תמונה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09" b="95435" l="3017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930656" cy="9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5" t="12065" r="10229" b="19635"/>
          <a:stretch/>
        </p:blipFill>
        <p:spPr>
          <a:xfrm>
            <a:off x="529346" y="1700808"/>
            <a:ext cx="8117098" cy="274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331640" y="40466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he-IL" smtClean="0"/>
              <a:t>בידור</a:t>
            </a:r>
            <a:br>
              <a:rPr lang="he-IL" smtClean="0"/>
            </a:br>
            <a:endParaRPr lang="he-IL" dirty="0"/>
          </a:p>
        </p:txBody>
      </p:sp>
      <p:pic>
        <p:nvPicPr>
          <p:cNvPr id="6" name="מציין מיקום תוכן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1" t="56513" r="88863" b="39098"/>
          <a:stretch/>
        </p:blipFill>
        <p:spPr>
          <a:xfrm rot="10800000">
            <a:off x="8388424" y="3789040"/>
            <a:ext cx="288032" cy="24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6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l.dropbox.com/u/9132584/space_cine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7809" r="12137" b="6795"/>
          <a:stretch/>
        </p:blipFill>
        <p:spPr bwMode="auto">
          <a:xfrm rot="21330012">
            <a:off x="338259" y="4302511"/>
            <a:ext cx="3993602" cy="209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l.dropbox.com/u/9132584/space_ent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9064" r="12936" b="7189"/>
          <a:stretch/>
        </p:blipFill>
        <p:spPr bwMode="auto">
          <a:xfrm rot="432750">
            <a:off x="3841499" y="1697050"/>
            <a:ext cx="4681184" cy="242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9" b="95435" l="3017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930656" cy="9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אספקת אנרגיה חשמלית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619672" y="1556792"/>
            <a:ext cx="6400800" cy="347472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תאים </a:t>
            </a:r>
            <a:r>
              <a:rPr lang="he-IL" dirty="0" err="1" smtClean="0">
                <a:solidFill>
                  <a:schemeClr val="tx1"/>
                </a:solidFill>
              </a:rPr>
              <a:t>סולרים</a:t>
            </a:r>
            <a:endParaRPr lang="he-IL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גנרטור תרמואלקטרי</a:t>
            </a:r>
          </a:p>
        </p:txBody>
      </p:sp>
      <p:pic>
        <p:nvPicPr>
          <p:cNvPr id="4" name="תמונה 3" descr="http://upload.wikimedia.org/wikipedia/commons/thumb/3/3b/Thermoelectric_Cooler_Diagram.svg/220px-Thermoelectric_Cooler_Diagram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1" y="2492896"/>
            <a:ext cx="4248472" cy="421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.mako.co.il/2010/12/07/800px-International_Space_Station_after_undocking_of_STS-132_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2"/>
          <a:stretch/>
        </p:blipFill>
        <p:spPr bwMode="auto">
          <a:xfrm rot="5884907">
            <a:off x="5523953" y="1382533"/>
            <a:ext cx="1653717" cy="49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 smtClean="0"/>
              <a:t>ג'ירוסקופ</a:t>
            </a:r>
            <a:endParaRPr lang="he-IL" dirty="0"/>
          </a:p>
        </p:txBody>
      </p:sp>
      <p:pic>
        <p:nvPicPr>
          <p:cNvPr id="4" name="Picture 4" descr="http://upload.wikimedia.org/wikipedia/commons/thumb/d/d5/Gyroscope_operation.gif/200px-Gyroscope_operation.gi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480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3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העלאת החלקים והציוד</a:t>
            </a:r>
            <a:endParaRPr lang="en-US" sz="60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Falcon Heavy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- העלאת החלקים הגדולים;</a:t>
            </a:r>
          </a:p>
          <a:p>
            <a:pPr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גיבוי:</a:t>
            </a:r>
          </a:p>
          <a:p>
            <a:pPr marL="45720" indent="0">
              <a:buNone/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   </a:t>
            </a:r>
            <a:r>
              <a:rPr lang="he-IL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אריאן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5- העלאת החלקים הגדולים.</a:t>
            </a:r>
          </a:p>
        </p:txBody>
      </p:sp>
      <p:pic>
        <p:nvPicPr>
          <p:cNvPr id="1026" name="Picture 2" descr="http://1.bp.blogspot.com/-UMpdvV_TVjk/TZtShN5XKaI/AAAAAAAAK_I/gj3HSYtuHoY/s1600/falcon_heavy.3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96" y="3594194"/>
            <a:ext cx="1800200" cy="2398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upload.wikimedia.org/wikipedia/commons/thumb/2/24/Ariane_5_(mock-up).jpg/250px-Ariane_5_(mock-up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6" y="2492896"/>
            <a:ext cx="1695537" cy="3499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056784" cy="5218783"/>
          </a:xfrm>
        </p:spPr>
      </p:pic>
      <p:sp>
        <p:nvSpPr>
          <p:cNvPr id="5" name="TextBox 4"/>
          <p:cNvSpPr txBox="1"/>
          <p:nvPr/>
        </p:nvSpPr>
        <p:spPr>
          <a:xfrm>
            <a:off x="2339752" y="404664"/>
            <a:ext cx="5256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צפיפות העצמים כתלות במרחק מפני כדור הארץ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89000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23528" y="582091"/>
            <a:ext cx="8291264" cy="557748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Dragon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- מעבורת להעלאת האסטרונאוטים והציוד 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    השוטף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;</a:t>
            </a:r>
            <a:endParaRPr lang="he-IL" sz="3200" dirty="0" smtClean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Falcon 9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- משגר להעלאת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Dragon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;</a:t>
            </a:r>
            <a:endParaRPr lang="he-IL" sz="3200" dirty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  <a:p>
            <a:pPr marL="457200" lvl="1" indent="-457200"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גיבוי: </a:t>
            </a:r>
          </a:p>
          <a:p>
            <a:pPr marL="0" lvl="1" indent="0">
              <a:buNone/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    אטלנטיס-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מעבורת 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להעלאת</a:t>
            </a:r>
          </a:p>
          <a:p>
            <a:pPr marL="0" lvl="1" indent="0">
              <a:buNone/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    האסטרונאוטים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והציוד השוטף.</a:t>
            </a:r>
          </a:p>
          <a:p>
            <a:pPr algn="r" rtl="1"/>
            <a:endParaRPr lang="he-IL" dirty="0">
              <a:cs typeface="David" pitchFamily="2" charset="-79"/>
            </a:endParaRPr>
          </a:p>
          <a:p>
            <a:pPr marL="0" indent="0" algn="r" rtl="1">
              <a:buNone/>
            </a:pPr>
            <a:endParaRPr lang="he-IL" dirty="0">
              <a:cs typeface="David" pitchFamily="2" charset="-79"/>
            </a:endParaRPr>
          </a:p>
          <a:p>
            <a:pPr algn="r" rtl="1"/>
            <a:endParaRPr lang="he-IL" dirty="0"/>
          </a:p>
        </p:txBody>
      </p:sp>
      <p:pic>
        <p:nvPicPr>
          <p:cNvPr id="5" name="תמונה 11" descr="http://www.nasaspaceflight.com/wp-content/uploads/2012/10/Z6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7"/>
            <a:ext cx="2160240" cy="15354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http://1.bp.blogspot.com/_O_L1W8HmE8E/S7dufkGlo-I/AAAAAAAABbs/rGvSomXXNEo/s1600/falcon9vertic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84984"/>
            <a:ext cx="2154590" cy="2874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://upload.wikimedia.org/wikipedia/commons/thumb/7/77/STS-129_Atlantis_Launch_Pad_39A_Rollout.jpg/250px-STS-129_Atlantis_Launch_Pad_39A_Rollo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079"/>
            <a:ext cx="1458287" cy="2181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36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התחלת הבנייה</a:t>
            </a:r>
            <a:endParaRPr lang="en-US" sz="60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7467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תחילה נעלה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module</a:t>
            </a: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 גלילי שבו יהיו הדברים הבסיסיים ביותר ומקום עגינה למעבורות;</a:t>
            </a:r>
          </a:p>
          <a:p>
            <a:pPr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ארבעה חברי צוות יעלו לתחנה על מנת לבנות אותה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.</a:t>
            </a:r>
            <a:endParaRPr lang="he-IL" sz="3200" dirty="0" smtClean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</p:txBody>
      </p:sp>
      <p:pic>
        <p:nvPicPr>
          <p:cNvPr id="2050" name="Picture 2" descr="http://www.isset.org/nasa/tss/aerospacescholars.org/scholars/earthstationmoon/Unit3/ch4/zarya_unity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592288" cy="2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חץ ימינה 3"/>
          <p:cNvSpPr/>
          <p:nvPr/>
        </p:nvSpPr>
        <p:spPr>
          <a:xfrm>
            <a:off x="3059832" y="5221999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419872" y="5289361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 smtClean="0"/>
              <a:t>Module</a:t>
            </a:r>
            <a:r>
              <a:rPr lang="he-IL" dirty="0" smtClean="0"/>
              <a:t> </a:t>
            </a:r>
            <a:r>
              <a:rPr lang="he-IL" dirty="0" err="1" smtClean="0"/>
              <a:t>זאריה</a:t>
            </a:r>
            <a:r>
              <a:rPr lang="he-IL" dirty="0" smtClean="0"/>
              <a:t> - תחנת החלל הבינלאומית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9288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החלקים בפלטפורמה ותפקידם</a:t>
            </a:r>
            <a:endParaRPr lang="en-US" sz="6000" b="1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35723"/>
              </p:ext>
            </p:extLst>
          </p:nvPr>
        </p:nvGraphicFramePr>
        <p:xfrm>
          <a:off x="467544" y="764704"/>
          <a:ext cx="8280920" cy="600286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43415"/>
                <a:gridCol w="2972638"/>
                <a:gridCol w="1344765"/>
                <a:gridCol w="920102"/>
              </a:tblGrid>
              <a:tr h="72982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גודל (</a:t>
                      </a:r>
                      <a:r>
                        <a:rPr lang="en-US" sz="16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David" pitchFamily="2" charset="-79"/>
                        </a:rPr>
                        <a:t>m*m*m</a:t>
                      </a:r>
                      <a:r>
                        <a:rPr lang="he-IL" sz="16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David" pitchFamily="2" charset="-79"/>
                        </a:rPr>
                        <a:t>)</a:t>
                      </a:r>
                      <a:endParaRPr lang="en-US" sz="16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Constantia" pitchFamily="18" charset="0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תפקיד</a:t>
                      </a:r>
                      <a:endParaRPr lang="en-US" sz="16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i="0" u="none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חלק</a:t>
                      </a:r>
                      <a:endParaRPr lang="en-US" sz="1600" b="1" i="0" u="none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סדר העלאה</a:t>
                      </a:r>
                      <a:endParaRPr lang="en-US" sz="1600" b="1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5195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גודל כולל: 30*10*3</a:t>
                      </a:r>
                      <a:endParaRPr lang="en-US" sz="1600" i="0" kern="12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מערכות טיהור אוויר ומים, בקרה על מערכות תומכות חיים, תקשורת עם כדה"א, מעקב אחרי פעילות תיקון הלוויינים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u="none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  <a:hlinkClick r:id="rId3" action="ppaction://hlinksldjump"/>
                        </a:rPr>
                        <a:t>בקרה ומערכות חיים</a:t>
                      </a:r>
                      <a:endParaRPr lang="en-US" sz="1600" i="0" u="none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1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0534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גודל כולל: 15*15*3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חדרי הצוות:2*</a:t>
                      </a:r>
                      <a:r>
                        <a:rPr lang="en-US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3</a:t>
                      </a:r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*3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מחסנים + חדר אוכל: 6*4*3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מחסן קירור: 3*6*3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לספק מקום לינה לצוות, סיפוק צרכים בסיסיים, מחסנים 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cs typeface="David" pitchFamily="2" charset="-79"/>
                          <a:hlinkClick r:id="rId4" action="ppaction://hlinksldjump"/>
                        </a:rPr>
                        <a:t>מגורי צוות</a:t>
                      </a:r>
                      <a:endParaRPr lang="en-US" sz="1600" i="0" kern="1200" baseline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2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343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קוטר: 50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תיקון הלוויינים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u="sng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אזור לתיקון לוויינים</a:t>
                      </a:r>
                      <a:endParaRPr lang="en-US" sz="1600" i="0" u="sng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3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343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גודל כולל: 5*15*5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חדר כושר: 5*7*5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בידור: 5*8*5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חדר כושר, אמצעי בידור וטלסקופ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  <a:hlinkClick r:id="rId5" action="ppaction://hlinksldjump"/>
                        </a:rPr>
                        <a:t>בידור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4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247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כניסה ויציאה מהפלטפורמה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u="sng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תאי לחץ</a:t>
                      </a:r>
                      <a:endParaRPr lang="en-US" sz="1600" i="0" u="sng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5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178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תחנת עגינה למעבורות ולחלליות המילוט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u="sng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תחנות עגינה</a:t>
                      </a:r>
                      <a:endParaRPr lang="en-US" sz="1600" i="0" u="sng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6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438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גודל כולל: 15*15*3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חדרי האורחים: 3*5*3</a:t>
                      </a:r>
                    </a:p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Guttman David" pitchFamily="2" charset="-79"/>
                          <a:ea typeface="+mn-ea"/>
                          <a:cs typeface="David" pitchFamily="2" charset="-79"/>
                        </a:rPr>
                        <a:t>מעבדה: 3*15*3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תיירות חלל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600" i="0" u="sng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בית הארחה</a:t>
                      </a:r>
                      <a:endParaRPr lang="en-US" sz="1600" i="0" u="sng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i="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cs typeface="David" pitchFamily="2" charset="-79"/>
                        </a:rPr>
                        <a:t>7</a:t>
                      </a:r>
                      <a:endParaRPr lang="en-US" sz="1600" i="0" kern="120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Guttman David" pitchFamily="2" charset="-79"/>
                        <a:ea typeface="+mn-ea"/>
                        <a:cs typeface="David" pitchFamily="2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2"/>
          <p:cNvSpPr txBox="1">
            <a:spLocks noChangeArrowheads="1"/>
          </p:cNvSpPr>
          <p:nvPr/>
        </p:nvSpPr>
        <p:spPr bwMode="auto">
          <a:xfrm flipH="1">
            <a:off x="4706390" y="5555718"/>
            <a:ext cx="1895380" cy="4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effectLst/>
                <a:latin typeface="Calibri"/>
                <a:ea typeface="Calibri"/>
                <a:cs typeface="Arial"/>
              </a:rPr>
              <a:t>אזור לתיקון לוויינים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6601770" y="3508837"/>
            <a:ext cx="237179" cy="9583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2"/>
          <p:cNvSpPr txBox="1">
            <a:spLocks noChangeArrowheads="1"/>
          </p:cNvSpPr>
          <p:nvPr/>
        </p:nvSpPr>
        <p:spPr bwMode="auto">
          <a:xfrm flipH="1">
            <a:off x="6322325" y="4616977"/>
            <a:ext cx="1417431" cy="4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>
                <a:effectLst/>
                <a:latin typeface="Calibri"/>
                <a:ea typeface="Calibri"/>
                <a:cs typeface="Arial"/>
              </a:rPr>
              <a:t>תחנות עגינה</a:t>
            </a:r>
            <a:endParaRPr lang="en-US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3910800" y="4653883"/>
            <a:ext cx="61639" cy="1011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2"/>
          <p:cNvSpPr txBox="1">
            <a:spLocks noChangeArrowheads="1"/>
          </p:cNvSpPr>
          <p:nvPr/>
        </p:nvSpPr>
        <p:spPr bwMode="auto">
          <a:xfrm flipH="1">
            <a:off x="3289649" y="5664894"/>
            <a:ext cx="1416741" cy="4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effectLst/>
                <a:latin typeface="Calibri"/>
                <a:ea typeface="Calibri"/>
                <a:cs typeface="Arial"/>
              </a:rPr>
              <a:t>בית הארחה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>
            <a:off x="7363529" y="2587548"/>
            <a:ext cx="826352" cy="5179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תיבת טקסט 2"/>
          <p:cNvSpPr txBox="1">
            <a:spLocks noChangeArrowheads="1"/>
          </p:cNvSpPr>
          <p:nvPr/>
        </p:nvSpPr>
        <p:spPr bwMode="auto">
          <a:xfrm flipH="1">
            <a:off x="7739756" y="3105484"/>
            <a:ext cx="1416741" cy="4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effectLst/>
                <a:latin typeface="Calibri"/>
                <a:ea typeface="Calibri"/>
                <a:cs typeface="Arial"/>
              </a:rPr>
              <a:t>מגורי צוות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 flipH="1" flipV="1">
            <a:off x="2368668" y="1690041"/>
            <a:ext cx="631271" cy="625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2"/>
          <p:cNvSpPr txBox="1">
            <a:spLocks noChangeArrowheads="1"/>
          </p:cNvSpPr>
          <p:nvPr/>
        </p:nvSpPr>
        <p:spPr bwMode="auto">
          <a:xfrm flipH="1">
            <a:off x="1938353" y="1340768"/>
            <a:ext cx="1012233" cy="4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effectLst/>
                <a:latin typeface="Calibri"/>
                <a:ea typeface="Calibri"/>
                <a:cs typeface="Arial"/>
              </a:rPr>
              <a:t>בקרה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1252304" y="4694793"/>
            <a:ext cx="918424" cy="325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יבת טקסט 2"/>
          <p:cNvSpPr txBox="1">
            <a:spLocks noChangeArrowheads="1"/>
          </p:cNvSpPr>
          <p:nvPr/>
        </p:nvSpPr>
        <p:spPr bwMode="auto">
          <a:xfrm flipH="1">
            <a:off x="257292" y="4930148"/>
            <a:ext cx="1012233" cy="73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effectLst/>
                <a:latin typeface="Calibri"/>
                <a:ea typeface="Calibri"/>
                <a:cs typeface="Arial"/>
              </a:rPr>
              <a:t>לוחות סולריים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12777" r="23583" b="20058"/>
          <a:stretch/>
        </p:blipFill>
        <p:spPr>
          <a:xfrm>
            <a:off x="1302222" y="608928"/>
            <a:ext cx="6592722" cy="4836219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>
            <a:off x="5144544" y="2568447"/>
            <a:ext cx="247520" cy="296129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 flipV="1">
            <a:off x="3569767" y="1166535"/>
            <a:ext cx="277664" cy="829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תיבת טקסט 2"/>
          <p:cNvSpPr txBox="1">
            <a:spLocks noChangeArrowheads="1"/>
          </p:cNvSpPr>
          <p:nvPr/>
        </p:nvSpPr>
        <p:spPr bwMode="auto">
          <a:xfrm flipH="1">
            <a:off x="3139060" y="685688"/>
            <a:ext cx="1416741" cy="4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 smtClean="0">
                <a:effectLst/>
                <a:latin typeface="Calibri"/>
                <a:ea typeface="Calibri"/>
                <a:cs typeface="Arial"/>
              </a:rPr>
              <a:t>בידור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5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e-IL" sz="6000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N Begilophim" pitchFamily="2" charset="-79"/>
                <a:cs typeface="BN Begilophim" pitchFamily="2" charset="-79"/>
              </a:rPr>
              <a:t>לוח זמנים לבנייה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4" y="3284984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Blip>
                <a:blip r:embed="rId2"/>
              </a:buBlip>
            </a:pPr>
            <a:endParaRPr lang="he-IL" sz="3200" dirty="0" smtClean="0">
              <a:solidFill>
                <a:schemeClr val="tx1">
                  <a:lumMod val="85000"/>
                  <a:lumOff val="15000"/>
                </a:schemeClr>
              </a:solidFill>
              <a:cs typeface="David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608" y="1628800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כל האזורים יבנו במקביל על ידי מדינות שונות</a:t>
            </a:r>
          </a:p>
          <a:p>
            <a:pPr>
              <a:buFont typeface="Georgia" pitchFamily="18" charset="0"/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כל חלק ישוגר רק אחרי שהחלק שיועלה אחריו נבנה.</a:t>
            </a:r>
          </a:p>
          <a:p>
            <a:pPr>
              <a:buFont typeface="Georgia" pitchFamily="18" charset="0"/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בניית התחנה כולה תימשך כ-10 שנים.</a:t>
            </a:r>
          </a:p>
          <a:p>
            <a:pPr>
              <a:buFont typeface="Georgia" pitchFamily="18" charset="0"/>
              <a:buBlip>
                <a:blip r:embed="rId2"/>
              </a:buBlip>
            </a:pPr>
            <a:r>
              <a:rPr lang="he-I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avid" pitchFamily="2" charset="-79"/>
              </a:rPr>
              <a:t>בית ההארחה יועלה רק לאחר תקופת ניסיון של כשנה.</a:t>
            </a:r>
          </a:p>
        </p:txBody>
      </p:sp>
    </p:spTree>
    <p:extLst>
      <p:ext uri="{BB962C8B-B14F-4D97-AF65-F5344CB8AC3E}">
        <p14:creationId xmlns:p14="http://schemas.microsoft.com/office/powerpoint/2010/main" val="393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6126927"/>
              </p:ext>
            </p:extLst>
          </p:nvPr>
        </p:nvGraphicFramePr>
        <p:xfrm>
          <a:off x="539552" y="548680"/>
          <a:ext cx="7920880" cy="59203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77911"/>
                <a:gridCol w="1395328"/>
                <a:gridCol w="4947641"/>
              </a:tblGrid>
              <a:tr h="5760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החלק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משך תהליך הבנייה (שנים)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הזמן שבו החלק יועלה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7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Module</a:t>
                      </a: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 בסיסי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1-2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החלק הראשון שיועלה הוא ה-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 Module</a:t>
                      </a: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 הבסיסי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7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בקרה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3-4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חודש לאחר העלאת החלק הראשון יועלה אזור הבקרה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7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מגורי צוות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מגורי הצוות יועלו חצי שנה לאחר העלאת הבקרה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584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אזור לתיקון לווינים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1-2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כייוון שאזור 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זה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גדול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, נעלה אותו במספר חלקים. החלק הראשון של האזור לתיקון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לוויינים 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יועלה חצי שנה לאחר העלאת מגורי הצוות והחלקים האחרים יועלו בפער של שלושה חודשים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56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זרועות רובוטיות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הזרועות הרובוטיות יועלו יחד עם החלקים המרכיבים את האזור לתיקון </a:t>
                      </a:r>
                      <a:r>
                        <a:rPr lang="he-IL" sz="1600" dirty="0" err="1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לווינים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56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בידור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אגף הבידור יועלה לתחנה שנה לאחר העלאת האזור לתיקון לווינים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7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תחנות עגינה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תחנות העגינה יועלו 3 חודשים לאחר העלאת אגף הבידור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113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בית הארחה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cs typeface="David" pitchFamily="2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לאחר חודש מהעלאת תחנות העגינה, יועלה הצוות המלא של התחנה. אחרי תקופת ניסיון של כשנה שבה יבוצעו בדיקות המאשרות את העובדה שהפלטפורמה מתאימת לאירוח, יועלה בית ההארחה.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56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תאי לחץ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cs typeface="David" pitchFamily="2" charset="-79"/>
                        </a:rPr>
                        <a:t>תאי הלחץ יועלו זמן קצר לאחר העלאת החלקים שאליהם הם צריכים להתחבר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David" pitchFamily="2" charset="-79"/>
                      </a:endParaRPr>
                    </a:p>
                  </a:txBody>
                  <a:tcPr marL="56916" marR="56916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4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זרם מדחף">
  <a:themeElements>
    <a:clrScheme name="התאמה אישית 14">
      <a:dk1>
        <a:srgbClr val="000000"/>
      </a:dk1>
      <a:lt1>
        <a:srgbClr val="8292D8"/>
      </a:lt1>
      <a:dk2>
        <a:srgbClr val="000000"/>
      </a:dk2>
      <a:lt2>
        <a:srgbClr val="B8C2E9"/>
      </a:lt2>
      <a:accent1>
        <a:srgbClr val="000000"/>
      </a:accent1>
      <a:accent2>
        <a:srgbClr val="9EE0F7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00"/>
      </a:hlink>
      <a:folHlink>
        <a:srgbClr val="00000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כריכה קשה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</TotalTime>
  <Words>1290</Words>
  <Application>Microsoft Office PowerPoint</Application>
  <PresentationFormat>‫הצגה על המסך (4:3)</PresentationFormat>
  <Paragraphs>261</Paragraphs>
  <Slides>30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זרם מדחף</vt:lpstr>
      <vt:lpstr>Satestation</vt:lpstr>
      <vt:lpstr>מיקום הפלטפורמה</vt:lpstr>
      <vt:lpstr>העלאת החלקים והציוד</vt:lpstr>
      <vt:lpstr>מצגת של PowerPoint</vt:lpstr>
      <vt:lpstr>התחלת הבנייה</vt:lpstr>
      <vt:lpstr>החלקים בפלטפורמה ותפקידם</vt:lpstr>
      <vt:lpstr>מצגת של PowerPoint</vt:lpstr>
      <vt:lpstr>לוח זמנים לבנייה</vt:lpstr>
      <vt:lpstr>מצגת של PowerPoint</vt:lpstr>
      <vt:lpstr>הגנה מפני קרינה ואסטרואידים</vt:lpstr>
      <vt:lpstr>תיקון לוויינים וטלסקופי חלל</vt:lpstr>
      <vt:lpstr>צוות הפלטפורמה</vt:lpstr>
      <vt:lpstr>מצגת של PowerPoint</vt:lpstr>
      <vt:lpstr>אספקת מזון וסילוק אשפה</vt:lpstr>
      <vt:lpstr>בית הארחה  "חופשה שלא מהעולם הזה"</vt:lpstr>
      <vt:lpstr>מקורות מידע</vt:lpstr>
      <vt:lpstr>מצגת של PowerPoint</vt:lpstr>
      <vt:lpstr>מצגת של PowerPoint</vt:lpstr>
      <vt:lpstr>מצגת של PowerPoint</vt:lpstr>
      <vt:lpstr>תודות</vt:lpstr>
      <vt:lpstr>סוף</vt:lpstr>
      <vt:lpstr>מצגת של PowerPoint</vt:lpstr>
      <vt:lpstr>מצגת של PowerPoint</vt:lpstr>
      <vt:lpstr>מצגת של PowerPoint</vt:lpstr>
      <vt:lpstr>מגורי  צוות</vt:lpstr>
      <vt:lpstr>מצגת של PowerPoint</vt:lpstr>
      <vt:lpstr>מצגת של PowerPoint</vt:lpstr>
      <vt:lpstr>אספקת אנרגיה חשמלית</vt:lpstr>
      <vt:lpstr>ג'ירוסקופ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שם של הפלטפורמה</dc:title>
  <dc:creator>Yaarit</dc:creator>
  <cp:lastModifiedBy>משפחת פרץ</cp:lastModifiedBy>
  <cp:revision>214</cp:revision>
  <dcterms:created xsi:type="dcterms:W3CDTF">2012-11-13T12:46:09Z</dcterms:created>
  <dcterms:modified xsi:type="dcterms:W3CDTF">2013-01-12T18:49:06Z</dcterms:modified>
</cp:coreProperties>
</file>