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20" r:id="rId1"/>
  </p:sldMasterIdLst>
  <p:notesMasterIdLst>
    <p:notesMasterId r:id="rId30"/>
  </p:notesMasterIdLst>
  <p:sldIdLst>
    <p:sldId id="256" r:id="rId2"/>
    <p:sldId id="295" r:id="rId3"/>
    <p:sldId id="288" r:id="rId4"/>
    <p:sldId id="294" r:id="rId5"/>
    <p:sldId id="258" r:id="rId6"/>
    <p:sldId id="270" r:id="rId7"/>
    <p:sldId id="271" r:id="rId8"/>
    <p:sldId id="272" r:id="rId9"/>
    <p:sldId id="296" r:id="rId10"/>
    <p:sldId id="273" r:id="rId11"/>
    <p:sldId id="298" r:id="rId12"/>
    <p:sldId id="274" r:id="rId13"/>
    <p:sldId id="275" r:id="rId14"/>
    <p:sldId id="276" r:id="rId15"/>
    <p:sldId id="277" r:id="rId16"/>
    <p:sldId id="285" r:id="rId17"/>
    <p:sldId id="290" r:id="rId18"/>
    <p:sldId id="279" r:id="rId19"/>
    <p:sldId id="297" r:id="rId20"/>
    <p:sldId id="282" r:id="rId21"/>
    <p:sldId id="269" r:id="rId22"/>
    <p:sldId id="280" r:id="rId23"/>
    <p:sldId id="281" r:id="rId24"/>
    <p:sldId id="286" r:id="rId25"/>
    <p:sldId id="287" r:id="rId26"/>
    <p:sldId id="291" r:id="rId27"/>
    <p:sldId id="292" r:id="rId28"/>
    <p:sldId id="293" r:id="rId29"/>
  </p:sldIdLst>
  <p:sldSz cx="9144000" cy="6858000" type="screen4x3"/>
  <p:notesSz cx="6858000" cy="9144000"/>
  <p:embeddedFontLst>
    <p:embeddedFont>
      <p:font typeface="BN Alpaca" charset="-79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Constantia" pitchFamily="18" charset="0"/>
      <p:regular r:id="rId37"/>
      <p:bold r:id="rId38"/>
      <p:italic r:id="rId39"/>
      <p:boldItalic r:id="rId40"/>
    </p:embeddedFont>
    <p:embeddedFont>
      <p:font typeface="David" pitchFamily="34" charset="-79"/>
      <p:regular r:id="rId41"/>
      <p:bold r:id="rId42"/>
    </p:embeddedFont>
  </p:embeddedFont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CCFF"/>
    <a:srgbClr val="CC0099"/>
    <a:srgbClr val="F175BF"/>
    <a:srgbClr val="F14DA3"/>
    <a:srgbClr val="339966"/>
    <a:srgbClr val="6699FF"/>
    <a:srgbClr val="CC00CC"/>
    <a:srgbClr val="034D6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20" autoAdjust="0"/>
    <p:restoredTop sz="90300" autoAdjust="0"/>
  </p:normalViewPr>
  <p:slideViewPr>
    <p:cSldViewPr>
      <p:cViewPr>
        <p:scale>
          <a:sx n="70" d="100"/>
          <a:sy n="70" d="100"/>
        </p:scale>
        <p:origin x="-5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-222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D42703-6623-41F2-A09C-31FE0E21A3A9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78DC10-B81F-4B34-8511-7D3D1B04931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32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8DC10-B81F-4B34-8511-7D3D1B049312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8E2E-6F09-41E1-930C-F556D11FDD7E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3C4A-9C8B-45E7-97C9-F499B43E3D2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D637-D57E-47C1-BF87-BCCBD5E56F05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0090-2038-47D1-BB45-F60570B9A5F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37D6-CD96-4085-A369-0FE09AB356D6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C71A-1163-44B1-B163-7C3BA90A34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A07D-BF7E-4914-A40C-05F5A37E2BE3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D581-ECFC-42EA-B038-BBC8228C06B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8353-3871-4FC4-A4D8-989BD8B9A71C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3AE5-8CA4-41BC-8280-D38315F65D2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4142-BBDE-4B5E-91EF-46C9E25AD2E3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8F6-5E57-4880-9D17-89EF4686DB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8977-996B-4179-BBF2-A75319BAA131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6E4A-34D3-4D7B-9A29-BEAF55F7AF5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15FC-0265-429A-8B0A-5CB000935DF4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EA0B-636E-4ED1-9F72-2C15E4676BC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C853-93B6-43AB-BF32-F2649F20D050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E57E-0202-47FB-8690-C714F67123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655C-AE40-4398-96F8-E8FD95EAD009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D6DA-2D05-4417-9974-525CD801CAA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C18C-BFFA-414F-9105-ACE154EE47D5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D1D3-CB54-40AA-A08D-56BABF55CB2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1E1200D-FB91-4D36-94C2-59652BEFC1B5}" type="datetimeFigureOut">
              <a:rPr lang="he-IL"/>
              <a:pPr>
                <a:defRPr/>
              </a:pPr>
              <a:t>י"ד/טבת/תשע"ב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B5F91F-6A60-4EA7-B136-FD100FCAD5F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59" r:id="rId2"/>
    <p:sldLayoutId id="2147483968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9" r:id="rId9"/>
    <p:sldLayoutId id="2147483965" r:id="rId10"/>
    <p:sldLayoutId id="2147483966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gif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www.fenergy.co.i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alaxy.com/" TargetMode="External"/><Relationship Id="rId2" Type="http://schemas.openxmlformats.org/officeDocument/2006/relationships/hyperlink" Target="http://www.dailygalaxy.com/my_weblog/2011/08/colonization-of-space-looms-nuclear-power-plant-for-settlements-on-moon-mars-beyo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clear.org/" TargetMode="External"/><Relationship Id="rId5" Type="http://schemas.openxmlformats.org/officeDocument/2006/relationships/hyperlink" Target="http://activenet.com/" TargetMode="External"/><Relationship Id="rId4" Type="http://schemas.openxmlformats.org/officeDocument/2006/relationships/hyperlink" Target="http://greenoptimistic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hyperlink" Target="http://wired.com/" TargetMode="External"/><Relationship Id="rId7" Type="http://schemas.openxmlformats.org/officeDocument/2006/relationships/hyperlink" Target="http://energianews.com/" TargetMode="External"/><Relationship Id="rId2" Type="http://schemas.openxmlformats.org/officeDocument/2006/relationships/hyperlink" Target="http://www.answerbag.com/q_view/19008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k1789.com/" TargetMode="External"/><Relationship Id="rId5" Type="http://schemas.openxmlformats.org/officeDocument/2006/relationships/hyperlink" Target="http://www.popularmechanics.com/science/space/moon-mars/1283056" TargetMode="External"/><Relationship Id="rId4" Type="http://schemas.openxmlformats.org/officeDocument/2006/relationships/hyperlink" Target="http://asi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wavetec.com/theor_basics.php" TargetMode="External"/><Relationship Id="rId2" Type="http://schemas.openxmlformats.org/officeDocument/2006/relationships/hyperlink" Target="http://findarticles.com/p/articles/mi_m3289/is_n3_v161/ai_12374649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pursuitofhappiness.wordpress.com/" TargetMode="External"/><Relationship Id="rId2" Type="http://schemas.openxmlformats.org/officeDocument/2006/relationships/hyperlink" Target="http://www.universetod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mesoberg.com/astronomy_moonpol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nunit.k12.il/seder/space/gifs/ra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0623">
            <a:off x="353733" y="2499786"/>
            <a:ext cx="2198866" cy="279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7064312" y="5000642"/>
            <a:ext cx="1544836" cy="1368152"/>
            <a:chOff x="3861" y="1444"/>
            <a:chExt cx="4318" cy="4140"/>
          </a:xfrm>
        </p:grpSpPr>
        <p:grpSp>
          <p:nvGrpSpPr>
            <p:cNvPr id="25602" name="Group 2"/>
            <p:cNvGrpSpPr>
              <a:grpSpLocks/>
            </p:cNvGrpSpPr>
            <p:nvPr/>
          </p:nvGrpSpPr>
          <p:grpSpPr bwMode="auto">
            <a:xfrm>
              <a:off x="4424" y="2704"/>
              <a:ext cx="3155" cy="2484"/>
              <a:chOff x="4320" y="5834"/>
              <a:chExt cx="1872" cy="1654"/>
            </a:xfrm>
          </p:grpSpPr>
          <p:pic>
            <p:nvPicPr>
              <p:cNvPr id="2560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4320" y="5834"/>
                <a:ext cx="1872" cy="1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4" name="Text Box 4"/>
              <p:cNvSpPr txBox="1">
                <a:spLocks noChangeArrowheads="1"/>
              </p:cNvSpPr>
              <p:nvPr/>
            </p:nvSpPr>
            <p:spPr bwMode="auto">
              <a:xfrm>
                <a:off x="4320" y="7056"/>
                <a:ext cx="187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3861" y="1444"/>
              <a:ext cx="4318" cy="41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60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325" y="1858"/>
              <a:ext cx="3321" cy="250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1"/>
              <a:r>
                <a:rPr lang="he-IL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cs typeface="David"/>
                </a:rPr>
                <a:t>בית ספר אזורי ממ"ד תורני גוש עציון</a:t>
              </a:r>
              <a:endParaRPr lang="he-IL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cs typeface="David"/>
              </a:endParaRPr>
            </a:p>
          </p:txBody>
        </p:sp>
        <p:sp>
          <p:nvSpPr>
            <p:cNvPr id="2560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941" y="4361"/>
              <a:ext cx="2123" cy="9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324468"/>
                </a:avLst>
              </a:prstTxWarp>
            </a:bodyPr>
            <a:lstStyle/>
            <a:p>
              <a:pPr algn="ctr" rtl="1"/>
              <a:r>
                <a:rPr lang="he-IL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cs typeface="David"/>
                </a:rPr>
                <a:t>חטיבה בוגרת בנות</a:t>
              </a:r>
              <a:endParaRPr lang="he-IL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cs typeface="David"/>
              </a:endParaRPr>
            </a:p>
          </p:txBody>
        </p:sp>
      </p:grpSp>
      <p:pic>
        <p:nvPicPr>
          <p:cNvPr id="13" name="תמונה 1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317" y="606912"/>
            <a:ext cx="8308162" cy="5620048"/>
          </a:xfrm>
          <a:prstGeom prst="rect">
            <a:avLst/>
          </a:prstGeom>
        </p:spPr>
      </p:pic>
      <p:pic>
        <p:nvPicPr>
          <p:cNvPr id="14" name="תמונה 13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4476" y="5674709"/>
            <a:ext cx="7454792" cy="987470"/>
          </a:xfrm>
          <a:prstGeom prst="rect">
            <a:avLst/>
          </a:prstGeo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8959850" y="36893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/>
          </a:p>
        </p:txBody>
      </p:sp>
      <p:grpSp>
        <p:nvGrpSpPr>
          <p:cNvPr id="15" name="קבוצה 14"/>
          <p:cNvGrpSpPr/>
          <p:nvPr/>
        </p:nvGrpSpPr>
        <p:grpSpPr>
          <a:xfrm>
            <a:off x="1043608" y="3717032"/>
            <a:ext cx="3960440" cy="2325357"/>
            <a:chOff x="2339752" y="3789040"/>
            <a:chExt cx="3904798" cy="2397365"/>
          </a:xfrm>
        </p:grpSpPr>
        <p:pic>
          <p:nvPicPr>
            <p:cNvPr id="18433" name="Picture 1" descr="C:\Documents and Settings\Administrator\My Documents\Downloads\9FB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3789040"/>
              <a:ext cx="3904798" cy="23973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אליפסה 8"/>
            <p:cNvSpPr/>
            <p:nvPr/>
          </p:nvSpPr>
          <p:spPr>
            <a:xfrm>
              <a:off x="4499992" y="5085184"/>
              <a:ext cx="648072" cy="648072"/>
            </a:xfrm>
            <a:prstGeom prst="ellipse">
              <a:avLst/>
            </a:prstGeom>
            <a:noFill/>
            <a:ln>
              <a:solidFill>
                <a:srgbClr val="F175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1" name="תמונה 10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28600" y="6029012"/>
            <a:ext cx="7643753" cy="828988"/>
          </a:xfrm>
          <a:prstGeom prst="rect">
            <a:avLst/>
          </a:prstGeom>
        </p:spPr>
      </p:pic>
      <p:pic>
        <p:nvPicPr>
          <p:cNvPr id="12" name="תמונה 11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851" y="-10373"/>
            <a:ext cx="4803251" cy="1395869"/>
          </a:xfrm>
          <a:prstGeom prst="rect">
            <a:avLst/>
          </a:prstGeom>
        </p:spPr>
      </p:pic>
      <p:pic>
        <p:nvPicPr>
          <p:cNvPr id="16" name="תמונה 15" descr="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268760"/>
            <a:ext cx="5912632" cy="246258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F:\COMSOL_CN-NM-Figure-2-20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928549" cy="4403070"/>
          </a:xfrm>
          <a:prstGeom prst="rect">
            <a:avLst/>
          </a:prstGeom>
          <a:ln>
            <a:noFill/>
          </a:ln>
          <a:effectLst>
            <a:glow rad="228600">
              <a:srgbClr val="F175BF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תמונה 8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029012"/>
            <a:ext cx="4480190" cy="828988"/>
          </a:xfrm>
          <a:prstGeom prst="rect">
            <a:avLst/>
          </a:prstGeom>
        </p:spPr>
      </p:pic>
      <p:pic>
        <p:nvPicPr>
          <p:cNvPr id="10" name="תמונה 9" descr="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4664"/>
            <a:ext cx="7649848" cy="1145953"/>
          </a:xfrm>
          <a:prstGeom prst="rect">
            <a:avLst/>
          </a:prstGeom>
        </p:spPr>
      </p:pic>
      <p:pic>
        <p:nvPicPr>
          <p:cNvPr id="11" name="תמונה 10" descr="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772816"/>
            <a:ext cx="7369455" cy="232238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/>
          <p:nvPr/>
        </p:nvSpPr>
        <p:spPr>
          <a:xfrm>
            <a:off x="3851920" y="4725144"/>
            <a:ext cx="4968552" cy="86409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4283968" y="1916832"/>
            <a:ext cx="3672408" cy="7920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92" name="AutoShape 5" descr="http://attach.walla.co.il/?w=/@attach&amp;acode=P9911bodz3!2206776700&amp;fid=-1000&amp;id=383476555&amp;aid=&amp;n=&amp;cid=%44%42%42%34%45%38%42%42%38%42%38%42%34%45%43%43%42%43%45%39%42%39%44%34%37%36%32%45%44%41%43%42%40%54%6F%73%68%69%62%61%54%4F%53%48&amp;wcr=100257&amp;wca=1&amp;wce=100235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293" name="AutoShape 7" descr="http://attach.walla.co.il/?w=/@attach&amp;acode=P9911bodz3!2206776700&amp;fid=-1000&amp;id=383476555&amp;aid=&amp;n=&amp;cid=%44%42%42%34%45%38%42%42%38%42%38%42%34%45%43%43%42%43%45%39%42%39%44%34%37%36%32%45%44%41%43%42%40%54%6F%73%68%69%62%61%54%4F%53%48&amp;wcr=100257&amp;wca=1&amp;wce=100235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2294" name="Picture 6" descr="C:\Documents and Settings\Administrator\My Documents\Downloads\2642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280989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266015" y="4941168"/>
            <a:ext cx="26021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2H</a:t>
            </a:r>
            <a:r>
              <a:rPr lang="en-US" sz="1200" b="1" dirty="0" smtClean="0"/>
              <a:t>2</a:t>
            </a:r>
            <a:r>
              <a:rPr lang="en-US" b="1" dirty="0" smtClean="0"/>
              <a:t>(g) + O</a:t>
            </a:r>
            <a:r>
              <a:rPr lang="en-US" sz="1400" b="1" dirty="0" smtClean="0"/>
              <a:t>2</a:t>
            </a:r>
            <a:r>
              <a:rPr lang="en-US" b="1" dirty="0" smtClean="0"/>
              <a:t>(g)</a:t>
            </a:r>
            <a:endParaRPr lang="en-US" dirty="0" smtClean="0">
              <a:solidFill>
                <a:srgbClr val="7030A0"/>
              </a:solidFill>
              <a:latin typeface="NarkisTamMF Medium" pitchFamily="18" charset="-79"/>
              <a:cs typeface="NarkisTamMF Medium" pitchFamily="18" charset="-79"/>
            </a:endParaRPr>
          </a:p>
          <a:p>
            <a:endParaRPr lang="he-IL" dirty="0"/>
          </a:p>
        </p:txBody>
      </p:sp>
      <p:cxnSp>
        <p:nvCxnSpPr>
          <p:cNvPr id="22" name="מחבר חץ ישר 21"/>
          <p:cNvCxnSpPr/>
          <p:nvPr/>
        </p:nvCxnSpPr>
        <p:spPr>
          <a:xfrm>
            <a:off x="5806544" y="5085184"/>
            <a:ext cx="709672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תמונה 20" descr="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412776"/>
            <a:ext cx="9148002" cy="4235225"/>
          </a:xfrm>
          <a:prstGeom prst="rect">
            <a:avLst/>
          </a:prstGeom>
        </p:spPr>
      </p:pic>
      <p:pic>
        <p:nvPicPr>
          <p:cNvPr id="23" name="תמונה 22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8839" y="0"/>
            <a:ext cx="4925161" cy="1261768"/>
          </a:xfrm>
          <a:prstGeom prst="rect">
            <a:avLst/>
          </a:prstGeom>
        </p:spPr>
      </p:pic>
      <p:pic>
        <p:nvPicPr>
          <p:cNvPr id="24" name="תמונה 23" descr="6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39883"/>
            <a:ext cx="2840501" cy="5181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467544" y="260648"/>
            <a:ext cx="2022589" cy="6253888"/>
            <a:chOff x="389171" y="287338"/>
            <a:chExt cx="2022589" cy="6253888"/>
          </a:xfrm>
        </p:grpSpPr>
        <p:grpSp>
          <p:nvGrpSpPr>
            <p:cNvPr id="2" name="קבוצה 8"/>
            <p:cNvGrpSpPr>
              <a:grpSpLocks/>
            </p:cNvGrpSpPr>
            <p:nvPr/>
          </p:nvGrpSpPr>
          <p:grpSpPr bwMode="auto">
            <a:xfrm>
              <a:off x="444500" y="287338"/>
              <a:ext cx="1963738" cy="4546600"/>
              <a:chOff x="444500" y="287338"/>
              <a:chExt cx="1963738" cy="4546600"/>
            </a:xfrm>
          </p:grpSpPr>
          <p:grpSp>
            <p:nvGrpSpPr>
              <p:cNvPr id="13317" name="קבוצה 7"/>
              <p:cNvGrpSpPr>
                <a:grpSpLocks/>
              </p:cNvGrpSpPr>
              <p:nvPr/>
            </p:nvGrpSpPr>
            <p:grpSpPr bwMode="auto">
              <a:xfrm>
                <a:off x="444500" y="287338"/>
                <a:ext cx="1963738" cy="3090862"/>
                <a:chOff x="444500" y="287338"/>
                <a:chExt cx="1963738" cy="3090862"/>
              </a:xfrm>
            </p:grpSpPr>
            <p:pic>
              <p:nvPicPr>
                <p:cNvPr id="46086" name="Picture 6" descr="http://www.haaretz.co.il/hasite/images/daily/D160709/245rover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5350"/>
                <a:stretch>
                  <a:fillRect/>
                </a:stretch>
              </p:blipFill>
              <p:spPr bwMode="auto">
                <a:xfrm rot="447825">
                  <a:off x="444500" y="287338"/>
                  <a:ext cx="1930400" cy="151288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46084" name="Picture 4" descr="http://www.kan-naim.co.il/ArtPic/Astronaut_165X155k-n_25-01-07_01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21004542">
                  <a:off x="512763" y="1852613"/>
                  <a:ext cx="1895475" cy="152558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6082" name="Picture 2" descr="http://www.nrg.co.il/images/archive/300x225/996/607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03123">
                <a:off x="508000" y="3411538"/>
                <a:ext cx="1895475" cy="1422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" name="Picture 6" descr="F:\attach_walla_co_il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326856">
              <a:off x="389171" y="4994542"/>
              <a:ext cx="2022589" cy="1546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pic>
        <p:nvPicPr>
          <p:cNvPr id="12" name="תמונה 11" descr="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585396"/>
            <a:ext cx="6552659" cy="5272604"/>
          </a:xfrm>
          <a:prstGeom prst="rect">
            <a:avLst/>
          </a:prstGeom>
        </p:spPr>
      </p:pic>
      <p:pic>
        <p:nvPicPr>
          <p:cNvPr id="13" name="תמונה 12" descr="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1731" y="0"/>
            <a:ext cx="4102269" cy="150558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11" descr="Ares I and Ares V rocke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4342" name="AutoShape 13" descr="Ares I and Ares V rocket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4348" name="Picture 12" descr="C:\Documents and Settings\Administrator\My Documents\ניצן\אילן רמון\הורד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641">
            <a:off x="88881" y="3166732"/>
            <a:ext cx="4995346" cy="358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www.smithsonianstore.com/assets/product_images/290x290/67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5027">
            <a:off x="102453" y="621099"/>
            <a:ext cx="3723719" cy="271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AutoShape 2" descr="data:image/jpeg;base64,/9j/4AAQSkZJRgABAQAAAQABAAD/2wCEAAkGBhQSERQSERMVFRQWGBgXFhYXFBUUGBYWFBkXGBcXGBYXHCYfGRsjGRUVHy8hIycpLC0uFx4xNzAqNSYrLCkBCQoKDgwOGg8PGiwkHx8sLCwsLCwqLCwsLCksLCksLCwpKSwsLCwsKSwpKSwpKSwsLCwpLCksKSksKSwsKSwsLP/AABEIAQMAwgMBIgACEQEDEQH/xAAcAAEAAgMBAQEAAAAAAAAAAAAABQYDBAcCAQj/xABLEAABAwIDBAUGDAQDBwUBAAABAAIDBBESITEFBkFREyJhcYEHFDJCkaEVI1Nkk5SxwdHS4fAWM1JiJHKCNENEY3SS8XOisrPiCP/EABgBAQEBAQEAAAAAAAAAAAAAAAABAgME/8QAJBEBAQACAgICAAcAAAAAAAAAAAECESExAxJBURMiMmGRseH/2gAMAwEAAhEDEQA/AORfw675am+sw/mT+HXfLU31mH8yilPu2QIKOCrfH0onfKxty4MZ0OEWdgIJe4kkC4sG8b5Bq/w675am+sw/mT+HXfLU31mH8y97wTQObTmmj6MGIukaXh5Epke0jFa+HCxpAOYDuOqse4u7dPUsEc8d552z+a2e9oL4I8Y6QB2bXOOEWw+g7NBWf4dd8tTfWYvzJ/Drvlqb6zF+Ze9g1UMb5nVEXSM6MgRY3R3eXssA4XcLZnwI4qd3bpKWpjrXupQ3zemdMwCaXNwcxtnXOY6xOVkFf/h13y1N9Zi/Mn8Ou+WpvrMX5lI0G1KMsmDqRrJOik6N/TyENeWkN+LdcONzlnlrwWfb2y4I9m0NSyICWpNSHnHIQ3oJAxpYC7LI53v4IIf+HXfLU31mH8yfw675am+sw/mXvdKkZNW08ErMTJpoo3ZuaQ2R7WktLSM7O430WSVkTK58fQtdGJTGGF0ugfhvia8OxWHO2eiDD/Drvlqb6zF+Zem7vO+WpvrMX5lOb0RUdJtGemdSF0EUhZdk8rZcNhnicXNJ19VaG+ewY6KsMULzLEWxysx5PwStDwyTDbrAHhbgckGOLYR+WpvrMX5lI02xD8tTfWIvxUu3dSnqaESUYc2sijbPPBic4SQvHpwhxJuy2Y7e0KO3SgZJUwRSNxMkkjYes5pAe4NJBaRnnxvogkqPYh+Vg+nj/FWal3KnMXTARGL+sTRYdba4ueSroDekcGNwtDiALuOQJAN3Em9rLoXk/rA4SUcn8udpt2PA4dpA9rQqKw/Z2EkdU24tIcPaMl8bszEbAtH+ZwaPaclKVNKY3ujcOs0lp7wsuzdn9NKyPQOPWPJozcfBoKCC2zurLCwPlDGtcMTfjYyXDLNoDrnUaKo1kKvu+G1POJ3PHoDqRjkxuQ9uZ8VSq8IK9UsUdMFJ1SjJlBm2RsWSql6OOws1z3ucbNjjYLue88AB7SQBmQo1XHbjvMKQULf9pnDZKx3FjfSipb8LZPf2kD1VTkBERAVt3T31koWugnhZUUc9nSU8mhvkJGO9R+WvYOQIqSn6/bFPJFBG6B3SRRtYZWS4MYuXEOY6Nwu0uLQRbIDVBtb67vwxSwSUJe6nq4xLCx2b2Evcx0R5kPaQD7zqd6u2zDRVsAYyUyUBZHibKwMc+FxdLZvRk2dK6T1jcFRezN7RHUwVEkIkFNh6CIPwMYGFzgD1XF3XcXk3FySoKqmD3ud1usb9Zwc65zN3AC5vfggsflJ2O2CvkdF/InDamA8DFUDGLdgJc3/Stryf/wCz7W/6F/8A9kS0dt71sqaWmp3QODqZr2Ry9MC4scbhjx0YBDcrWsse7280dLFUR9C55qITC89MG2aXB12jozY3aNSUFfKuu8YxbE2U5uYZJWMef6XOka9oPaW5qmzFpJwAgcAXBx9oA+xTGxt5zDDJSyxtnppHB7onFzS2RosJI3tzY+2XEEZEFB93EF9p0P8A1VP7pWE+5YKqYPr3uabtdUEg8wZLhZmbdihu6jhdHIQWiSSbpnsDgQ7o8LGBriCRiIJF8rHNRmz6hrJGve1zg0g2a8MzBB1LXZZHgg6Rt0UDt4KllaJGtMzh0he0xNkIGAyRhoJjvqMXja6pG9NLUR1k7awl0+Ml7uD75hzeGEtsRbKxC+b17ebW1MtSIzG+Vxc4dIHtuQPR6gI04kr1U7fE0EUdQ0vkhs2OUOAd0GZML7g3DSbsd6tyLEWwhM1G1JaOpo6iF2GRtLTOaezBYtcOIIuCORVsGzYpp6TaVG3DDJUwCeIf8NUGVl2/+m4m7T22yuAuf7Y20yo6IticwxxRQj40PBbEMNyOjGZ77dimdxN7nUM4fbHE6wmjNiHtBuCAcsbT1mnn3lBvU8vWceZP2qw7MqyxzXtNnNIIPIg3Cp9NUZ+KmqSqVHSd7I2ytirGDqytAf2PaOPsI/0qMhl6GmfJ6814mdjBYyu8eq3xK2tyaxtTDNQyG2MF8RPquGvvwn/uVd3g2o10mCM/FxARs7Q3V3+p2J3igi66VV2vepGsqVB1kyCNqnKybqbIjp4ztCpBJjY6WnjOEtL25RPlBOLCZC3CLZka5gHoG5Pkmo308NTW9I57hiMTjgYONiG9Ygd+d8wqx5edpYZ4qWINZCI2vszION3NZkMrAXt/mUHLKyqdK90kji57yXOcTclzjck+KwL6V8QEREEt8P8Azem+i/VPh/5vTfRfqolEEt8P/N6b6L9U+H/m9N9F+qiUQS3w/wDN6b6L9U+H/m9N9F+qiUQS3w/83pvov1T4f+b030X6qJRBLfD/AM3pvov1T4f+b030X6qJRBLfD/zem+i/VBt/5vTfQ/qolEEy3b3zel+h/VbMO3vm9L9D/wDpV9pWeN6C00+3/wDkU30P6qSg3h/5NP8ARfqqdFMtqOpQXWDedzTdjImOsQHNZZwxAtNjfLIlR0lcoNtWvj6tUb1RVq3eS/cY1spqJ7tp4jcEjKR4ztc5WbqfAc1FeTzcWTac+d200ZHSyDjx6Nn9x9wN+QP6IZDHSwNjiYGRsbhYwaADh+PipsUzerbzGNNrMYOWWFvEntsLnuAX543o26aucyH0WgMYLWsxt7X7Tck96u/ld3l+MNLEbB1ny24H1WDs9a3aFzAlSfa18REVQREQEREBERAREQEREBERAREQfQvbSsa+3QZ2vWVsq1Q5fcSDcEys+4O5km06nomHBE3rSyZdVvIDi46D2nRVvYex5aueOnp2l0khsBwHNxPBoFyTyC6lXbru2ZUNZCHgw05lMzntja6Sw6V0TssWbm2abuy0tZWTaO4bI2RFSQMggYGRsFgB7yTxJOZJVX313ibDFJI49WNpPf2d5NgO9U/d7y0Gwg2hZpOTahos3PhK0ej/AJhlzA1VV8se8tyylY697SSEG4t/uxcaj1v+1Zvemo5ttGvdNK+V5u57i4954d3DwWqvpK+KoIiICIiAiIgIiICIiAiIgIiICIiAiIgL6viv3ki3C+EKrpJh/hoCHSX0e7Vsfja57B2oOneRHccUlKKyVo84qWjAD6kJzA7MVg49gaFedvU8MkRinY2SM+kHC+f9XMHkRmFvPlDRfTLIaWbwFv3w5Kr7W2hcnPJLdEm3HPKBuR5reeF+KnJtZxGOMnQf3jgCM+Y4rnlROXuLj/4AyAHYAAFZt/8Ae01c5Yx3xEZswcHO0L/HQdneqopFoiIqgiIgIiICIiAiIgIiICIiAiIgIiICIt3Zuy3TOAAOG4ubX10AHEngAg87O2c6Z+FunrOtcNbf0j+81+rt2GUsVLDFRlhhDeqW+uRbG53EOxelizvkuK7U3MqNnwMc+EsieASQcWFx0bNb0Xaa5Z2BvcLX3f3qfRY3w4i9xGRd8SWj0scdrudlYEEELekdz2vX5Gy5F5Ud7uij81id8ZIOuR6kZ4d7vsvzCtbt/mDZzq2SJ0bnghrXWINyWjo3ccRBGYBAudFwDaNe6eV8shu57i4+PAdgGXgufd211GsiIqgiIgIiICIiAiIgIiICIiAiIgIiICIiCW3V3ckrqqKmi1e7N1rhjB6Tz2AZr9YbL3SpoI4I2Qs/w4tE4tBe054nYtbkkk9puqj5GNwPMaXziZv+JqACb6xxatZ2E5OPgOCvctbYHCLm+Fva7jlrYce4qp2x10YLXNcA5rgQ5rgHAg6hzTqFyXyjbhxnpKuOfom9Uzh4uA3JhdHhGRtazLZ8CNF1CplAba9+JN9TxPtVB8oGzZqulMUL2tIcHlpyEgaDZuL1c7HPK4F7aqZVqRQvK3tiIx0tPSua6ANxNLDduFg6Ngy4gB1xrmuarLUSEmx4ZDs/ZusSk4KIiKoIiICIiAiIgIiICIiAiIgIiICIiAuleRXcDz2p85mb/h6cg2Iykl1aztAycfAcVU9z9zajaU4hp25CxkkPoRtJticfsAzK/VW7+xItn0kdPHkyNuZtm9x9Jx/uc4++yIkKiXPCMiQSSLdVo45/v2LSfL/vDllZg5N59517rL0+56rjfi+2gBzbGOzif1UbtOsvkrbpqRHbSqcy659hNzoLgfauY+U7fExR+aRn414+MIPoMOrQebvs7wrPvXvKylgdO6xtlE3LrvI1BBzFifYexcCrKt0r3SSHE9xJcTxJWJ9tW64YURFpgREQEREBERAREQEREBFlgpXvNmNc48gCfsVr2R5KNoVFi2AsafWkOAe9XW0tkU9F1zZ//wDP8hsZ6pjexgLz+CsNH5BaIenLM/uwt/Fa9Kz+Ji4Ei/ScHkY2aP8AdPd3yH7gtk+STZo/4bxxut7U9E/Ej8xrPRUT5pGRRNL3vcGtaNXOcbADxX6Om8kezT/w5Hc8j8Vs7u+SiipqiOria9ro7luJ923sRc3A0uU9dLM5W15J9kU1NRmCnkZLIx5FS5upl0OurBYhp0IBOt1aqh7g6/DRguOs4+seQC4BvBvj0e05azZpELb2u30Zbem97DkWvOdu45OzXWdhb5GelhqJ4xDNP1ImF462V8TMWZuBjwnO2HW90s01E1VzBjS0G5ucR5uOviq3tCcWdd1hYkuvaw4m/Bbsj75XAA5nVx0GeZcT965l5X9uGGFtMx3WlvjIPqN1HcXG3bhcuPbpOFB353pNbUEtyiZ1YxzHF3j9llW0RbYEREBERAREQEREBERBYt29wayuPxERw8Xu6rR4ldX3c8gkEdnVkpld/Q3qt9pzK6RNVMiaGtwtAyDWjTsAGQWkNpPd6LbA+sSePKy7zxvNfJay7P2LS0gAhijjHMAXy/uOZW46tY4XaezPieWS0mxNa5uIAuPPrHvz0W7ExgFnWBN+IGXgVrhnlhk2kBllfkNRnzWu+tNrFx58Rktkvjibdove2dwtRxDySRcce2xuB3JtdNX4WmDrMBAPo34juKyN2lMSesL/ANItl3nVYp4GuJaXm4zHA+FjdR9ZXMj4PcSRew6xbpc+zsVTSXhqZnPDbXBNtbC2p9Xlfmqz5Y99Ogi8xgNpJW3lIObITozvf/8AG/8AUrFtHbcezqKSqmJLgAGsORc9/wDLZ3nU8gCeC/Oe0N4HTyPknJc6Ql735XxHi0ZWbawDeQ1WLZa74Y6bGyKJ9RUwwRxiVz3tAYfRIBu7ERo2wJJ5XXa9590IqyJjKlxMkYtHKyzSw5XLW+jhJANrcrEWuoHyY7rebQedSD4+ob1bg/F05zGo9KTInk0AcSpbe7eM00N2daaQ4IGakvPrW4ht799guOeW7p2k+WlsKSpgvDUTtnDHFsclzjLW2L3vvoIwQyxxXe62LI2w7xbr0lZ1pQQ+wAe11nWGmRy9yi6JhgaWSPxyEDG8m4Lhq0W4NJPebnisvnVhYH3/AL9i1jjI5Z5W9KPtzybyxXdA4St5ei/2cfBVCWFzSWuBBGoIsV2B9aSNbqD2xTxyi0jQe3Rw7nJYTK/LnCKV2hsMsuYziby9YeHHvCilhsREQEREBERAREQfrYYQDhbmCLk63/eS9vc4C4ADrHK59qwSzNiNg2xdxaNByJPNYhtQSHOwy4Zkjn2L0WvNI9wynVxNzx5nkFnm6Npu7M9pv71qtc5rr9ZzSLNs3Fh5k2/8rKZAAelwGxxN7B/dfirs08ClbK3GQWg+iLm+fEgaLzVU12YGusOVvvWV+0BrbK2vetCatYeII4jvysRw5p2I4yGN5xZi1rcdTxPDMKZ3fpHSkvwENaerizDn2y/0jUqIELppBGzMu420A58La5q27uRvYxwzw3s0OvfEPSOegHHtCzlw644+0226vZMc0LqedrZI3D40OGT3HPwzz5iwXJ5PIfHDXsk6QPogS8xuv0gLfRjJ0cwn1sjYEHmexyOwj95niVA7Rq1yvEdJyjtpVrWhz3uDWNBc53BrWi58LcFyqk26aqqfWPbha0OZTgk9RmYxD+/O9+fcFa9+5YTSuZO54a8izWOwl7hmAcjdt8z3Bc7O12hoDWADQC/LsWcJvlc7rhMz1YNySP3ofuWqytsdfZ2KKbtC+dhcd6wS1XaF0c9Jl1frla3vWpNV3UZJWcOSxGrU2aZ6mTiPBRFZG12Zydz4HvH3rYmnWlNIosabm2NivK9OcvKy0IiICIiAiIg/S8m3YsLnCQEnU53z4C6j67eYFrMAAPYQbNb2WzOuSgTTOcOpd54k9W5PK+q2KfYEmNjXkWIxOA4cLE/vRevUjy81M7P3sGYwuDQL6i4530t71Eba2nJNIW4nBrnWDbnrYT3aanNbm2IIYGWJALhhvnpyGH958VXGTvxPa15IFsIOetra8c/Ypv6XSbfXOZGBJJkcidMuF7fgo1tY+EYsAPHInMu5DuK8SdLYYmFxvbrDIdoAV48n+7/SEVErcmEiMHiR61uQ+3uWPbTfrtYtztjOhhEs4AmeLuH9DdQzPjxPb3KdafWOp0HIfj++C+nM24DXtPLwWCsnsFzt3dukmuFa3n2/KyRrYg2w9MPB61+R5AcRx7AVFS7Za5jpHdVrL4idBbWx/T3qS2o8PycAR2/dyK5N5QN4gT5nB/LZ/MIN7u/pvxtx/Rc7fa6dt444/ui95dviqlx3s0CzByF9bc1APfbTXidbhYHDhda5vzXTbi2HyH29q8GS+q1ZHrHjKmzTYfIsbpu1YXOWO6m102DUFY3SLHdfEV9K+IvtlB8REQEREBERB2ar2s8kO9DCMgAPWz49lll2dtacuJZnizdl7NeKy0+xcT7vJte9iMwB2d2imJA1gaBlnYDhYaXsvTco88ivVFPM97nPBPDMcOy3gs2zogA6wzbw5nVb1fMCSA6zja9jnb7VDy1QLzhJLtMI0JOmXE3+1YtrUico6c1c8cDCbOzc8Z4WDV32DvIXVoYBExscYsALNHIDiuX1G1GbG2cag2NTOCyJpsbuF+sSDnGwEHQXPPE2215OPK9FVhsFY4RVVg1rnEBk1gBkdGvJucPEnLkMV09dOjPfhGX759/4qI2hU342Pbp4FbG0Km37/fgqttbbDYY5JpXARsFzlmBbS/Ek6DtCxlfhvGIHfveXzWHq/wA2S4ZplbV3hf2kLjctRx1JzuV73h3ifVzvmkyvk1t8mMGjfx5klRTpUk0lu2eSXO/FYHSLE6ReCVRkc9eC5eUUH26+IvTG3NhxQfY4i42AuVJQbMA9LM+5Z6WmDBbjxKzL14eKTmuVy+nqkpMTmsaAC4gac1JbxbPEcgwjquAt3tyP3HxWfdWkxSOkOjRYf5nfpf2qW3ipMcJI1Z1h3et7s/BS56zkWThR5aJjuFu0ZKNqqEsz1HP8VMr4Qt5eOZJMrFeRbVdS4DlodOzsWqvHZZdV0l2IiKK7hFPIT0gLbFxzubFgyuPfqFH1NdK8PwYy5hObW3sDmA4AG2h7Vp1G1nMjwE3dlmQRhANrDvFj4r1u/vC9sojazGJXCzRa5cciRpyOvJeiuMRLK+cOsAS97rWwkucTkBz4ZBdJ3X3NdSNFXXPDXtaXhmVoWgXMkh4uAzA521Jyu27WyY2RtnIxSEXzzwHi1vbwuuQeXDfvpJPMIH9RhvUEetJwjvybqf7j/asWtzFSd+N7n7Rq3TG4jb1IWG3UjbpcDLEfSPaeQCuvkd3JDj8JVDbsYT5uy18b23DpbccJFm83Z+qqnuNuWdpVLGtaWQMAdO4EkhrdQL+s/QcPSOgIXaNqyxOHmwHRQU7GuJwgRtYzJrRi1AAd1sxkdTmOeV07Y47a23d72w03TlpJcQ2OO/8AMkcL4Wki4AHpG1hY2uuSb9b8urCImtwRMNy0OxYn8ybC4Gg8Sm+u9rqqUy3IbYtgadWRcZD/AHvt4AKmOcpJrtMru8Pr3LGl18RkREQEREBSGyae5LuWnef0UepbZeTPE/cunim8mcum/wBGnRLyx9it6iAke1ueZz7hmV7LdOWll2HTCOEX1PWd4/pZe9mVvTRknm4Edmo/9pC0dsVOCI21d1QPt9yi9kV+BxxjqkcBxGn3rx3Wrla744ZW6xm2nWUXRyOZyOXdw91lh6JSm1Jw4h+FwGlyLX5KPM4XfDyzKf4zl4cse/7jVq6XEwjxHeFAK1dM39hVyqwXIaCM+Lr/AHLj5bu9NY4am9xgREXIdV2g3E0E5Huvbw5rHsugkfKxrG2fkQRlhI0OnMD7FJUmz8efHX2q7bA2SI2OLWi7hx/fauu/tiRpbc2xVQARMwecOjcbi5Y2TCcD8IBs8HTUXcFwuj2RJLMGEF8r34Qy93Oe46E876+JK7o2GVtZFIGkkEgg5ktPVyPYMJBK80ewaWGvlrI2PxEEECzmxyOJ6RzRqC73XNtcmXXs1j3pK7t7EZs+nbAyxf6UrxljkI4f2t9FvZnqSud+VfffE7zGEgkEGdw0J4Q5a8C7wHAqzbT3xL2TMoY3y1IJa0Foaxpzu7EThOEAm19bdq5ZutuzJNWFlTHIMIe+TG1zXEkEC5PEude/YuM73XRXdoVhkkc88TwFhYZCwGmQC1CVu7b2U6mnfC/VpyNrYmnNrvEWWiqwIiICIiAiIgKW2UbsI5H7VFsIBBIuL5jmOSnm7XjxBkTLN0ucs+77yrjlcbw1Mcb+qsnR81K7Hoi67m9Xhe5J4Xt7lGHNW+jgEUIB9Vt3d+pXXyTLX5qkzxl/JP55VzaowPwgk2AuTrc5/ZZacUxa4OGoIPsXqaQucXHUkn2rxZdsPHjjOnPLy55d1a66nEsJtxGJvfqPwVRsrXu7UYosPFht4HMff7FB7WpOjlcOBzHcc/xHgsePi3FMuttBV97rklTO0ZsLCOJyH3qEWfNedLiIiLg275smG1rqzRVVhYKqbOkNsV1JU1Rne6qJeaQtBe24dz1y5ePFVyu2G6XDIAdbWuRYcHH3n2KVrNoWASOvs2903VVPffaZpaVracmORrhZ7LdY+sSD2ACxuNFzys8oFZI9jzLYsuBhAaDe18TdDoFc9+T0jSuWSssSFFtSO8G8ElZIJJA0ENDQGiwsLk655kk+Ki0REEREBERAREQEREFi3frmOkYJSBY3ufWtmPHRWfbG1GOjLWOBLiAbX01P3Lm4K36bbDm5O6w9/t4rrjlLZ7fDNn0mbJZajNrxnUkd4/BejtWP+r3Fd/efblqpjYlWI5OsbNcLE8BxB9v2rPvPVxYWvD2kjKwIJIOYsO/7VV5ttj1G+J/AKMnqHPN3G65ZZTe523Jdar1VVJe658ByCwoi427dBERQdp2PKcGvBbbpCNCvqKo15Z3X1XoSnmiKKrm80hwnNc3mPWKIgxoiICIiAiIgIiICIiAiIgL6viICIiAiIgIiIP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 rot="21029513">
            <a:off x="2071118" y="2776129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ll Gothic Std Black" pitchFamily="34" charset="0"/>
                <a:ea typeface="ProntoMF Medium" pitchFamily="18" charset="-79"/>
                <a:cs typeface="ProntoMF Medium" pitchFamily="18" charset="-79"/>
              </a:rPr>
              <a:t>Saturn v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2" name="תמונה 11" descr="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1" y="1484784"/>
            <a:ext cx="5329740" cy="4699628"/>
          </a:xfrm>
          <a:prstGeom prst="rect">
            <a:avLst/>
          </a:prstGeom>
        </p:spPr>
      </p:pic>
      <p:pic>
        <p:nvPicPr>
          <p:cNvPr id="13" name="תמונה 12" descr="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3868" y="0"/>
            <a:ext cx="5370132" cy="150558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76672"/>
            <a:ext cx="3120894" cy="463258"/>
          </a:xfrm>
          <a:prstGeom prst="rect">
            <a:avLst/>
          </a:prstGeom>
        </p:spPr>
      </p:pic>
      <p:pic>
        <p:nvPicPr>
          <p:cNvPr id="17" name="תמונה 16" descr="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-315416"/>
            <a:ext cx="8676456" cy="1440160"/>
          </a:xfrm>
          <a:prstGeom prst="rect">
            <a:avLst/>
          </a:prstGeom>
        </p:spPr>
      </p:pic>
      <p:pic>
        <p:nvPicPr>
          <p:cNvPr id="18" name="תמונה 17" descr="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052736"/>
            <a:ext cx="7076871" cy="650999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683568" y="-963488"/>
            <a:ext cx="2592288" cy="3600400"/>
            <a:chOff x="251520" y="2204864"/>
            <a:chExt cx="2664296" cy="4653136"/>
          </a:xfrm>
        </p:grpSpPr>
        <p:sp>
          <p:nvSpPr>
            <p:cNvPr id="11" name="מלבן 10"/>
            <p:cNvSpPr/>
            <p:nvPr/>
          </p:nvSpPr>
          <p:spPr>
            <a:xfrm>
              <a:off x="1691680" y="2348880"/>
              <a:ext cx="122413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0" name="קבוצה 9"/>
            <p:cNvGrpSpPr/>
            <p:nvPr/>
          </p:nvGrpSpPr>
          <p:grpSpPr>
            <a:xfrm>
              <a:off x="251520" y="2204864"/>
              <a:ext cx="2592288" cy="4653136"/>
              <a:chOff x="827584" y="1988840"/>
              <a:chExt cx="2592288" cy="4653136"/>
            </a:xfrm>
          </p:grpSpPr>
          <p:sp>
            <p:nvSpPr>
              <p:cNvPr id="6" name="מלבן 5"/>
              <p:cNvSpPr/>
              <p:nvPr/>
            </p:nvSpPr>
            <p:spPr>
              <a:xfrm>
                <a:off x="2411760" y="1988840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9" name="קבוצה 8"/>
              <p:cNvGrpSpPr/>
              <p:nvPr/>
            </p:nvGrpSpPr>
            <p:grpSpPr>
              <a:xfrm>
                <a:off x="827584" y="4409728"/>
                <a:ext cx="2087297" cy="2232248"/>
                <a:chOff x="3419872" y="3329608"/>
                <a:chExt cx="2087297" cy="2232248"/>
              </a:xfrm>
            </p:grpSpPr>
            <p:pic>
              <p:nvPicPr>
                <p:cNvPr id="12290" name="Picture 2" descr="http://4.bp.blogspot.com/_xzPSwamAI_s/TNvClKXShUI/AAAAAAAAAbU/lqkwyqAToro/s1600/E_Temporin_Pesolordo_BL72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879" r="43885" b="31434"/>
                <a:stretch>
                  <a:fillRect/>
                </a:stretch>
              </p:blipFill>
              <p:spPr bwMode="auto">
                <a:xfrm>
                  <a:off x="3419872" y="3329608"/>
                  <a:ext cx="2087297" cy="22322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96" name="Picture 8" descr="http://t3.gstatic.com/images?q=tbn:ANd9GcSAewtpjCkbt9tG4ieoA-_0S5C2s0J5i6F0WYcrX8ybaZgXiqj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35896" y="3933056"/>
                  <a:ext cx="603819" cy="69269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94" name="Picture 6" descr="http://www.edu-negev.gov.il/tapuz/motytp/flash/15-7.gif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88024" y="4149080"/>
                  <a:ext cx="600877" cy="630188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14" name="תמונה 13" descr="5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3753" y="1785264"/>
            <a:ext cx="7448697" cy="4906875"/>
          </a:xfrm>
          <a:prstGeom prst="rect">
            <a:avLst/>
          </a:prstGeom>
        </p:spPr>
      </p:pic>
      <p:pic>
        <p:nvPicPr>
          <p:cNvPr id="15" name="תמונה 14" descr="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0"/>
            <a:ext cx="4108365" cy="138977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o443.co.il/Go443/UserFiles/New-22-10/Image/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3789040"/>
            <a:ext cx="342037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 descr="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497" y="2492896"/>
            <a:ext cx="7497461" cy="896038"/>
          </a:xfrm>
          <a:prstGeom prst="rect">
            <a:avLst/>
          </a:prstGeom>
        </p:spPr>
      </p:pic>
      <p:pic>
        <p:nvPicPr>
          <p:cNvPr id="7" name="תמונה 6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0"/>
            <a:ext cx="7869286" cy="1158144"/>
          </a:xfrm>
          <a:prstGeom prst="rect">
            <a:avLst/>
          </a:prstGeom>
        </p:spPr>
      </p:pic>
      <p:pic>
        <p:nvPicPr>
          <p:cNvPr id="8" name="תמונה 7" descr="5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550" y="1412776"/>
            <a:ext cx="7235354" cy="167016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מלבן 56"/>
          <p:cNvSpPr/>
          <p:nvPr/>
        </p:nvSpPr>
        <p:spPr>
          <a:xfrm>
            <a:off x="0" y="1268760"/>
            <a:ext cx="4355976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 55"/>
          <p:cNvSpPr/>
          <p:nvPr/>
        </p:nvSpPr>
        <p:spPr>
          <a:xfrm>
            <a:off x="0" y="2132856"/>
            <a:ext cx="4355976" cy="648072"/>
          </a:xfrm>
          <a:prstGeom prst="rect">
            <a:avLst/>
          </a:prstGeom>
          <a:solidFill>
            <a:srgbClr val="F175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 54"/>
          <p:cNvSpPr/>
          <p:nvPr/>
        </p:nvSpPr>
        <p:spPr>
          <a:xfrm>
            <a:off x="0" y="2780928"/>
            <a:ext cx="4355976" cy="720080"/>
          </a:xfrm>
          <a:prstGeom prst="rect">
            <a:avLst/>
          </a:prstGeom>
          <a:solidFill>
            <a:srgbClr val="CC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0" y="3501008"/>
            <a:ext cx="4355976" cy="720080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 52"/>
          <p:cNvSpPr/>
          <p:nvPr/>
        </p:nvSpPr>
        <p:spPr>
          <a:xfrm>
            <a:off x="0" y="4869160"/>
            <a:ext cx="4355976" cy="720080"/>
          </a:xfrm>
          <a:prstGeom prst="rect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 51"/>
          <p:cNvSpPr/>
          <p:nvPr/>
        </p:nvSpPr>
        <p:spPr>
          <a:xfrm>
            <a:off x="0" y="4149080"/>
            <a:ext cx="4355976" cy="7200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 50"/>
          <p:cNvSpPr/>
          <p:nvPr/>
        </p:nvSpPr>
        <p:spPr>
          <a:xfrm>
            <a:off x="0" y="5517232"/>
            <a:ext cx="4355976" cy="72008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/>
          <p:nvPr/>
        </p:nvCxnSpPr>
        <p:spPr>
          <a:xfrm>
            <a:off x="4355976" y="1268760"/>
            <a:ext cx="124" cy="489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388394" y="3753644"/>
            <a:ext cx="4824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1835696" y="90872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he-IL" b="1" u="sng" dirty="0">
                <a:solidFill>
                  <a:srgbClr val="002060"/>
                </a:solidFill>
                <a:latin typeface="Calibri" pitchFamily="34" charset="0"/>
              </a:rPr>
              <a:t>הפעילות</a:t>
            </a:r>
            <a:endParaRPr lang="en-US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2831306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3275806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3743969" y="3824983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4163218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4607718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5050631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5495131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938043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6382543" y="3831432"/>
            <a:ext cx="482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4355976" y="1628800"/>
            <a:ext cx="936625" cy="15875"/>
          </a:xfrm>
          <a:prstGeom prst="straightConnector1">
            <a:avLst/>
          </a:prstGeom>
          <a:ln w="4445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4787900" y="2276475"/>
            <a:ext cx="504825" cy="0"/>
          </a:xfrm>
          <a:prstGeom prst="straightConnector1">
            <a:avLst/>
          </a:prstGeom>
          <a:ln>
            <a:solidFill>
              <a:srgbClr val="F175B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5292725" y="3001963"/>
            <a:ext cx="1584325" cy="0"/>
          </a:xfrm>
          <a:prstGeom prst="straightConnector1">
            <a:avLst/>
          </a:prstGeom>
          <a:ln w="44450">
            <a:solidFill>
              <a:srgbClr val="CC009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5940425" y="3644900"/>
            <a:ext cx="1511300" cy="635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7020272" y="4437112"/>
            <a:ext cx="1800200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7380312" y="5013176"/>
            <a:ext cx="1439862" cy="4763"/>
          </a:xfrm>
          <a:prstGeom prst="straightConnector1">
            <a:avLst/>
          </a:prstGeom>
          <a:ln w="44450">
            <a:solidFill>
              <a:srgbClr val="33CC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>
            <a:off x="7956376" y="5733256"/>
            <a:ext cx="863922" cy="669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קבוצה 48"/>
          <p:cNvGrpSpPr>
            <a:grpSpLocks/>
          </p:cNvGrpSpPr>
          <p:nvPr/>
        </p:nvGrpSpPr>
        <p:grpSpPr bwMode="auto">
          <a:xfrm>
            <a:off x="4211638" y="6235700"/>
            <a:ext cx="4932362" cy="622300"/>
            <a:chOff x="4211638" y="6235700"/>
            <a:chExt cx="4932362" cy="622300"/>
          </a:xfrm>
        </p:grpSpPr>
        <p:sp>
          <p:nvSpPr>
            <p:cNvPr id="18470" name="Text Box 60"/>
            <p:cNvSpPr txBox="1">
              <a:spLocks noChangeArrowheads="1"/>
            </p:cNvSpPr>
            <p:nvPr/>
          </p:nvSpPr>
          <p:spPr bwMode="auto">
            <a:xfrm>
              <a:off x="8172450" y="6243637"/>
              <a:ext cx="431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e-IL"/>
                <a:t>9</a:t>
              </a:r>
              <a:endParaRPr lang="en-US"/>
            </a:p>
          </p:txBody>
        </p:sp>
        <p:grpSp>
          <p:nvGrpSpPr>
            <p:cNvPr id="18471" name="קבוצה 46"/>
            <p:cNvGrpSpPr>
              <a:grpSpLocks/>
            </p:cNvGrpSpPr>
            <p:nvPr/>
          </p:nvGrpSpPr>
          <p:grpSpPr bwMode="auto">
            <a:xfrm>
              <a:off x="4211638" y="6235700"/>
              <a:ext cx="4932362" cy="622300"/>
              <a:chOff x="4211638" y="6235700"/>
              <a:chExt cx="4932362" cy="622300"/>
            </a:xfrm>
          </p:grpSpPr>
          <p:sp>
            <p:nvSpPr>
              <p:cNvPr id="18472" name="Text Box 51"/>
              <p:cNvSpPr txBox="1">
                <a:spLocks noChangeArrowheads="1"/>
              </p:cNvSpPr>
              <p:nvPr/>
            </p:nvSpPr>
            <p:spPr bwMode="auto">
              <a:xfrm>
                <a:off x="4643438" y="6243637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1</a:t>
                </a:r>
                <a:endParaRPr lang="en-US"/>
              </a:p>
            </p:txBody>
          </p:sp>
          <p:sp>
            <p:nvSpPr>
              <p:cNvPr id="18473" name="Text Box 52"/>
              <p:cNvSpPr txBox="1">
                <a:spLocks noChangeArrowheads="1"/>
              </p:cNvSpPr>
              <p:nvPr/>
            </p:nvSpPr>
            <p:spPr bwMode="auto">
              <a:xfrm>
                <a:off x="5076825" y="6243637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2</a:t>
                </a:r>
                <a:endParaRPr lang="en-US"/>
              </a:p>
            </p:txBody>
          </p:sp>
          <p:sp>
            <p:nvSpPr>
              <p:cNvPr id="18474" name="Text Box 53"/>
              <p:cNvSpPr txBox="1">
                <a:spLocks noChangeArrowheads="1"/>
              </p:cNvSpPr>
              <p:nvPr/>
            </p:nvSpPr>
            <p:spPr bwMode="auto">
              <a:xfrm>
                <a:off x="5508625" y="6243637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 dirty="0"/>
                  <a:t>3</a:t>
                </a:r>
                <a:endParaRPr lang="en-US" dirty="0"/>
              </a:p>
            </p:txBody>
          </p:sp>
          <p:sp>
            <p:nvSpPr>
              <p:cNvPr id="18475" name="Text Box 54"/>
              <p:cNvSpPr txBox="1">
                <a:spLocks noChangeArrowheads="1"/>
              </p:cNvSpPr>
              <p:nvPr/>
            </p:nvSpPr>
            <p:spPr bwMode="auto">
              <a:xfrm>
                <a:off x="5940425" y="6235700"/>
                <a:ext cx="4318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 dirty="0"/>
                  <a:t>4</a:t>
                </a:r>
                <a:endParaRPr lang="en-US" dirty="0"/>
              </a:p>
            </p:txBody>
          </p:sp>
          <p:sp>
            <p:nvSpPr>
              <p:cNvPr id="18476" name="Text Box 55"/>
              <p:cNvSpPr txBox="1">
                <a:spLocks noChangeArrowheads="1"/>
              </p:cNvSpPr>
              <p:nvPr/>
            </p:nvSpPr>
            <p:spPr bwMode="auto">
              <a:xfrm>
                <a:off x="6372225" y="6235700"/>
                <a:ext cx="4318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5</a:t>
                </a:r>
                <a:endParaRPr lang="en-US"/>
              </a:p>
            </p:txBody>
          </p:sp>
          <p:sp>
            <p:nvSpPr>
              <p:cNvPr id="18477" name="Text Box 56"/>
              <p:cNvSpPr txBox="1">
                <a:spLocks noChangeArrowheads="1"/>
              </p:cNvSpPr>
              <p:nvPr/>
            </p:nvSpPr>
            <p:spPr bwMode="auto">
              <a:xfrm>
                <a:off x="6804025" y="6235700"/>
                <a:ext cx="4318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6</a:t>
                </a:r>
                <a:endParaRPr lang="en-US"/>
              </a:p>
            </p:txBody>
          </p:sp>
          <p:sp>
            <p:nvSpPr>
              <p:cNvPr id="18478" name="Text Box 57"/>
              <p:cNvSpPr txBox="1">
                <a:spLocks noChangeArrowheads="1"/>
              </p:cNvSpPr>
              <p:nvPr/>
            </p:nvSpPr>
            <p:spPr bwMode="auto">
              <a:xfrm>
                <a:off x="7308850" y="6235700"/>
                <a:ext cx="4318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7</a:t>
                </a:r>
                <a:endParaRPr lang="en-US"/>
              </a:p>
            </p:txBody>
          </p:sp>
          <p:sp>
            <p:nvSpPr>
              <p:cNvPr id="18479" name="Text Box 58"/>
              <p:cNvSpPr txBox="1">
                <a:spLocks noChangeArrowheads="1"/>
              </p:cNvSpPr>
              <p:nvPr/>
            </p:nvSpPr>
            <p:spPr bwMode="auto">
              <a:xfrm>
                <a:off x="8567738" y="6243637"/>
                <a:ext cx="57626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10</a:t>
                </a:r>
                <a:endParaRPr lang="en-US"/>
              </a:p>
            </p:txBody>
          </p:sp>
          <p:sp>
            <p:nvSpPr>
              <p:cNvPr id="18480" name="Text Box 59"/>
              <p:cNvSpPr txBox="1">
                <a:spLocks noChangeArrowheads="1"/>
              </p:cNvSpPr>
              <p:nvPr/>
            </p:nvSpPr>
            <p:spPr bwMode="auto">
              <a:xfrm>
                <a:off x="7740650" y="6243637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8</a:t>
                </a:r>
                <a:endParaRPr lang="en-US"/>
              </a:p>
            </p:txBody>
          </p:sp>
          <p:sp>
            <p:nvSpPr>
              <p:cNvPr id="18481" name="Text Box 61"/>
              <p:cNvSpPr txBox="1">
                <a:spLocks noChangeArrowheads="1"/>
              </p:cNvSpPr>
              <p:nvPr/>
            </p:nvSpPr>
            <p:spPr bwMode="auto">
              <a:xfrm>
                <a:off x="4211638" y="6243637"/>
                <a:ext cx="431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e-IL"/>
                  <a:t>0</a:t>
                </a:r>
                <a:endParaRPr lang="en-US"/>
              </a:p>
            </p:txBody>
          </p:sp>
          <p:sp>
            <p:nvSpPr>
              <p:cNvPr id="18482" name="TextBox 42"/>
              <p:cNvSpPr txBox="1">
                <a:spLocks noChangeArrowheads="1"/>
              </p:cNvSpPr>
              <p:nvPr/>
            </p:nvSpPr>
            <p:spPr bwMode="auto">
              <a:xfrm>
                <a:off x="6156325" y="6488113"/>
                <a:ext cx="12795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e-IL" b="1" u="sng" dirty="0">
                    <a:solidFill>
                      <a:srgbClr val="002060"/>
                    </a:solidFill>
                  </a:rPr>
                  <a:t>משך השנים</a:t>
                </a:r>
              </a:p>
            </p:txBody>
          </p:sp>
        </p:grpSp>
      </p:grpSp>
      <p:pic>
        <p:nvPicPr>
          <p:cNvPr id="58" name="תמונה 57" descr="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-99392"/>
            <a:ext cx="7869286" cy="1158144"/>
          </a:xfrm>
          <a:prstGeom prst="rect">
            <a:avLst/>
          </a:prstGeom>
        </p:spPr>
      </p:pic>
      <p:pic>
        <p:nvPicPr>
          <p:cNvPr id="59" name="תמונה 58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899" y="5661248"/>
            <a:ext cx="1700644" cy="408398"/>
          </a:xfrm>
          <a:prstGeom prst="rect">
            <a:avLst/>
          </a:prstGeom>
        </p:spPr>
      </p:pic>
      <p:pic>
        <p:nvPicPr>
          <p:cNvPr id="60" name="תמונה 59" descr="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268760"/>
            <a:ext cx="4279039" cy="956993"/>
          </a:xfrm>
          <a:prstGeom prst="rect">
            <a:avLst/>
          </a:prstGeom>
        </p:spPr>
      </p:pic>
      <p:pic>
        <p:nvPicPr>
          <p:cNvPr id="61" name="תמונה 60" descr="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020" y="2276872"/>
            <a:ext cx="3352523" cy="676600"/>
          </a:xfrm>
          <a:prstGeom prst="rect">
            <a:avLst/>
          </a:prstGeom>
        </p:spPr>
      </p:pic>
      <p:pic>
        <p:nvPicPr>
          <p:cNvPr id="62" name="תמונה 61" descr="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600" y="2852936"/>
            <a:ext cx="4272943" cy="963088"/>
          </a:xfrm>
          <a:prstGeom prst="rect">
            <a:avLst/>
          </a:prstGeom>
        </p:spPr>
      </p:pic>
      <p:pic>
        <p:nvPicPr>
          <p:cNvPr id="63" name="תמונה 62" descr="4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41" y="3645024"/>
            <a:ext cx="4193702" cy="402303"/>
          </a:xfrm>
          <a:prstGeom prst="rect">
            <a:avLst/>
          </a:prstGeom>
        </p:spPr>
      </p:pic>
      <p:pic>
        <p:nvPicPr>
          <p:cNvPr id="64" name="תמונה 63" descr="4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57" y="4365104"/>
            <a:ext cx="3943786" cy="402303"/>
          </a:xfrm>
          <a:prstGeom prst="rect">
            <a:avLst/>
          </a:prstGeom>
        </p:spPr>
      </p:pic>
      <p:pic>
        <p:nvPicPr>
          <p:cNvPr id="65" name="תמונה 64" descr="4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35002" y="5013176"/>
            <a:ext cx="2651541" cy="40230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2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4752900" cy="316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 descr="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8388" y="-315416"/>
            <a:ext cx="4315612" cy="1749407"/>
          </a:xfrm>
          <a:prstGeom prst="rect">
            <a:avLst/>
          </a:prstGeom>
        </p:spPr>
      </p:pic>
      <p:pic>
        <p:nvPicPr>
          <p:cNvPr id="10" name="תמונה 9" descr="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6165304"/>
            <a:ext cx="3943786" cy="438876"/>
          </a:xfrm>
          <a:prstGeom prst="rect">
            <a:avLst/>
          </a:prstGeom>
        </p:spPr>
      </p:pic>
      <p:pic>
        <p:nvPicPr>
          <p:cNvPr id="11" name="תמונה 10" descr="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4725" y="1190409"/>
            <a:ext cx="7131731" cy="19505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63839931/Moon_on_the_water_by_Phoenix_D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4005064"/>
            <a:ext cx="9144000" cy="2297430"/>
          </a:xfrm>
          <a:prstGeom prst="rect">
            <a:avLst/>
          </a:prstGeo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ודות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100392" cy="6120680"/>
          </a:xfrm>
          <a:prstGeom prst="rect">
            <a:avLst/>
          </a:prstGeom>
        </p:spPr>
      </p:pic>
      <p:sp>
        <p:nvSpPr>
          <p:cNvPr id="9218" name="AutoShape 2" descr="cid:014D9F8811C84441B4359065EC447E2E@ToshibaTOSH"/>
          <p:cNvSpPr>
            <a:spLocks noChangeAspect="1" noChangeArrowheads="1"/>
          </p:cNvSpPr>
          <p:nvPr/>
        </p:nvSpPr>
        <p:spPr bwMode="auto">
          <a:xfrm>
            <a:off x="-50800" y="-136525"/>
            <a:ext cx="5972175" cy="4381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מגישו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291688" cy="652534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476375" y="1225550"/>
            <a:ext cx="74564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dirty="0"/>
              <a:t> </a:t>
            </a:r>
            <a:endParaRPr lang="en-US" dirty="0"/>
          </a:p>
          <a:p>
            <a:r>
              <a:rPr lang="en-US" dirty="0"/>
              <a:t>Lunar scientists plan for sustainable and affordable moon base- impactlab.net </a:t>
            </a:r>
          </a:p>
          <a:p>
            <a:r>
              <a:rPr lang="en-US" dirty="0"/>
              <a:t>Nuclear power production at moon and Mars- mymusicstreets.com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/>
              <a:t>What do we do there?- </a:t>
            </a:r>
            <a:r>
              <a:rPr lang="en-US" dirty="0" err="1"/>
              <a:t>Vissions</a:t>
            </a:r>
            <a:r>
              <a:rPr lang="en-US" dirty="0"/>
              <a:t> 2200\ Space </a:t>
            </a:r>
            <a:r>
              <a:rPr lang="en-US" dirty="0" err="1"/>
              <a:t>luna</a:t>
            </a:r>
            <a:r>
              <a:rPr lang="en-US" dirty="0"/>
              <a:t> do</a:t>
            </a:r>
          </a:p>
          <a:p>
            <a:r>
              <a:rPr lang="en-US" u="sng" dirty="0" err="1"/>
              <a:t>Ynet</a:t>
            </a:r>
            <a:r>
              <a:rPr lang="en-US" u="sng" dirty="0"/>
              <a:t> </a:t>
            </a:r>
            <a:r>
              <a:rPr lang="he-IL" u="sng" dirty="0"/>
              <a:t>מדע ותרבות</a:t>
            </a:r>
            <a:endParaRPr lang="en-US" dirty="0"/>
          </a:p>
          <a:p>
            <a:r>
              <a:rPr lang="he-IL" u="sng" dirty="0"/>
              <a:t>הידען</a:t>
            </a:r>
            <a:endParaRPr lang="en-US" dirty="0"/>
          </a:p>
          <a:p>
            <a:r>
              <a:rPr lang="he-IL" u="sng" dirty="0" err="1"/>
              <a:t>ויקיפדיה</a:t>
            </a:r>
            <a:r>
              <a:rPr lang="en-US" u="sng" dirty="0"/>
              <a:t>- lunar water</a:t>
            </a:r>
            <a:endParaRPr lang="en-US" dirty="0"/>
          </a:p>
          <a:p>
            <a:r>
              <a:rPr lang="en-US" u="sng" dirty="0"/>
              <a:t>-</a:t>
            </a:r>
            <a:r>
              <a:rPr lang="he-IL" u="sng" dirty="0" err="1"/>
              <a:t>ויקיפדיה</a:t>
            </a:r>
            <a:r>
              <a:rPr lang="en-US" u="sng" dirty="0"/>
              <a:t>- LCROSS</a:t>
            </a:r>
            <a:endParaRPr lang="en-US" dirty="0"/>
          </a:p>
          <a:p>
            <a:r>
              <a:rPr lang="en-US" u="sng" dirty="0"/>
              <a:t>marker</a:t>
            </a:r>
            <a:endParaRPr lang="en-US" dirty="0"/>
          </a:p>
          <a:p>
            <a:r>
              <a:rPr lang="en-US" u="sng" dirty="0"/>
              <a:t>lcross</a:t>
            </a:r>
            <a:r>
              <a:rPr lang="en-US" u="sng" dirty="0">
                <a:hlinkClick r:id="rId2"/>
              </a:rPr>
              <a:t>http://www.fenergy.co.il/</a:t>
            </a:r>
            <a:endParaRPr lang="en-US" dirty="0"/>
          </a:p>
          <a:p>
            <a:r>
              <a:rPr lang="en-US" u="sng" dirty="0">
                <a:hlinkClick r:id="rId2"/>
              </a:rPr>
              <a:t>www.fenergy.co.il</a:t>
            </a:r>
            <a:endParaRPr lang="en-US" dirty="0"/>
          </a:p>
          <a:p>
            <a:r>
              <a:rPr lang="he-IL" dirty="0"/>
              <a:t> </a:t>
            </a:r>
            <a:endParaRPr lang="en-US" dirty="0"/>
          </a:p>
          <a:p>
            <a:r>
              <a:rPr lang="en-US" u="sng" dirty="0"/>
              <a:t>Mining the moon's water: Q &amp; A with </a:t>
            </a:r>
            <a:r>
              <a:rPr lang="en-US" u="sng" dirty="0" err="1"/>
              <a:t>Shackleton</a:t>
            </a:r>
            <a:r>
              <a:rPr lang="en-US" u="sng" dirty="0"/>
              <a:t> Energy's Bill Stone- space.com</a:t>
            </a:r>
            <a:endParaRPr lang="en-US" dirty="0"/>
          </a:p>
          <a:p>
            <a:r>
              <a:rPr lang="en-US" u="sng" dirty="0"/>
              <a:t>How moon dust could </a:t>
            </a:r>
            <a:r>
              <a:rPr lang="en-US" u="sng" dirty="0" err="1"/>
              <a:t>yeald</a:t>
            </a:r>
            <a:r>
              <a:rPr lang="en-US" u="sng" dirty="0"/>
              <a:t> oxygen, fuel and water- space.com</a:t>
            </a:r>
            <a:endParaRPr lang="en-US" dirty="0"/>
          </a:p>
          <a:p>
            <a:r>
              <a:rPr lang="en-US" u="sng" dirty="0"/>
              <a:t>Volatile content of lunar volcanic glasses and the presence of water in the moon's interior- Nature 454, 192-195 (</a:t>
            </a:r>
            <a:r>
              <a:rPr lang="en-US" u="sng" dirty="0" err="1"/>
              <a:t>july</a:t>
            </a:r>
            <a:r>
              <a:rPr lang="en-US" u="sng" dirty="0"/>
              <a:t> 2008).</a:t>
            </a:r>
            <a:endParaRPr lang="en-US" dirty="0"/>
          </a:p>
          <a:p>
            <a:r>
              <a:rPr lang="en-US" u="sng" dirty="0"/>
              <a:t>How NASA hopes to mine water on the moon- space.com</a:t>
            </a:r>
            <a:endParaRPr lang="en-US" dirty="0"/>
          </a:p>
          <a:p>
            <a:endParaRPr lang="he-IL" dirty="0"/>
          </a:p>
        </p:txBody>
      </p:sp>
      <p:pic>
        <p:nvPicPr>
          <p:cNvPr id="5" name="תמונה 4" descr="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8876" y="332656"/>
            <a:ext cx="5083644" cy="11581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836738" y="1196975"/>
            <a:ext cx="70961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u="sng" dirty="0"/>
              <a:t>Mining lunar polar ice – adsabs.harvard.edu</a:t>
            </a:r>
            <a:endParaRPr lang="en-US" dirty="0"/>
          </a:p>
          <a:p>
            <a:r>
              <a:rPr lang="en-US" u="sng" dirty="0"/>
              <a:t>Microwaving </a:t>
            </a:r>
            <a:r>
              <a:rPr lang="en-US" u="sng" dirty="0" err="1"/>
              <a:t>moondust</a:t>
            </a:r>
            <a:r>
              <a:rPr lang="en-US" u="sng" dirty="0"/>
              <a:t>- COMSOL.com</a:t>
            </a:r>
            <a:endParaRPr lang="en-US" dirty="0"/>
          </a:p>
          <a:p>
            <a:r>
              <a:rPr lang="en-US" u="sng" dirty="0"/>
              <a:t>Mining the moon- searchanddiscovery.com</a:t>
            </a:r>
            <a:endParaRPr lang="en-US" dirty="0"/>
          </a:p>
          <a:p>
            <a:r>
              <a:rPr lang="en-US" u="sng" dirty="0"/>
              <a:t>How astronauts could harvest water on the moon- newscientist.com</a:t>
            </a:r>
            <a:endParaRPr lang="en-US" dirty="0"/>
          </a:p>
          <a:p>
            <a:r>
              <a:rPr lang="en-US" u="sng" dirty="0"/>
              <a:t>Using microwaves to extract water  from the moon-science20.com</a:t>
            </a:r>
            <a:endParaRPr lang="en-US" dirty="0"/>
          </a:p>
          <a:p>
            <a:r>
              <a:rPr lang="en-US" u="sng" dirty="0"/>
              <a:t>Microwaving </a:t>
            </a:r>
            <a:r>
              <a:rPr lang="en-US" u="sng" dirty="0" err="1"/>
              <a:t>moondust</a:t>
            </a:r>
            <a:r>
              <a:rPr lang="en-US" u="sng" dirty="0"/>
              <a:t> with COMSOL- deskeng.com</a:t>
            </a:r>
            <a:endParaRPr lang="en-US" dirty="0"/>
          </a:p>
          <a:p>
            <a:r>
              <a:rPr lang="en-US" u="sng" dirty="0"/>
              <a:t>Ice on the moon- nssdc.gsfc.nasa.gov</a:t>
            </a:r>
            <a:endParaRPr lang="en-US" dirty="0"/>
          </a:p>
          <a:p>
            <a:r>
              <a:rPr lang="en-US" u="sng" dirty="0"/>
              <a:t>Moon water- our ticket to the solar system – synapses.co.uk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/>
              <a:t>Nuclear power production at moon and Mars- mymusicstreets.com</a:t>
            </a:r>
            <a:endParaRPr lang="en-US" dirty="0"/>
          </a:p>
          <a:p>
            <a:r>
              <a:rPr lang="en-US" u="sng" dirty="0"/>
              <a:t>What do we do there?- </a:t>
            </a:r>
            <a:r>
              <a:rPr lang="en-US" u="sng" dirty="0" err="1"/>
              <a:t>Vissions</a:t>
            </a:r>
            <a:r>
              <a:rPr lang="en-US" u="sng" dirty="0"/>
              <a:t> 2200\ Space </a:t>
            </a:r>
            <a:r>
              <a:rPr lang="en-US" u="sng" dirty="0" err="1"/>
              <a:t>luna</a:t>
            </a:r>
            <a:r>
              <a:rPr lang="en-US" u="sng" dirty="0"/>
              <a:t> do</a:t>
            </a:r>
            <a:endParaRPr lang="en-US" dirty="0"/>
          </a:p>
          <a:p>
            <a:endParaRPr lang="he-IL" dirty="0"/>
          </a:p>
        </p:txBody>
      </p:sp>
      <p:pic>
        <p:nvPicPr>
          <p:cNvPr id="5" name="תמונה 4" descr="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0616"/>
            <a:ext cx="7375551" cy="115814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לבן 3"/>
          <p:cNvSpPr>
            <a:spLocks noChangeArrowheads="1"/>
          </p:cNvSpPr>
          <p:nvPr/>
        </p:nvSpPr>
        <p:spPr bwMode="auto">
          <a:xfrm>
            <a:off x="85725" y="1516063"/>
            <a:ext cx="90376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b="1" u="sng" dirty="0"/>
              <a:t>C</a:t>
            </a:r>
            <a:r>
              <a:rPr lang="en-US" b="1" u="sng" dirty="0">
                <a:hlinkClick r:id="rId2"/>
              </a:rPr>
              <a:t>olonization of Space Looms --Nuclear Power Plant for Settlements on Moon, Mars &amp; Beyond</a:t>
            </a:r>
            <a:endParaRPr lang="en-US" u="sng" dirty="0"/>
          </a:p>
          <a:p>
            <a:pPr rtl="0"/>
            <a:r>
              <a:rPr lang="en-US" u="sng" dirty="0"/>
              <a:t>daily </a:t>
            </a:r>
            <a:r>
              <a:rPr lang="en-US" u="sng" dirty="0">
                <a:hlinkClick r:id="rId3"/>
              </a:rPr>
              <a:t>galaxy.com</a:t>
            </a:r>
            <a:endParaRPr lang="en-US" u="sng" dirty="0"/>
          </a:p>
          <a:p>
            <a:pPr rtl="0"/>
            <a:r>
              <a:rPr lang="en-US" u="sng" dirty="0"/>
              <a:t> </a:t>
            </a:r>
          </a:p>
          <a:p>
            <a:pPr rtl="0"/>
            <a:r>
              <a:rPr lang="en-US" u="sng" dirty="0"/>
              <a:t>NASA may build nuclear reactors on moon and mars- </a:t>
            </a:r>
            <a:r>
              <a:rPr lang="en-US" u="sng" dirty="0">
                <a:hlinkClick r:id="rId4"/>
              </a:rPr>
              <a:t>greenoptimistic.com</a:t>
            </a:r>
            <a:endParaRPr lang="en-US" u="sng" dirty="0"/>
          </a:p>
          <a:p>
            <a:pPr rtl="0"/>
            <a:r>
              <a:rPr lang="en-US" u="sng" dirty="0"/>
              <a:t> </a:t>
            </a:r>
          </a:p>
          <a:p>
            <a:pPr rtl="0"/>
            <a:r>
              <a:rPr lang="en-US" b="1" u="sng" dirty="0"/>
              <a:t>NASA to build miniature nuclear power station on the Moon and Mars</a:t>
            </a:r>
            <a:endParaRPr lang="en-US" u="sng" dirty="0"/>
          </a:p>
          <a:p>
            <a:pPr rtl="0"/>
            <a:r>
              <a:rPr lang="en-US" b="1" u="sng" dirty="0"/>
              <a:t>-</a:t>
            </a:r>
            <a:r>
              <a:rPr lang="en-US" b="1" u="sng" dirty="0">
                <a:hlinkClick r:id="rId5"/>
              </a:rPr>
              <a:t>activenet.com</a:t>
            </a:r>
            <a:endParaRPr lang="en-US" u="sng" dirty="0"/>
          </a:p>
          <a:p>
            <a:pPr rtl="0"/>
            <a:r>
              <a:rPr lang="en-US" u="sng" dirty="0"/>
              <a:t> </a:t>
            </a:r>
          </a:p>
          <a:p>
            <a:pPr rtl="0"/>
            <a:r>
              <a:rPr lang="en-US" b="1" u="sng" dirty="0"/>
              <a:t>Nuclear Reactors for Space- world- </a:t>
            </a:r>
            <a:r>
              <a:rPr lang="en-US" b="1" u="sng" dirty="0">
                <a:hlinkClick r:id="rId6"/>
              </a:rPr>
              <a:t>nuclear.org</a:t>
            </a:r>
            <a:endParaRPr lang="en-US" u="sng" dirty="0"/>
          </a:p>
          <a:p>
            <a:pPr rtl="0"/>
            <a:r>
              <a:rPr lang="en-US" u="sng" dirty="0"/>
              <a:t> </a:t>
            </a:r>
          </a:p>
          <a:p>
            <a:pPr rtl="0"/>
            <a:r>
              <a:rPr lang="en-US" u="sng" dirty="0"/>
              <a:t>Why do </a:t>
            </a:r>
            <a:r>
              <a:rPr lang="en-US" u="sng" dirty="0" err="1"/>
              <a:t>researchers&amp;space</a:t>
            </a:r>
            <a:r>
              <a:rPr lang="en-US" u="sng" dirty="0"/>
              <a:t> enthusiasts see helium 3 as a viable energy source?</a:t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5" name="מלבן 4"/>
          <p:cNvSpPr/>
          <p:nvPr/>
        </p:nvSpPr>
        <p:spPr>
          <a:xfrm>
            <a:off x="1907704" y="332656"/>
            <a:ext cx="66704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N Alpaca" pitchFamily="2" charset="-79"/>
                <a:cs typeface="BN Alpaca" pitchFamily="2" charset="-79"/>
              </a:rPr>
              <a:t>מקורות מידע נוספים: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27013" y="981075"/>
            <a:ext cx="88915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u="sng"/>
              <a:t>Read more: </a:t>
            </a:r>
            <a:r>
              <a:rPr lang="en-US" u="sng">
                <a:hlinkClick r:id="rId2"/>
              </a:rPr>
              <a:t>Why do researchers&amp;space enthusiasts see helium 3 as a viable energy </a:t>
            </a:r>
          </a:p>
          <a:p>
            <a:pPr rtl="0"/>
            <a:r>
              <a:rPr lang="en-US" u="sng">
                <a:hlinkClick r:id="rId2"/>
              </a:rPr>
              <a:t>source? | Answerbaghttp://www.answerbag.com/q_view/1900866#ixzz1dtDS7VBv</a:t>
            </a:r>
            <a:endParaRPr lang="en-US" u="sng"/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b="1" u="sng"/>
              <a:t>helium3-wikipedia</a:t>
            </a:r>
            <a:endParaRPr lang="en-US" u="sng"/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b="1" u="sng"/>
              <a:t>Race to the Moon for Nuclear Fuel- </a:t>
            </a:r>
            <a:r>
              <a:rPr lang="en-US" b="1" u="sng">
                <a:hlinkClick r:id="rId3"/>
              </a:rPr>
              <a:t>wired.com</a:t>
            </a:r>
            <a:endParaRPr lang="en-US" u="sng"/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u="sng"/>
              <a:t>Helium-3 Power Generation- explaining the future.con</a:t>
            </a:r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b="1" u="sng"/>
              <a:t>Fusion Power from the Moon- </a:t>
            </a:r>
            <a:r>
              <a:rPr lang="en-US" b="1" u="sng">
                <a:hlinkClick r:id="rId4"/>
              </a:rPr>
              <a:t>asi.org</a:t>
            </a:r>
            <a:endParaRPr lang="en-US" u="sng"/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b="1" u="sng"/>
              <a:t>lunar helium 3 as an energy sourse in a nutshell –</a:t>
            </a:r>
            <a:r>
              <a:rPr lang="en-US" b="1" u="sng">
                <a:hlinkClick r:id="rId4"/>
              </a:rPr>
              <a:t>asi.org</a:t>
            </a:r>
            <a:endParaRPr lang="en-US" u="sng"/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b="1" u="sng"/>
              <a:t>mining the moon -</a:t>
            </a:r>
            <a:endParaRPr lang="en-US" u="sng"/>
          </a:p>
          <a:p>
            <a:pPr rtl="0"/>
            <a:r>
              <a:rPr lang="en-US" u="sng">
                <a:hlinkClick r:id="rId5" tooltip="http://www.popularmechanics.com/science/space/moon-mars/1283056"/>
              </a:rPr>
              <a:t>http://www.popularmechanics.com/science/space/moon-mars/1283056</a:t>
            </a:r>
            <a:endParaRPr lang="en-US" u="sng"/>
          </a:p>
          <a:p>
            <a:pPr rtl="0"/>
            <a:r>
              <a:rPr lang="en-US" u="sng"/>
              <a:t> </a:t>
            </a:r>
          </a:p>
          <a:p>
            <a:pPr rtl="0"/>
            <a:r>
              <a:rPr lang="en-US" b="1" u="sng"/>
              <a:t> </a:t>
            </a:r>
            <a:r>
              <a:rPr lang="he-IL" b="1" u="sng"/>
              <a:t>נסיונות מוצלחים בכור היתוך גרעיני</a:t>
            </a:r>
            <a:r>
              <a:rPr lang="en-US" b="1" u="sng"/>
              <a:t> -   </a:t>
            </a:r>
            <a:r>
              <a:rPr lang="en-US" b="1" u="sng">
                <a:hlinkClick r:id="rId6"/>
              </a:rPr>
              <a:t>blog.k1789.com</a:t>
            </a:r>
            <a:endParaRPr lang="en-US" u="sng"/>
          </a:p>
          <a:p>
            <a:r>
              <a:rPr lang="he-IL" b="1" u="sng"/>
              <a:t>היתוך גרעיני</a:t>
            </a:r>
            <a:r>
              <a:rPr lang="en-US" b="1" u="sng"/>
              <a:t> – </a:t>
            </a:r>
            <a:r>
              <a:rPr lang="en-US" b="1" u="sng">
                <a:hlinkClick r:id="rId7"/>
              </a:rPr>
              <a:t>energianews.com</a:t>
            </a:r>
            <a:endParaRPr lang="en-US" u="sng"/>
          </a:p>
          <a:p>
            <a:endParaRPr lang="he-IL"/>
          </a:p>
        </p:txBody>
      </p:sp>
      <p:pic>
        <p:nvPicPr>
          <p:cNvPr id="4" name="תמונה 3" descr="5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8449" y="-171400"/>
            <a:ext cx="7375551" cy="115814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825" y="404813"/>
            <a:ext cx="87106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FOXNEWS.com - NASA Wants to Mine Moon Water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he-IL" dirty="0">
                <a:latin typeface="Calibri" pitchFamily="34" charset="0"/>
              </a:rPr>
              <a:t>,הירח, התפרצות סולארית, מופעי הירח- </a:t>
            </a:r>
            <a:r>
              <a:rPr lang="he-IL" dirty="0" err="1">
                <a:latin typeface="Calibri" pitchFamily="34" charset="0"/>
              </a:rPr>
              <a:t>ויקיפדיה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 Wikipedia -  lunar terminator, </a:t>
            </a:r>
            <a:r>
              <a:rPr lang="en-US" dirty="0" err="1">
                <a:latin typeface="Calibri" pitchFamily="34" charset="0"/>
              </a:rPr>
              <a:t>peary</a:t>
            </a:r>
            <a:r>
              <a:rPr lang="en-US" dirty="0">
                <a:latin typeface="Calibri" pitchFamily="34" charset="0"/>
              </a:rPr>
              <a:t> crater, </a:t>
            </a:r>
            <a:r>
              <a:rPr lang="en-US" dirty="0" err="1">
                <a:latin typeface="Calibri" pitchFamily="34" charset="0"/>
              </a:rPr>
              <a:t>Shackleton</a:t>
            </a:r>
            <a:r>
              <a:rPr lang="en-US" dirty="0">
                <a:latin typeface="Calibri" pitchFamily="34" charset="0"/>
              </a:rPr>
              <a:t> crater</a:t>
            </a:r>
            <a:r>
              <a:rPr lang="he-IL" dirty="0">
                <a:latin typeface="Calibri" pitchFamily="34" charset="0"/>
              </a:rPr>
              <a:t>)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 err="1">
                <a:latin typeface="Calibri" pitchFamily="34" charset="0"/>
              </a:rPr>
              <a:t>Selenographiccolongitude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Robert Perry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C:\ 3\Can you melt ice in a microwave oven - BT3Central Forums.htm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  <a:hlinkClick r:id="rId2"/>
              </a:rPr>
              <a:t>http://findarticles.com/p/articles/mi_m3289/is_n3_v161/ai_12374649</a:t>
            </a:r>
            <a:r>
              <a:rPr lang="he-IL" dirty="0">
                <a:latin typeface="Calibri" pitchFamily="34" charset="0"/>
                <a:hlinkClick r:id="rId2"/>
              </a:rPr>
              <a:t>/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Interaction of microwave irradiation with material- microwvetec.com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  <a:hlinkClick r:id="rId3"/>
              </a:rPr>
              <a:t>http://www.microwavetec.com/theor_basics.php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JOURNAL OF GEOPHYSICAL RESEARCH, VOL. 105, NO. E5, PAGES 12,023-12,03</a:t>
            </a:r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3, MAY 25, 2000 Lunar polar topography derived from Clementine </a:t>
            </a:r>
            <a:r>
              <a:rPr lang="en-US" dirty="0" err="1">
                <a:latin typeface="Calibri" pitchFamily="34" charset="0"/>
              </a:rPr>
              <a:t>stereoimages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A. C. Cook,• T. R. Watters,• M. S. Robinson2, P. D. Spudis3, and D. B. J. Bussey4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PERMANENTLY SHADOWED AREAS AT THE LUNAR POLES: NATURE AND POSSIBLE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UNILIZATION. </a:t>
            </a:r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 err="1">
                <a:latin typeface="Calibri" pitchFamily="34" charset="0"/>
              </a:rPr>
              <a:t>V.V.Shevchenko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E.A.Kozlova</a:t>
            </a:r>
            <a:r>
              <a:rPr lang="en-US" dirty="0">
                <a:latin typeface="Calibri" pitchFamily="34" charset="0"/>
              </a:rPr>
              <a:t>, Sternberg State Astronomical Institute, Moscow University, 13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 err="1">
                <a:latin typeface="Calibri" pitchFamily="34" charset="0"/>
              </a:rPr>
              <a:t>Universitetsky</a:t>
            </a:r>
            <a:r>
              <a:rPr lang="en-US" dirty="0">
                <a:latin typeface="Calibri" pitchFamily="34" charset="0"/>
              </a:rPr>
              <a:t> pr., 119992 Moscow, Russia</a:t>
            </a:r>
            <a:r>
              <a:rPr lang="he-IL" dirty="0">
                <a:latin typeface="Calibri" pitchFamily="34" charset="0"/>
              </a:rPr>
              <a:t>;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 err="1">
                <a:latin typeface="Calibri" pitchFamily="34" charset="0"/>
              </a:rPr>
              <a:t>RoI</a:t>
            </a:r>
            <a:r>
              <a:rPr lang="en-US" dirty="0">
                <a:latin typeface="Calibri" pitchFamily="34" charset="0"/>
              </a:rPr>
              <a:t> - Peary Crater</a:t>
            </a:r>
            <a:r>
              <a:rPr lang="he-IL" dirty="0">
                <a:latin typeface="Calibri" pitchFamily="34" charset="0"/>
              </a:rPr>
              <a:t> -  </a:t>
            </a:r>
            <a:r>
              <a:rPr lang="en-US" dirty="0">
                <a:latin typeface="Calibri" pitchFamily="34" charset="0"/>
              </a:rPr>
              <a:t>http://www.wikispaces.com</a:t>
            </a:r>
            <a:r>
              <a:rPr lang="he-IL" dirty="0">
                <a:latin typeface="Calibri" pitchFamily="34" charset="0"/>
              </a:rPr>
              <a:t>/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Prime </a:t>
            </a:r>
            <a:r>
              <a:rPr lang="en-US" dirty="0" err="1">
                <a:latin typeface="Calibri" pitchFamily="34" charset="0"/>
              </a:rPr>
              <a:t>Moonbase</a:t>
            </a:r>
            <a:r>
              <a:rPr lang="en-US" dirty="0">
                <a:latin typeface="Calibri" pitchFamily="34" charset="0"/>
              </a:rPr>
              <a:t> Locations</a:t>
            </a:r>
            <a:r>
              <a:rPr lang="he-IL" dirty="0">
                <a:latin typeface="Calibri" pitchFamily="34" charset="0"/>
              </a:rPr>
              <a:t>  -   </a:t>
            </a:r>
            <a:r>
              <a:rPr lang="en-US" dirty="0">
                <a:latin typeface="Calibri" pitchFamily="34" charset="0"/>
              </a:rPr>
              <a:t>Visions 2200 - A Perspective on the Future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מלבן 3"/>
          <p:cNvSpPr>
            <a:spLocks noChangeArrowheads="1"/>
          </p:cNvSpPr>
          <p:nvPr/>
        </p:nvSpPr>
        <p:spPr bwMode="auto">
          <a:xfrm>
            <a:off x="4283968" y="764704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 smtClean="0">
                <a:latin typeface="Calibri" pitchFamily="34" charset="0"/>
              </a:rPr>
              <a:t>Lack </a:t>
            </a:r>
            <a:r>
              <a:rPr lang="en-US" dirty="0">
                <a:latin typeface="Calibri" pitchFamily="34" charset="0"/>
              </a:rPr>
              <a:t>of exposed ice inside lunar south pole </a:t>
            </a:r>
            <a:r>
              <a:rPr lang="en-US" dirty="0" err="1">
                <a:latin typeface="Calibri" pitchFamily="34" charset="0"/>
              </a:rPr>
              <a:t>Shackleton</a:t>
            </a:r>
            <a:r>
              <a:rPr lang="en-US" dirty="0">
                <a:latin typeface="Calibri" pitchFamily="34" charset="0"/>
              </a:rPr>
              <a:t> Crater</a:t>
            </a:r>
            <a:r>
              <a:rPr lang="he-IL" dirty="0">
                <a:latin typeface="Calibri" pitchFamily="34" charset="0"/>
              </a:rPr>
              <a:t> -  </a:t>
            </a:r>
            <a:r>
              <a:rPr lang="en-US" dirty="0">
                <a:latin typeface="Calibri" pitchFamily="34" charset="0"/>
              </a:rPr>
              <a:t>Spacespin.com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-  Using Microwaves to Heat Lunar </a:t>
            </a:r>
            <a:r>
              <a:rPr lang="en-US" dirty="0" err="1">
                <a:latin typeface="Calibri" pitchFamily="34" charset="0"/>
              </a:rPr>
              <a:t>SoilIEEE</a:t>
            </a:r>
            <a:r>
              <a:rPr lang="en-US" dirty="0">
                <a:latin typeface="Calibri" pitchFamily="34" charset="0"/>
              </a:rPr>
              <a:t> Spectrum and </a:t>
            </a:r>
            <a:r>
              <a:rPr lang="en-US" dirty="0" err="1">
                <a:latin typeface="Calibri" pitchFamily="34" charset="0"/>
              </a:rPr>
              <a:t>ComsolMicrowave</a:t>
            </a:r>
            <a:r>
              <a:rPr lang="en-US" dirty="0">
                <a:latin typeface="Calibri" pitchFamily="34" charset="0"/>
              </a:rPr>
              <a:t> Heating </a:t>
            </a:r>
            <a:r>
              <a:rPr lang="en-US" dirty="0" err="1">
                <a:latin typeface="Calibri" pitchFamily="34" charset="0"/>
              </a:rPr>
              <a:t>WebinarFebruary</a:t>
            </a:r>
            <a:r>
              <a:rPr lang="en-US" dirty="0">
                <a:latin typeface="Calibri" pitchFamily="34" charset="0"/>
              </a:rPr>
              <a:t> 10, 2011Edwin </a:t>
            </a:r>
            <a:r>
              <a:rPr lang="en-US" dirty="0" err="1">
                <a:latin typeface="Calibri" pitchFamily="34" charset="0"/>
              </a:rPr>
              <a:t>Ethridge</a:t>
            </a:r>
            <a:r>
              <a:rPr lang="en-US" dirty="0">
                <a:latin typeface="Calibri" pitchFamily="34" charset="0"/>
              </a:rPr>
              <a:t>, PhD Materials &amp; Processes LaboratoryNASA-MSFC-EM41, Huntsville, AL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International Journal of Solar System Studies (1994</a:t>
            </a:r>
            <a:r>
              <a:rPr lang="he-IL" dirty="0">
                <a:latin typeface="Calibri" pitchFamily="34" charset="0"/>
              </a:rPr>
              <a:t>) 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Volume: 111, Issue: 2, Pages: 441-455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Available from adsabs.harvard.edu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Using COMSOL </a:t>
            </a:r>
            <a:r>
              <a:rPr lang="en-US" dirty="0" err="1">
                <a:latin typeface="Calibri" pitchFamily="34" charset="0"/>
              </a:rPr>
              <a:t>Multiphysics</a:t>
            </a:r>
            <a:r>
              <a:rPr lang="en-US" dirty="0">
                <a:latin typeface="Calibri" pitchFamily="34" charset="0"/>
              </a:rPr>
              <a:t> Software to Model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Anisotropic Dielectric and </a:t>
            </a:r>
            <a:r>
              <a:rPr lang="en-US" dirty="0" err="1">
                <a:latin typeface="Calibri" pitchFamily="34" charset="0"/>
              </a:rPr>
              <a:t>Metamaterial</a:t>
            </a:r>
            <a:r>
              <a:rPr lang="en-US" dirty="0">
                <a:latin typeface="Calibri" pitchFamily="34" charset="0"/>
              </a:rPr>
              <a:t> Effects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in Folded-Waveguide Traveling-Wave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Tube Slow-Wave Circuits- David P. </a:t>
            </a:r>
            <a:r>
              <a:rPr lang="en-US" dirty="0" err="1">
                <a:latin typeface="Calibri" pitchFamily="34" charset="0"/>
              </a:rPr>
              <a:t>Starinshak</a:t>
            </a:r>
            <a:r>
              <a:rPr lang="en-US" dirty="0">
                <a:latin typeface="Calibri" pitchFamily="34" charset="0"/>
              </a:rPr>
              <a:t> and Nathan D. Smith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Ohio Aerospace Institute, Brook Park, Ohio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Jeffrey D. Wilson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Glenn Research Center, Cleveland, Ohio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לבן 3"/>
          <p:cNvSpPr>
            <a:spLocks noChangeArrowheads="1"/>
          </p:cNvSpPr>
          <p:nvPr/>
        </p:nvSpPr>
        <p:spPr bwMode="auto">
          <a:xfrm>
            <a:off x="4356100" y="179388"/>
            <a:ext cx="4572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 Mini Nuclear Reactors Could Power Space Colonies</a:t>
            </a:r>
            <a:r>
              <a:rPr lang="he-IL" dirty="0">
                <a:latin typeface="Calibri" pitchFamily="34" charset="0"/>
              </a:rPr>
              <a:t>-  </a:t>
            </a:r>
            <a:r>
              <a:rPr lang="en-US" dirty="0">
                <a:latin typeface="Calibri" pitchFamily="34" charset="0"/>
                <a:hlinkClick r:id="rId2"/>
              </a:rPr>
              <a:t>http://www.universetoday.com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E-Cat: Suitcase Cold Fusion Nuclear Reactor</a:t>
            </a:r>
            <a:r>
              <a:rPr lang="he-IL" dirty="0">
                <a:latin typeface="Calibri" pitchFamily="34" charset="0"/>
              </a:rPr>
              <a:t> ? -  </a:t>
            </a:r>
            <a:r>
              <a:rPr lang="en-US" dirty="0">
                <a:latin typeface="Calibri" pitchFamily="34" charset="0"/>
                <a:hlinkClick r:id="rId3"/>
              </a:rPr>
              <a:t>http://inpursuitofhappiness.wordpress.com</a:t>
            </a:r>
            <a:r>
              <a:rPr lang="he-IL" dirty="0">
                <a:latin typeface="Calibri" pitchFamily="34" charset="0"/>
                <a:hlinkClick r:id="rId3"/>
              </a:rPr>
              <a:t>/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NASA has new hopes, challenges with moonshot</a:t>
            </a:r>
            <a:r>
              <a:rPr lang="he-IL" dirty="0">
                <a:latin typeface="Calibri" pitchFamily="34" charset="0"/>
              </a:rPr>
              <a:t> -  </a:t>
            </a:r>
            <a:r>
              <a:rPr lang="en-US" dirty="0">
                <a:latin typeface="Calibri" pitchFamily="34" charset="0"/>
              </a:rPr>
              <a:t>cnet.com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he-IL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LOLA Featured Image</a:t>
            </a:r>
            <a:r>
              <a:rPr lang="he-IL" dirty="0">
                <a:latin typeface="Calibri" pitchFamily="34" charset="0"/>
              </a:rPr>
              <a:t> -  </a:t>
            </a:r>
            <a:r>
              <a:rPr lang="en-US" dirty="0">
                <a:latin typeface="Calibri" pitchFamily="34" charset="0"/>
              </a:rPr>
              <a:t>Peary Crater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Ice at the north of the moon- air and space Smithsonian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Visions 2200 - A Perspective on the Future</a:t>
            </a:r>
            <a:r>
              <a:rPr lang="he-IL" dirty="0">
                <a:latin typeface="Calibri" pitchFamily="34" charset="0"/>
              </a:rPr>
              <a:t>-  </a:t>
            </a:r>
            <a:r>
              <a:rPr lang="en-US" dirty="0">
                <a:latin typeface="Calibri" pitchFamily="34" charset="0"/>
              </a:rPr>
              <a:t>Prime </a:t>
            </a:r>
            <a:r>
              <a:rPr lang="en-US" dirty="0" err="1">
                <a:latin typeface="Calibri" pitchFamily="34" charset="0"/>
              </a:rPr>
              <a:t>Moonbase</a:t>
            </a:r>
            <a:r>
              <a:rPr lang="en-US" dirty="0">
                <a:latin typeface="Calibri" pitchFamily="34" charset="0"/>
              </a:rPr>
              <a:t> Locations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Related </a:t>
            </a:r>
            <a:r>
              <a:rPr lang="en-US" dirty="0" err="1">
                <a:latin typeface="Calibri" pitchFamily="34" charset="0"/>
              </a:rPr>
              <a:t>researchInternational</a:t>
            </a:r>
            <a:r>
              <a:rPr lang="en-US" dirty="0">
                <a:latin typeface="Calibri" pitchFamily="34" charset="0"/>
              </a:rPr>
              <a:t> Journal of Solar System Studies (1994</a:t>
            </a:r>
            <a:r>
              <a:rPr lang="he-IL" dirty="0">
                <a:latin typeface="Calibri" pitchFamily="34" charset="0"/>
              </a:rPr>
              <a:t>) 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Volume: 111, Issue: 2, Pages: 441-455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Radiation Shielding for a Lunar Base- 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Final Report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Jared Bell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Dustin </a:t>
            </a:r>
            <a:r>
              <a:rPr lang="en-US" dirty="0" err="1">
                <a:latin typeface="Calibri" pitchFamily="34" charset="0"/>
              </a:rPr>
              <a:t>Lail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Chris Martin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Paul Nguyen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</a:rPr>
              <a:t>May 10, 2011</a:t>
            </a:r>
            <a:endParaRPr lang="en-US" dirty="0"/>
          </a:p>
          <a:p>
            <a:pPr eaLnBrk="0" hangingPunct="0">
              <a:tabLst>
                <a:tab pos="1146175" algn="l"/>
                <a:tab pos="5273675" algn="r"/>
              </a:tabLst>
            </a:pPr>
            <a:r>
              <a:rPr lang="en-US" dirty="0">
                <a:latin typeface="Calibri" pitchFamily="34" charset="0"/>
                <a:hlinkClick r:id="rId4"/>
              </a:rPr>
              <a:t>http://www.jamesoberg.com/astronomy_moonpole.pdf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80" y="836712"/>
            <a:ext cx="8905520" cy="1389773"/>
          </a:xfrm>
          <a:prstGeom prst="rect">
            <a:avLst/>
          </a:prstGeom>
        </p:spPr>
      </p:pic>
      <p:pic>
        <p:nvPicPr>
          <p:cNvPr id="7" name="תמונה 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04864"/>
            <a:ext cx="7338978" cy="38279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http://25.media.tumblr.com/tumblr_lhp65qRmfd1qb3iw0o1_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973">
            <a:off x="864473" y="517590"/>
            <a:ext cx="2880320" cy="278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2" name="AutoShape 2" descr="http://attach.walla.co.il/?w=/@attach&amp;acode=P9911bodz3!229F7EF749&amp;fid=-1000&amp;id=385403173&amp;aid=4&amp;n=&amp;wsize=150&amp;wcr=63303&amp;wca=1&amp;wce=6328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63" name="Picture 3" descr="C:\Documents and Settings\Administrator\My Documents\Downloads\l01_01955359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7787">
            <a:off x="364524" y="3612278"/>
            <a:ext cx="3727897" cy="310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696" y="476672"/>
            <a:ext cx="4839824" cy="1261768"/>
          </a:xfrm>
          <a:prstGeom prst="rect">
            <a:avLst/>
          </a:prstGeom>
        </p:spPr>
      </p:pic>
      <p:pic>
        <p:nvPicPr>
          <p:cNvPr id="9" name="תמונה 8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0662" y="1623542"/>
            <a:ext cx="9144000" cy="573588"/>
          </a:xfrm>
          <a:prstGeom prst="rect">
            <a:avLst/>
          </a:prstGeom>
        </p:spPr>
      </p:pic>
      <p:pic>
        <p:nvPicPr>
          <p:cNvPr id="10" name="תמונה 9" descr="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197130"/>
            <a:ext cx="5400610" cy="416932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_dQ5l0FgQLcs/S6qrruM9oFI/AAAAAAAARco/hEHJ3FG4FSI/s1600/Moon-Water.jpg"/>
          <p:cNvPicPr>
            <a:picLocks noChangeAspect="1" noChangeArrowheads="1"/>
          </p:cNvPicPr>
          <p:nvPr/>
        </p:nvPicPr>
        <p:blipFill>
          <a:blip r:embed="rId2" cstate="print"/>
          <a:srcRect b="5863"/>
          <a:stretch>
            <a:fillRect/>
          </a:stretch>
        </p:blipFill>
        <p:spPr bwMode="auto">
          <a:xfrm>
            <a:off x="7260" y="-24895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9144000" cy="3225627"/>
          </a:xfrm>
          <a:prstGeom prst="rect">
            <a:avLst/>
          </a:prstGeom>
        </p:spPr>
      </p:pic>
    </p:spTree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MoonSolarPower"/>
          <p:cNvPicPr>
            <a:picLocks noChangeAspect="1" noChangeArrowheads="1"/>
          </p:cNvPicPr>
          <p:nvPr/>
        </p:nvPicPr>
        <p:blipFill>
          <a:blip r:embed="rId2" cstate="print"/>
          <a:srcRect l="4545" r="113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417881" cy="1761598"/>
          </a:xfrm>
          <a:prstGeom prst="rect">
            <a:avLst/>
          </a:prstGeom>
        </p:spPr>
      </p:pic>
      <p:pic>
        <p:nvPicPr>
          <p:cNvPr id="7" name="תמונה 6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721" y="2618299"/>
            <a:ext cx="6418558" cy="1621402"/>
          </a:xfrm>
          <a:prstGeom prst="rect">
            <a:avLst/>
          </a:prstGeom>
        </p:spPr>
      </p:pic>
      <p:pic>
        <p:nvPicPr>
          <p:cNvPr id="8" name="תמונה 7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8520" y="6267057"/>
            <a:ext cx="4955639" cy="40230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Documents and Settings\Administrator\My Documents\ניצן\אילן רמון\הורד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0697">
            <a:off x="587550" y="4089237"/>
            <a:ext cx="2469531" cy="196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C:\Documents and Settings\Administrator\My Documents\Downloads\RossiECat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5597">
            <a:off x="646353" y="1961515"/>
            <a:ext cx="2260990" cy="208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88640"/>
            <a:ext cx="7247545" cy="1725026"/>
          </a:xfrm>
          <a:prstGeom prst="rect">
            <a:avLst/>
          </a:prstGeom>
        </p:spPr>
      </p:pic>
      <p:pic>
        <p:nvPicPr>
          <p:cNvPr id="10" name="תמונה 9" descr="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157948"/>
            <a:ext cx="5918727" cy="3151372"/>
          </a:xfrm>
          <a:prstGeom prst="rect">
            <a:avLst/>
          </a:prstGeom>
        </p:spPr>
      </p:pic>
      <p:pic>
        <p:nvPicPr>
          <p:cNvPr id="11" name="תמונה 10" descr="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44824"/>
            <a:ext cx="9027430" cy="1347105"/>
          </a:xfrm>
          <a:prstGeom prst="rect">
            <a:avLst/>
          </a:prstGeom>
        </p:spPr>
      </p:pic>
      <p:pic>
        <p:nvPicPr>
          <p:cNvPr id="12" name="תמונה 11" descr="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3296"/>
            <a:ext cx="3084321" cy="59126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Documents and Settings\Administrator\My Documents\Downloads\E45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8216">
            <a:off x="3631990" y="3865310"/>
            <a:ext cx="375470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7" name="Picture 1" descr="C:\Documents and Settings\Administrator\My Documents\Downloads\E46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8618">
            <a:off x="63531" y="2413452"/>
            <a:ext cx="3572790" cy="262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48680"/>
            <a:ext cx="9144000" cy="1440656"/>
          </a:xfrm>
          <a:prstGeom prst="rect">
            <a:avLst/>
          </a:prstGeom>
        </p:spPr>
      </p:pic>
      <p:pic>
        <p:nvPicPr>
          <p:cNvPr id="14" name="תמונה 13" descr="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988840"/>
            <a:ext cx="7948527" cy="1767694"/>
          </a:xfrm>
          <a:prstGeom prst="rect">
            <a:avLst/>
          </a:prstGeom>
        </p:spPr>
      </p:pic>
      <p:pic>
        <p:nvPicPr>
          <p:cNvPr id="15" name="תמונה 14" descr="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12576" y="4725144"/>
            <a:ext cx="2145615" cy="774128"/>
          </a:xfrm>
          <a:prstGeom prst="rect">
            <a:avLst/>
          </a:prstGeom>
        </p:spPr>
      </p:pic>
      <p:pic>
        <p:nvPicPr>
          <p:cNvPr id="16" name="תמונה 15" descr="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5661248"/>
            <a:ext cx="3949882" cy="96308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733256"/>
            <a:ext cx="3456147" cy="444971"/>
          </a:xfrm>
          <a:prstGeom prst="rect">
            <a:avLst/>
          </a:prstGeom>
        </p:spPr>
      </p:pic>
      <p:pic>
        <p:nvPicPr>
          <p:cNvPr id="12" name="תמונה 11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329" y="375272"/>
            <a:ext cx="8693682" cy="875109"/>
          </a:xfrm>
          <a:prstGeom prst="rect">
            <a:avLst/>
          </a:prstGeom>
        </p:spPr>
      </p:pic>
      <p:pic>
        <p:nvPicPr>
          <p:cNvPr id="13" name="תמונה 12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96752"/>
            <a:ext cx="6881816" cy="1304436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 rot="152266">
            <a:off x="4984126" y="2408392"/>
            <a:ext cx="3672408" cy="3451790"/>
            <a:chOff x="-4109328" y="-888405"/>
            <a:chExt cx="3707904" cy="39313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891216" y="1458741"/>
              <a:ext cx="3451752" cy="1584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4109328" y="-888405"/>
              <a:ext cx="3707904" cy="1957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3176">
            <a:off x="962641" y="2520437"/>
            <a:ext cx="4069184" cy="296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התאמה אישית 14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התאמה אישית 14">
    <a:dk1>
      <a:sysClr val="windowText" lastClr="000000"/>
    </a:dk1>
    <a:lt1>
      <a:sysClr val="window" lastClr="FFFFFF"/>
    </a:lt1>
    <a:dk2>
      <a:srgbClr val="04617B"/>
    </a:dk2>
    <a:lt2>
      <a:srgbClr val="FFFFFF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התאמה אישית 14">
    <a:dk1>
      <a:sysClr val="windowText" lastClr="000000"/>
    </a:dk1>
    <a:lt1>
      <a:sysClr val="window" lastClr="FFFFFF"/>
    </a:lt1>
    <a:dk2>
      <a:srgbClr val="04617B"/>
    </a:dk2>
    <a:lt2>
      <a:srgbClr val="FFFFFF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2504</TotalTime>
  <Words>442</Words>
  <Application>Microsoft Office PowerPoint</Application>
  <PresentationFormat>‫הצגה על המסך (4:3)</PresentationFormat>
  <Paragraphs>123</Paragraphs>
  <Slides>28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8" baseType="lpstr">
      <vt:lpstr>Arial</vt:lpstr>
      <vt:lpstr>BN Alpaca</vt:lpstr>
      <vt:lpstr>Calibri</vt:lpstr>
      <vt:lpstr>Wingdings 2</vt:lpstr>
      <vt:lpstr>Constantia</vt:lpstr>
      <vt:lpstr>Bell Gothic Std Black</vt:lpstr>
      <vt:lpstr>ProntoMF Medium</vt:lpstr>
      <vt:lpstr>David</vt:lpstr>
      <vt:lpstr>NarkisTamMF Medium</vt:lpstr>
      <vt:lpstr>זרימה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Samuel</dc:creator>
  <cp:lastModifiedBy>Windows User</cp:lastModifiedBy>
  <cp:revision>267</cp:revision>
  <dcterms:created xsi:type="dcterms:W3CDTF">2011-11-11T11:12:28Z</dcterms:created>
  <dcterms:modified xsi:type="dcterms:W3CDTF">2012-01-09T08:25:24Z</dcterms:modified>
</cp:coreProperties>
</file>