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5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6" r:id="rId3"/>
    <p:sldId id="263" r:id="rId4"/>
    <p:sldId id="261" r:id="rId5"/>
    <p:sldId id="259" r:id="rId6"/>
    <p:sldId id="274" r:id="rId7"/>
    <p:sldId id="275" r:id="rId8"/>
    <p:sldId id="298" r:id="rId9"/>
    <p:sldId id="286" r:id="rId10"/>
    <p:sldId id="310" r:id="rId11"/>
    <p:sldId id="301" r:id="rId12"/>
    <p:sldId id="311" r:id="rId13"/>
    <p:sldId id="264" r:id="rId14"/>
    <p:sldId id="265" r:id="rId15"/>
    <p:sldId id="285" r:id="rId16"/>
    <p:sldId id="302" r:id="rId17"/>
    <p:sldId id="277" r:id="rId18"/>
    <p:sldId id="306" r:id="rId19"/>
    <p:sldId id="308" r:id="rId20"/>
    <p:sldId id="312" r:id="rId21"/>
    <p:sldId id="291" r:id="rId22"/>
    <p:sldId id="292" r:id="rId23"/>
    <p:sldId id="293" r:id="rId24"/>
    <p:sldId id="294" r:id="rId25"/>
    <p:sldId id="295" r:id="rId26"/>
    <p:sldId id="299" r:id="rId27"/>
    <p:sldId id="307" r:id="rId28"/>
    <p:sldId id="315" r:id="rId29"/>
    <p:sldId id="313" r:id="rId30"/>
    <p:sldId id="300" r:id="rId31"/>
    <p:sldId id="309" r:id="rId32"/>
    <p:sldId id="288" r:id="rId33"/>
    <p:sldId id="305" r:id="rId34"/>
    <p:sldId id="303" r:id="rId35"/>
    <p:sldId id="273" r:id="rId36"/>
    <p:sldId id="314" r:id="rId37"/>
  </p:sldIdLst>
  <p:sldSz cx="9144000" cy="6858000" type="screen4x3"/>
  <p:notesSz cx="6797675" cy="987425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9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9C4DD3-F50B-464F-9F62-E3B765B6522C}" type="datetimeFigureOut">
              <a:rPr lang="he-IL" smtClean="0"/>
              <a:t>י"ד/טבת/תשע"ב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275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9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374E4F-4D3B-413D-83FA-6931B7EC19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6045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3A8B86-437C-49C2-B248-1277E8EACA46}" type="datetimeFigureOut">
              <a:rPr lang="he-IL" smtClean="0"/>
              <a:pPr/>
              <a:t>י"ד/טבת/תשע"ב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7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D90292-F0D3-44BE-B918-70C76B575F7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166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0292-F0D3-44BE-B918-70C76B575F70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B4981-D4A2-4AC5-9BF1-9EBBE7C1176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E58B4-DD2F-45B8-92B4-2618BEA4447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F06A-162F-4219-826D-DFBE0F3D0D7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68A13-8F85-4E06-8827-2F04065FAE7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E95F7-13A6-4962-9FBC-367A0DA2254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17078-22D9-47DB-9042-9BD3ACD6E54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929DD-7547-4C19-BB9E-6A80947B44C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99D2D-AE03-4535-9705-336F6EA5AEA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AFCB7-65A1-4EE6-B2FD-D107BA4C289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CC464-0AFC-4C7B-8062-2BC35CC0FC8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3F6F3-9BF7-4C85-B4A9-31F99963B2F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62000"/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CA0F6E7B-0CAC-49C0-ABA2-CB40093B804B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itcombe.sbc.edu/water/images/chemistryelectrolysiscicx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unar_water" TargetMode="External"/><Relationship Id="rId13" Type="http://schemas.openxmlformats.org/officeDocument/2006/relationships/image" Target="../media/image3.jpeg"/><Relationship Id="rId3" Type="http://schemas.openxmlformats.org/officeDocument/2006/relationships/hyperlink" Target="http://www.space.com/7987-tons-water-ice-moon-north-pole.html" TargetMode="External"/><Relationship Id="rId7" Type="http://schemas.openxmlformats.org/officeDocument/2006/relationships/hyperlink" Target="http://news.cnet.com/8301-19514_3-10397711-239.html" TargetMode="External"/><Relationship Id="rId12" Type="http://schemas.openxmlformats.org/officeDocument/2006/relationships/hyperlink" Target="http://www.hayadan.org.il/new-sepreation-method-for-water-0704092/" TargetMode="External"/><Relationship Id="rId2" Type="http://schemas.openxmlformats.org/officeDocument/2006/relationships/hyperlink" Target="http://www.hayadan.org.il/moon-water-0104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.wikipedia.org/wiki/%D7%94%D7%99%D7%A8%D7%97" TargetMode="External"/><Relationship Id="rId11" Type="http://schemas.openxmlformats.org/officeDocument/2006/relationships/hyperlink" Target="http://www.energianews.com/newsletter/files/45c97a018aee38bb7ab7e6ce5861a4f2.pdf" TargetMode="External"/><Relationship Id="rId5" Type="http://schemas.openxmlformats.org/officeDocument/2006/relationships/hyperlink" Target="http://www.space.com/7328-official-water-moon.html" TargetMode="External"/><Relationship Id="rId10" Type="http://schemas.openxmlformats.org/officeDocument/2006/relationships/hyperlink" Target="http://www.hayadan.org.il/kaguya-cant-find-water-on-the-moon-2610088/" TargetMode="External"/><Relationship Id="rId4" Type="http://schemas.openxmlformats.org/officeDocument/2006/relationships/hyperlink" Target="http://www.universetoday.com/58410/water-ice-found-on-moons-north-pole/" TargetMode="External"/><Relationship Id="rId9" Type="http://schemas.openxmlformats.org/officeDocument/2006/relationships/hyperlink" Target="http://nssdc.gsfc.nasa.gov/planetary/ice/ice_moon.html" TargetMode="External"/><Relationship Id="rId1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A1%D7%92%D7%A1%D7%95%D7%92%D7%AA_%D7%90%D7%9C%D7%95%D7%9E%D7%99%D7%A0%D7%99%D7%95%D7%9D" TargetMode="External"/><Relationship Id="rId7" Type="http://schemas.openxmlformats.org/officeDocument/2006/relationships/hyperlink" Target="http://www.ynet.co.il/articles/0,7340,L-3671043,00.html" TargetMode="External"/><Relationship Id="rId2" Type="http://schemas.openxmlformats.org/officeDocument/2006/relationships/hyperlink" Target="http://he.wikipedia.org/wiki/%D7%A8%D7%9B%D7%91_%D7%94%D7%A0%D7%93%D7%99%D7%93%D7%94_%D7%94%D7%99%D7%A8%D7%97%D7%9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ayadan.org.il/prototype-moon-rovers-tested-in-the-arctic-2207074/" TargetMode="External"/><Relationship Id="rId5" Type="http://schemas.openxmlformats.org/officeDocument/2006/relationships/hyperlink" Target="http://www.youtube.com/watch?v=6KrSiT0HVx4" TargetMode="External"/><Relationship Id="rId4" Type="http://schemas.openxmlformats.org/officeDocument/2006/relationships/hyperlink" Target="http://www.bareket-astro.com/contact-bareket-observato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7" name="Picture 5" descr="250px-Lunar_libration_with_phase2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0420" y="0"/>
            <a:ext cx="7524328" cy="70728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1619672" cy="7200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anchor="ctr" anchorCtr="1"/>
          <a:lstStyle/>
          <a:p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תמונה 7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8626" y="116632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תמונה 8" descr="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288" y="2276872"/>
            <a:ext cx="8280920" cy="39703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he-IL" sz="3600" b="1" dirty="0" smtClean="0">
                <a:ln w="18000">
                  <a:noFill/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</a:t>
            </a:r>
            <a:r>
              <a:rPr lang="he-IL" sz="3600" b="1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קולטי חום אלה יחממו את החמצן הנוזלי   </a:t>
            </a:r>
          </a:p>
          <a:p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שבצינורות ויאדו אותו.</a:t>
            </a:r>
          </a:p>
          <a:p>
            <a:r>
              <a:rPr lang="he-IL" sz="3600" b="1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גז זה יוזרם אל טורבינה סמוכה שתפיק    </a:t>
            </a:r>
          </a:p>
          <a:p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חשמל. </a:t>
            </a:r>
          </a:p>
          <a:p>
            <a:r>
              <a:rPr lang="he-IL" sz="3600" b="1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ד.  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מהטורבינה הגז יזרום בצינורות מטה    </a:t>
            </a:r>
          </a:p>
          <a:p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במסלול המעגלי והסגור דרך מעבה  </a:t>
            </a:r>
          </a:p>
          <a:p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במכתש בטמפרטורה גבוהה . 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תמונה 3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תמונה 4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 הפקת החשמל</a:t>
            </a: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600" y="1151620"/>
            <a:ext cx="7758608" cy="1125252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40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ברמה: א. </a:t>
            </a:r>
            <a:r>
              <a:rPr lang="he-I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יוצבו סלעים הצבועים שחור שיקלטו את </a:t>
            </a:r>
            <a:r>
              <a:rPr lang="he-I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קרני השמש (קולטי חום).</a:t>
            </a:r>
            <a:endParaRPr lang="he-I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-15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5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84784"/>
            <a:ext cx="8964488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/>
            <a:endParaRPr lang="he-I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יעילות גבוהה (כ- 70%) בגלל הפרשי הטמפרטורה. </a:t>
            </a:r>
          </a:p>
          <a:p>
            <a:pPr marL="342900" indent="-342900"/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2.אין צורך בקולטי שמש יקרים.</a:t>
            </a:r>
          </a:p>
          <a:p>
            <a:pPr marL="342900" indent="-342900"/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3.ניתן להפיק כמויות אנרגיה גדולות</a:t>
            </a:r>
          </a:p>
          <a:p>
            <a:pPr marL="342900" indent="-342900"/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4.ניתן להפיק אנרגיה גם בלילה (ע"י שימוש באוגרי חום)</a:t>
            </a:r>
          </a:p>
          <a:p>
            <a:pPr marL="342900" indent="-342900">
              <a:buFontTx/>
              <a:buAutoNum type="arabicPeriod"/>
            </a:pPr>
            <a:endParaRPr lang="he-IL" dirty="0" smtClean="0"/>
          </a:p>
          <a:p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6207" y="91328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יתרונות התהליך המוצע</a:t>
            </a:r>
            <a:endParaRPr kumimoji="0" lang="en-US" sz="32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תמונה 5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תמונה 6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68760"/>
            <a:ext cx="896448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/>
            <a:endParaRPr lang="he-I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5.ניתן לייצר אנרגיה גם באזורים הנמוכים (ע"י הוספת טורבינה נוספת במכתש)</a:t>
            </a:r>
          </a:p>
          <a:p>
            <a:pPr marL="342900" indent="-342900"/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6.ניתן לנצל את החום השיורי שנוצר באזור הנמוך</a:t>
            </a:r>
          </a:p>
          <a:p>
            <a:pPr marL="342900" indent="-342900"/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7.ניתן לנצל את זרימת הגז הנוזלי בצינור ע"מ להעלות מים</a:t>
            </a:r>
          </a:p>
          <a:p>
            <a:pPr marL="342900" indent="-342900">
              <a:buFontTx/>
              <a:buAutoNum type="arabicPeriod"/>
            </a:pPr>
            <a:endParaRPr lang="he-IL" dirty="0" smtClean="0"/>
          </a:p>
          <a:p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697260"/>
            <a:ext cx="8229600" cy="93154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סיכום יתרונות התהליך המוצע</a:t>
            </a:r>
            <a:endParaRPr kumimoji="0" lang="en-US" sz="32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תמונה 5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תמונה 6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744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4800" b="1" u="sng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2.כלי </a:t>
            </a:r>
            <a:r>
              <a:rPr lang="he-IL" sz="4800" b="1" u="sng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רכב  רובוטי במכתשים </a:t>
            </a:r>
            <a:endParaRPr lang="en-US" sz="4800" b="1" u="sng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144000" cy="443711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he-IL" sz="36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מטרתו: </a:t>
            </a:r>
            <a:r>
              <a:rPr lang="he-IL" sz="36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ריסוק והובלת הקרח המעורב עם </a:t>
            </a:r>
            <a:r>
              <a:rPr lang="he-IL" sz="36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קרקעת הירח.</a:t>
            </a:r>
            <a:endParaRPr lang="he-IL" sz="36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he-IL" sz="36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צורת כלי הרכב: </a:t>
            </a:r>
            <a:r>
              <a:rPr lang="he-IL" sz="36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דומה לקומביין תבואתי המותאם לעבודה על הירח</a:t>
            </a:r>
            <a:r>
              <a:rPr lang="he-IL" sz="36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lvl="0" algn="just">
              <a:lnSpc>
                <a:spcPct val="80000"/>
              </a:lnSpc>
              <a:defRPr/>
            </a:pPr>
            <a:r>
              <a:rPr lang="he-IL" sz="3600" b="1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גופו החיצוני וזרוע החיתוך: </a:t>
            </a:r>
            <a:r>
              <a:rPr lang="he-IL" sz="36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יהיו עשויים מסגסוגת אלומיניום 2024.</a:t>
            </a:r>
          </a:p>
          <a:p>
            <a:pPr lvl="0" algn="just">
              <a:lnSpc>
                <a:spcPct val="80000"/>
              </a:lnSpc>
              <a:defRPr/>
            </a:pPr>
            <a:r>
              <a:rPr lang="he-IL" sz="3600" b="1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המנוע:</a:t>
            </a:r>
            <a:r>
              <a:rPr lang="he-IL" sz="36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יהיה חשמלי ובעל מצבר של שבע שעות עד לריקונו.</a:t>
            </a:r>
          </a:p>
        </p:txBody>
      </p:sp>
      <p:pic>
        <p:nvPicPr>
          <p:cNvPr id="7" name="תמונה 6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תמונה 5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5" descr="550px-Maehdrescher_schema_nummerier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3582594"/>
            <a:ext cx="8099999" cy="306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מלבן 11"/>
          <p:cNvSpPr/>
          <p:nvPr/>
        </p:nvSpPr>
        <p:spPr>
          <a:xfrm>
            <a:off x="179512" y="1124744"/>
            <a:ext cx="8964488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e-IL" sz="3200" b="1" kern="0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לגוף המכשיר יתחברו</a:t>
            </a:r>
            <a:r>
              <a:rPr lang="he-IL" sz="3200" b="1" kern="0" dirty="0" smtClean="0">
                <a:ln w="11430">
                  <a:solidFill>
                    <a:srgbClr val="00000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פנסים </a:t>
            </a:r>
            <a:r>
              <a:rPr lang="he-IL" sz="3200" b="1" kern="0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בעוצמה של </a:t>
            </a:r>
            <a:r>
              <a:rPr lang="en-US" sz="3200" b="1" kern="0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W</a:t>
            </a:r>
            <a:r>
              <a:rPr lang="he-IL" sz="3200" b="1" kern="0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2500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e-IL" sz="3200" b="1" kern="0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חישור הגלגל  יהיה עשוי מאלומיניום וקוטרו יהיה 81 ס"מ . הצמיג יהיה עשוי אבץ ברוחב של 23 ס"מ .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e-IL" sz="3200" b="1" kern="0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רצועות טיטניום יכסו 50% משטח הנגיעה עם הקרקע על מנת לספק חיכוך ובכך יתר כוח משיכה עם הקרקע </a:t>
            </a:r>
            <a:endParaRPr lang="en-US" sz="3200" b="1" kern="0" dirty="0">
              <a:ln w="11430"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08087"/>
            <a:ext cx="8748464" cy="5317257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lnSpc>
                <a:spcPct val="80000"/>
              </a:lnSpc>
            </a:pPr>
            <a:r>
              <a:rPr lang="he-IL" sz="3800" b="1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המאסף </a:t>
            </a:r>
            <a:r>
              <a:rPr lang="he-IL" sz="38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הקדמי </a:t>
            </a:r>
            <a:r>
              <a:rPr lang="he-IL" sz="3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יהיה רחב לתכולה </a:t>
            </a:r>
            <a:r>
              <a:rPr lang="he-IL" sz="3800" b="1" dirty="0" err="1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מירבית</a:t>
            </a:r>
            <a:r>
              <a:rPr lang="he-IL" sz="3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של גושי קרח.</a:t>
            </a:r>
          </a:p>
          <a:p>
            <a:pPr algn="just">
              <a:lnSpc>
                <a:spcPct val="80000"/>
              </a:lnSpc>
            </a:pPr>
            <a:r>
              <a:rPr lang="he-IL" sz="38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מיכל נייד </a:t>
            </a:r>
            <a:r>
              <a:rPr lang="he-IL" sz="3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יצטרף למכשיר </a:t>
            </a:r>
            <a:r>
              <a:rPr lang="he-IL" sz="3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ויגרר</a:t>
            </a:r>
            <a:r>
              <a:rPr lang="he-IL" sz="3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3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בגודל של 900 מ"ק.</a:t>
            </a:r>
          </a:p>
          <a:p>
            <a:pPr algn="just">
              <a:lnSpc>
                <a:spcPct val="80000"/>
              </a:lnSpc>
            </a:pPr>
            <a:r>
              <a:rPr lang="he-IL" sz="38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השליטה</a:t>
            </a:r>
            <a:r>
              <a:rPr lang="he-IL" sz="3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על המכשיר תתבצע </a:t>
            </a:r>
            <a:r>
              <a:rPr lang="he-IL" sz="3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אוטומטית על </a:t>
            </a:r>
            <a:r>
              <a:rPr lang="he-IL" sz="3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ידי רובוט עם </a:t>
            </a:r>
            <a:r>
              <a:rPr lang="he-IL" sz="3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אפשרות </a:t>
            </a:r>
            <a:r>
              <a:rPr lang="he-IL" sz="3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לשליטה מאוישת </a:t>
            </a:r>
            <a:r>
              <a:rPr lang="he-IL" sz="3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מבסיס </a:t>
            </a:r>
            <a:r>
              <a:rPr lang="he-IL" sz="3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המפעל ברמת המכתש.</a:t>
            </a:r>
            <a:endParaRPr lang="en-US" sz="38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תמונה 4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תמונה 5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תמונה 4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Line 25"/>
          <p:cNvSpPr>
            <a:spLocks noChangeShapeType="1"/>
          </p:cNvSpPr>
          <p:nvPr/>
        </p:nvSpPr>
        <p:spPr bwMode="auto">
          <a:xfrm flipH="1">
            <a:off x="4440238" y="2492375"/>
            <a:ext cx="2652712" cy="2265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 flipH="1">
            <a:off x="4037013" y="2349500"/>
            <a:ext cx="2984500" cy="2428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 flipH="1">
            <a:off x="3663950" y="2205038"/>
            <a:ext cx="3213100" cy="2584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H="1">
            <a:off x="3209925" y="2020888"/>
            <a:ext cx="3598863" cy="2778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 rot="14266725">
            <a:off x="6769894" y="1880394"/>
            <a:ext cx="719137" cy="504825"/>
          </a:xfrm>
          <a:custGeom>
            <a:avLst/>
            <a:gdLst>
              <a:gd name="G0" fmla="+- 6151 0 0"/>
              <a:gd name="G1" fmla="+- 21600 0 6151"/>
              <a:gd name="G2" fmla="*/ 6151 1 2"/>
              <a:gd name="G3" fmla="+- 21600 0 G2"/>
              <a:gd name="G4" fmla="+/ 6151 21600 2"/>
              <a:gd name="G5" fmla="+/ G1 0 2"/>
              <a:gd name="G6" fmla="*/ 21600 21600 6151"/>
              <a:gd name="G7" fmla="*/ G6 1 2"/>
              <a:gd name="G8" fmla="+- 21600 0 G7"/>
              <a:gd name="G9" fmla="*/ 21600 1 2"/>
              <a:gd name="G10" fmla="+- 6151 0 G9"/>
              <a:gd name="G11" fmla="?: G10 G8 0"/>
              <a:gd name="G12" fmla="?: G10 G7 21600"/>
              <a:gd name="T0" fmla="*/ 18524 w 21600"/>
              <a:gd name="T1" fmla="*/ 10800 h 21600"/>
              <a:gd name="T2" fmla="*/ 10800 w 21600"/>
              <a:gd name="T3" fmla="*/ 21600 h 21600"/>
              <a:gd name="T4" fmla="*/ 3076 w 21600"/>
              <a:gd name="T5" fmla="*/ 10800 h 21600"/>
              <a:gd name="T6" fmla="*/ 10800 w 21600"/>
              <a:gd name="T7" fmla="*/ 0 h 21600"/>
              <a:gd name="T8" fmla="*/ 4876 w 21600"/>
              <a:gd name="T9" fmla="*/ 4876 h 21600"/>
              <a:gd name="T10" fmla="*/ 16724 w 21600"/>
              <a:gd name="T11" fmla="*/ 1672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151" y="21600"/>
                </a:lnTo>
                <a:lnTo>
                  <a:pt x="1544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50F14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755650" y="2924175"/>
            <a:ext cx="6408738" cy="310673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2042" y="1270"/>
              </a:cxn>
              <a:cxn ang="0">
                <a:pos x="4037" y="0"/>
              </a:cxn>
            </a:cxnLst>
            <a:rect l="0" t="0" r="r" b="b"/>
            <a:pathLst>
              <a:path w="4037" h="1277">
                <a:moveTo>
                  <a:pt x="0" y="45"/>
                </a:moveTo>
                <a:cubicBezTo>
                  <a:pt x="684" y="661"/>
                  <a:pt x="1369" y="1277"/>
                  <a:pt x="2042" y="1270"/>
                </a:cubicBezTo>
                <a:cubicBezTo>
                  <a:pt x="2715" y="1263"/>
                  <a:pt x="3705" y="219"/>
                  <a:pt x="4037" y="0"/>
                </a:cubicBezTo>
              </a:path>
            </a:pathLst>
          </a:custGeom>
          <a:noFill/>
          <a:ln w="1270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7164388" y="2924175"/>
            <a:ext cx="1728787" cy="0"/>
          </a:xfrm>
          <a:prstGeom prst="line">
            <a:avLst/>
          </a:prstGeom>
          <a:noFill/>
          <a:ln w="136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172450" y="1985963"/>
            <a:ext cx="720725" cy="865187"/>
          </a:xfrm>
          <a:prstGeom prst="rect">
            <a:avLst/>
          </a:prstGeom>
          <a:solidFill>
            <a:srgbClr val="800000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676790" y="3411499"/>
            <a:ext cx="2255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 dirty="0" smtClean="0"/>
              <a:t>1.מתקן להפרדת הקרח</a:t>
            </a:r>
            <a:endParaRPr lang="en-US" dirty="0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987675" y="4941888"/>
            <a:ext cx="1655763" cy="360362"/>
          </a:xfrm>
          <a:prstGeom prst="roundRect">
            <a:avLst>
              <a:gd name="adj" fmla="val 50000"/>
            </a:avLst>
          </a:prstGeom>
          <a:noFill/>
          <a:ln w="1714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 rot="20488862">
            <a:off x="1768475" y="3824288"/>
            <a:ext cx="1441450" cy="1296987"/>
          </a:xfrm>
          <a:custGeom>
            <a:avLst/>
            <a:gdLst/>
            <a:ahLst/>
            <a:cxnLst>
              <a:cxn ang="0">
                <a:pos x="15" y="23"/>
              </a:cxn>
              <a:cxn ang="0">
                <a:pos x="423" y="340"/>
              </a:cxn>
              <a:cxn ang="0">
                <a:pos x="832" y="431"/>
              </a:cxn>
              <a:cxn ang="0">
                <a:pos x="695" y="386"/>
              </a:cxn>
              <a:cxn ang="0">
                <a:pos x="333" y="204"/>
              </a:cxn>
              <a:cxn ang="0">
                <a:pos x="15" y="23"/>
              </a:cxn>
            </a:cxnLst>
            <a:rect l="0" t="0" r="r" b="b"/>
            <a:pathLst>
              <a:path w="877" h="439">
                <a:moveTo>
                  <a:pt x="15" y="23"/>
                </a:moveTo>
                <a:cubicBezTo>
                  <a:pt x="30" y="46"/>
                  <a:pt x="287" y="272"/>
                  <a:pt x="423" y="340"/>
                </a:cubicBezTo>
                <a:cubicBezTo>
                  <a:pt x="559" y="408"/>
                  <a:pt x="787" y="423"/>
                  <a:pt x="832" y="431"/>
                </a:cubicBezTo>
                <a:cubicBezTo>
                  <a:pt x="877" y="439"/>
                  <a:pt x="778" y="424"/>
                  <a:pt x="695" y="386"/>
                </a:cubicBezTo>
                <a:cubicBezTo>
                  <a:pt x="612" y="348"/>
                  <a:pt x="446" y="264"/>
                  <a:pt x="333" y="204"/>
                </a:cubicBezTo>
                <a:cubicBezTo>
                  <a:pt x="220" y="144"/>
                  <a:pt x="0" y="0"/>
                  <a:pt x="15" y="23"/>
                </a:cubicBezTo>
                <a:close/>
              </a:path>
            </a:pathLst>
          </a:custGeom>
          <a:solidFill>
            <a:srgbClr val="99003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7235825" y="1844675"/>
            <a:ext cx="215900" cy="1008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376863" y="1454150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/>
              <a:t>מקרן גלי מיקרו</a:t>
            </a:r>
            <a:endParaRPr lang="en-US"/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4638675" y="2455863"/>
            <a:ext cx="1001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/>
              <a:t>קרן מייזר</a:t>
            </a:r>
            <a:endParaRPr lang="en-US"/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8039100" y="1271588"/>
            <a:ext cx="77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/>
              <a:t>גנרטור</a:t>
            </a:r>
            <a:endParaRPr lang="en-US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1763713" y="5364163"/>
            <a:ext cx="631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/>
              <a:t>מסוע</a:t>
            </a:r>
            <a:endParaRPr lang="en-US"/>
          </a:p>
        </p:txBody>
      </p:sp>
      <p:sp>
        <p:nvSpPr>
          <p:cNvPr id="23" name="AutoShape 35"/>
          <p:cNvSpPr>
            <a:spLocks noChangeArrowheads="1"/>
          </p:cNvSpPr>
          <p:nvPr/>
        </p:nvSpPr>
        <p:spPr bwMode="auto">
          <a:xfrm>
            <a:off x="2725738" y="4670425"/>
            <a:ext cx="2211387" cy="849313"/>
          </a:xfrm>
          <a:prstGeom prst="roundRect">
            <a:avLst>
              <a:gd name="adj" fmla="val 50000"/>
            </a:avLst>
          </a:prstGeom>
          <a:noFill/>
          <a:ln w="1016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4" name="Freeform 30"/>
          <p:cNvSpPr>
            <a:spLocks/>
          </p:cNvSpPr>
          <p:nvPr/>
        </p:nvSpPr>
        <p:spPr bwMode="auto">
          <a:xfrm>
            <a:off x="2820988" y="1778000"/>
            <a:ext cx="6167437" cy="3862388"/>
          </a:xfrm>
          <a:custGeom>
            <a:avLst/>
            <a:gdLst/>
            <a:ahLst/>
            <a:cxnLst>
              <a:cxn ang="0">
                <a:pos x="154" y="2344"/>
              </a:cxn>
              <a:cxn ang="0">
                <a:pos x="332" y="2328"/>
              </a:cxn>
              <a:cxn ang="0">
                <a:pos x="251" y="2393"/>
              </a:cxn>
              <a:cxn ang="0">
                <a:pos x="470" y="2344"/>
              </a:cxn>
              <a:cxn ang="0">
                <a:pos x="397" y="2417"/>
              </a:cxn>
              <a:cxn ang="0">
                <a:pos x="657" y="2336"/>
              </a:cxn>
              <a:cxn ang="0">
                <a:pos x="535" y="2425"/>
              </a:cxn>
              <a:cxn ang="0">
                <a:pos x="827" y="2336"/>
              </a:cxn>
              <a:cxn ang="0">
                <a:pos x="722" y="2425"/>
              </a:cxn>
              <a:cxn ang="0">
                <a:pos x="957" y="2336"/>
              </a:cxn>
              <a:cxn ang="0">
                <a:pos x="892" y="2433"/>
              </a:cxn>
              <a:cxn ang="0">
                <a:pos x="1079" y="2336"/>
              </a:cxn>
              <a:cxn ang="0">
                <a:pos x="1038" y="2425"/>
              </a:cxn>
              <a:cxn ang="0">
                <a:pos x="1217" y="2336"/>
              </a:cxn>
              <a:cxn ang="0">
                <a:pos x="1176" y="2401"/>
              </a:cxn>
              <a:cxn ang="0">
                <a:pos x="1501" y="2158"/>
              </a:cxn>
              <a:cxn ang="0">
                <a:pos x="2133" y="1387"/>
              </a:cxn>
              <a:cxn ang="0">
                <a:pos x="2742" y="665"/>
              </a:cxn>
              <a:cxn ang="0">
                <a:pos x="3723" y="567"/>
              </a:cxn>
              <a:cxn ang="0">
                <a:pos x="3715" y="129"/>
              </a:cxn>
              <a:cxn ang="0">
                <a:pos x="3439" y="73"/>
              </a:cxn>
              <a:cxn ang="0">
                <a:pos x="3310" y="567"/>
              </a:cxn>
              <a:cxn ang="0">
                <a:pos x="2782" y="576"/>
              </a:cxn>
              <a:cxn ang="0">
                <a:pos x="2328" y="989"/>
              </a:cxn>
              <a:cxn ang="0">
                <a:pos x="2117" y="1281"/>
              </a:cxn>
              <a:cxn ang="0">
                <a:pos x="1817" y="1630"/>
              </a:cxn>
              <a:cxn ang="0">
                <a:pos x="1492" y="2044"/>
              </a:cxn>
              <a:cxn ang="0">
                <a:pos x="1257" y="2312"/>
              </a:cxn>
              <a:cxn ang="0">
                <a:pos x="154" y="2344"/>
              </a:cxn>
            </a:cxnLst>
            <a:rect l="0" t="0" r="r" b="b"/>
            <a:pathLst>
              <a:path w="3885" h="2433">
                <a:moveTo>
                  <a:pt x="154" y="2344"/>
                </a:moveTo>
                <a:cubicBezTo>
                  <a:pt x="0" y="2347"/>
                  <a:pt x="316" y="2320"/>
                  <a:pt x="332" y="2328"/>
                </a:cubicBezTo>
                <a:cubicBezTo>
                  <a:pt x="348" y="2336"/>
                  <a:pt x="228" y="2390"/>
                  <a:pt x="251" y="2393"/>
                </a:cubicBezTo>
                <a:cubicBezTo>
                  <a:pt x="274" y="2396"/>
                  <a:pt x="446" y="2340"/>
                  <a:pt x="470" y="2344"/>
                </a:cubicBezTo>
                <a:cubicBezTo>
                  <a:pt x="494" y="2348"/>
                  <a:pt x="366" y="2418"/>
                  <a:pt x="397" y="2417"/>
                </a:cubicBezTo>
                <a:cubicBezTo>
                  <a:pt x="428" y="2416"/>
                  <a:pt x="634" y="2335"/>
                  <a:pt x="657" y="2336"/>
                </a:cubicBezTo>
                <a:cubicBezTo>
                  <a:pt x="680" y="2337"/>
                  <a:pt x="507" y="2425"/>
                  <a:pt x="535" y="2425"/>
                </a:cubicBezTo>
                <a:cubicBezTo>
                  <a:pt x="563" y="2425"/>
                  <a:pt x="796" y="2336"/>
                  <a:pt x="827" y="2336"/>
                </a:cubicBezTo>
                <a:cubicBezTo>
                  <a:pt x="858" y="2336"/>
                  <a:pt x="700" y="2425"/>
                  <a:pt x="722" y="2425"/>
                </a:cubicBezTo>
                <a:cubicBezTo>
                  <a:pt x="744" y="2425"/>
                  <a:pt x="929" y="2335"/>
                  <a:pt x="957" y="2336"/>
                </a:cubicBezTo>
                <a:cubicBezTo>
                  <a:pt x="985" y="2337"/>
                  <a:pt x="872" y="2433"/>
                  <a:pt x="892" y="2433"/>
                </a:cubicBezTo>
                <a:cubicBezTo>
                  <a:pt x="912" y="2433"/>
                  <a:pt x="1055" y="2337"/>
                  <a:pt x="1079" y="2336"/>
                </a:cubicBezTo>
                <a:cubicBezTo>
                  <a:pt x="1103" y="2335"/>
                  <a:pt x="1015" y="2425"/>
                  <a:pt x="1038" y="2425"/>
                </a:cubicBezTo>
                <a:cubicBezTo>
                  <a:pt x="1061" y="2425"/>
                  <a:pt x="1194" y="2340"/>
                  <a:pt x="1217" y="2336"/>
                </a:cubicBezTo>
                <a:cubicBezTo>
                  <a:pt x="1240" y="2332"/>
                  <a:pt x="1129" y="2431"/>
                  <a:pt x="1176" y="2401"/>
                </a:cubicBezTo>
                <a:cubicBezTo>
                  <a:pt x="1223" y="2371"/>
                  <a:pt x="1342" y="2327"/>
                  <a:pt x="1501" y="2158"/>
                </a:cubicBezTo>
                <a:cubicBezTo>
                  <a:pt x="1660" y="1989"/>
                  <a:pt x="1926" y="1636"/>
                  <a:pt x="2133" y="1387"/>
                </a:cubicBezTo>
                <a:cubicBezTo>
                  <a:pt x="2340" y="1138"/>
                  <a:pt x="2477" y="802"/>
                  <a:pt x="2742" y="665"/>
                </a:cubicBezTo>
                <a:cubicBezTo>
                  <a:pt x="3007" y="528"/>
                  <a:pt x="3561" y="656"/>
                  <a:pt x="3723" y="567"/>
                </a:cubicBezTo>
                <a:cubicBezTo>
                  <a:pt x="3885" y="478"/>
                  <a:pt x="3762" y="211"/>
                  <a:pt x="3715" y="129"/>
                </a:cubicBezTo>
                <a:cubicBezTo>
                  <a:pt x="3668" y="47"/>
                  <a:pt x="3506" y="0"/>
                  <a:pt x="3439" y="73"/>
                </a:cubicBezTo>
                <a:cubicBezTo>
                  <a:pt x="3372" y="146"/>
                  <a:pt x="3419" y="483"/>
                  <a:pt x="3310" y="567"/>
                </a:cubicBezTo>
                <a:cubicBezTo>
                  <a:pt x="3201" y="651"/>
                  <a:pt x="2946" y="506"/>
                  <a:pt x="2782" y="576"/>
                </a:cubicBezTo>
                <a:cubicBezTo>
                  <a:pt x="2618" y="646"/>
                  <a:pt x="2439" y="872"/>
                  <a:pt x="2328" y="989"/>
                </a:cubicBezTo>
                <a:cubicBezTo>
                  <a:pt x="2217" y="1106"/>
                  <a:pt x="2202" y="1174"/>
                  <a:pt x="2117" y="1281"/>
                </a:cubicBezTo>
                <a:cubicBezTo>
                  <a:pt x="2032" y="1388"/>
                  <a:pt x="1921" y="1503"/>
                  <a:pt x="1817" y="1630"/>
                </a:cubicBezTo>
                <a:cubicBezTo>
                  <a:pt x="1713" y="1757"/>
                  <a:pt x="1585" y="1930"/>
                  <a:pt x="1492" y="2044"/>
                </a:cubicBezTo>
                <a:cubicBezTo>
                  <a:pt x="1399" y="2158"/>
                  <a:pt x="1480" y="2262"/>
                  <a:pt x="1257" y="2312"/>
                </a:cubicBezTo>
                <a:cubicBezTo>
                  <a:pt x="1034" y="2362"/>
                  <a:pt x="308" y="2341"/>
                  <a:pt x="154" y="2344"/>
                </a:cubicBezTo>
                <a:close/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6373813" y="4346575"/>
            <a:ext cx="846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/>
              <a:t>צינור גז</a:t>
            </a:r>
            <a:endParaRPr lang="en-US"/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flipH="1">
            <a:off x="7456488" y="2305050"/>
            <a:ext cx="708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898525" y="3055938"/>
            <a:ext cx="1693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r>
              <a:rPr lang="he-IL"/>
              <a:t>מערכת הובלה לאדמת הירח</a:t>
            </a:r>
            <a:endParaRPr lang="en-US"/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2009775" y="3670300"/>
            <a:ext cx="115888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 flipH="1">
            <a:off x="3644900" y="3657600"/>
            <a:ext cx="25400" cy="592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 flipV="1">
            <a:off x="2060575" y="5151438"/>
            <a:ext cx="785813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 flipH="1" flipV="1">
            <a:off x="6027738" y="4289425"/>
            <a:ext cx="347662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5022850" y="2794000"/>
            <a:ext cx="360363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6065838" y="1738313"/>
            <a:ext cx="592137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4" name="Line 45"/>
          <p:cNvSpPr>
            <a:spLocks noChangeShapeType="1"/>
          </p:cNvSpPr>
          <p:nvPr/>
        </p:nvSpPr>
        <p:spPr bwMode="auto">
          <a:xfrm flipH="1">
            <a:off x="8512175" y="1635125"/>
            <a:ext cx="14288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3.מתקן הפרדה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4800" b="1" u="sng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 מתקן </a:t>
            </a:r>
            <a:r>
              <a:rPr lang="he-IL" sz="4800" b="1" u="sng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הפרדה</a:t>
            </a:r>
            <a:endParaRPr lang="en-US" sz="4800" b="1" u="sng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251520" y="1225689"/>
            <a:ext cx="88924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he-IL" sz="32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32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מטרתו: </a:t>
            </a:r>
            <a:r>
              <a:rPr lang="he-IL" sz="32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אגירת אדמת הירח שנאספה </a:t>
            </a:r>
            <a:r>
              <a:rPr lang="he-IL" sz="32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ע"י  </a:t>
            </a:r>
          </a:p>
          <a:p>
            <a:pPr algn="just">
              <a:spcBef>
                <a:spcPct val="20000"/>
              </a:spcBef>
            </a:pPr>
            <a:r>
              <a:rPr lang="he-IL" sz="32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הקומביין והפרדת </a:t>
            </a:r>
            <a:r>
              <a:rPr lang="he-IL" sz="32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הקרח </a:t>
            </a:r>
            <a:r>
              <a:rPr lang="he-IL" sz="32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מהקרקע.</a:t>
            </a:r>
            <a:endParaRPr lang="he-IL" sz="32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he-IL" sz="3200" b="1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מבנה </a:t>
            </a:r>
            <a:r>
              <a:rPr lang="he-IL" sz="32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המתקן: </a:t>
            </a:r>
            <a:endParaRPr lang="he-IL" sz="3200" b="1" dirty="0" smtClean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he-IL" sz="2800" b="1" u="sng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 מתקן להפרדת הקרח:</a:t>
            </a:r>
            <a:r>
              <a:rPr lang="he-IL" sz="2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בעל </a:t>
            </a:r>
            <a:r>
              <a:rPr lang="he-IL" sz="2800" b="1" u="sng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מסוע </a:t>
            </a:r>
            <a:r>
              <a:rPr lang="he-IL" sz="2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הנע בצורה מעגלית ועליו שכבה דקה של אדמה. המתקן בעל תקרה שקופה (זכוכית או פלסטיק).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he-IL" sz="2800" b="1" u="sng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מקרן גלי מיקרו (</a:t>
            </a:r>
            <a:r>
              <a:rPr lang="en-US" sz="2800" b="1" u="sng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he-IL" sz="2800" b="1" u="sng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2800" b="1" u="sng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he-IL" sz="2800" b="1" u="sng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2800" b="1" u="sng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F</a:t>
            </a:r>
            <a:r>
              <a:rPr lang="he-IL" sz="2800" b="1" u="sng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</a:t>
            </a:r>
            <a:r>
              <a:rPr lang="he-IL" sz="2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שיקרין גלי מייזר מהרמה למתקן המסוע במכתש דרך התקרה שקופה.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he-IL" sz="2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מהקרח יוסע לרמה על גבי מסוע נוסף או שהוא יצורף לצינור גז החמצן שיעלה אותו למעלה ע"י כניסה ויציאה חד כיוונית . </a:t>
            </a:r>
            <a:endParaRPr lang="he-IL" sz="28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תמונה 6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4800" b="1" u="sng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 מתקן </a:t>
            </a:r>
            <a:r>
              <a:rPr lang="he-IL" sz="4800" b="1" u="sng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הפרדה</a:t>
            </a:r>
            <a:endParaRPr lang="en-US" sz="4800" b="1" u="sng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30956" y="1196752"/>
            <a:ext cx="8892480" cy="53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spcBef>
                <a:spcPct val="20000"/>
              </a:spcBef>
            </a:pPr>
            <a:r>
              <a:rPr lang="he-IL" sz="32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תהליך ההפקה: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he-IL" sz="32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קרן המייזר תשלח מהרמה דרך התקרה למתקן   </a:t>
            </a:r>
          </a:p>
          <a:p>
            <a:pPr algn="just">
              <a:spcBef>
                <a:spcPct val="20000"/>
              </a:spcBef>
            </a:pPr>
            <a:r>
              <a:rPr lang="he-IL" sz="32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המכיל את המסוע. הקרן תפגע רק במולקולות הקרח   </a:t>
            </a:r>
          </a:p>
          <a:p>
            <a:pPr algn="just">
              <a:spcBef>
                <a:spcPct val="20000"/>
              </a:spcBef>
            </a:pPr>
            <a:r>
              <a:rPr lang="he-IL" sz="32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ותאדה אותם. האדים יפונו מהתקרה ע"י מכשיר דמוי   </a:t>
            </a:r>
          </a:p>
          <a:p>
            <a:pPr algn="just">
              <a:spcBef>
                <a:spcPct val="20000"/>
              </a:spcBef>
            </a:pPr>
            <a:r>
              <a:rPr lang="he-IL" sz="32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מגב ויעברו </a:t>
            </a:r>
            <a:r>
              <a:rPr lang="he-IL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דפוזיציה</a:t>
            </a:r>
            <a:r>
              <a:rPr lang="he-IL" sz="32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חזרה לקרח.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he-IL" sz="32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הקרח יועלה לרמה במסוע נוסף, או שהוא יצורף  </a:t>
            </a:r>
          </a:p>
          <a:p>
            <a:pPr>
              <a:spcBef>
                <a:spcPct val="20000"/>
              </a:spcBef>
            </a:pPr>
            <a:r>
              <a:rPr lang="he-IL" sz="32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לצינור גז החמצן שיעלה אותו למעלה ע"י כניסה    </a:t>
            </a:r>
          </a:p>
          <a:p>
            <a:pPr>
              <a:spcBef>
                <a:spcPct val="20000"/>
              </a:spcBef>
            </a:pPr>
            <a:r>
              <a:rPr lang="he-IL" sz="32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ויציאה חד כיוונית . </a:t>
            </a:r>
            <a:endParaRPr lang="he-IL" sz="32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תמונה 6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954664"/>
            <a:ext cx="8902824" cy="5400600"/>
          </a:xfrm>
        </p:spPr>
        <p:txBody>
          <a:bodyPr/>
          <a:lstStyle/>
          <a:p>
            <a:endParaRPr lang="he-IL" sz="3000" b="1" dirty="0" smtClean="0"/>
          </a:p>
          <a:p>
            <a:pPr>
              <a:buFontTx/>
              <a:buAutoNum type="arabicPeriod"/>
            </a:pP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מתבזבזת אנרגיה על חימום אדמת הירח- קרינת המיקרו מחממת רק את המים שמהווים 5% בלבד מהאדמה</a:t>
            </a:r>
          </a:p>
          <a:p>
            <a:pPr>
              <a:buFontTx/>
              <a:buAutoNum type="arabicPeriod"/>
            </a:pP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ההפרדה בין המים לאדמה קלה מאחר והמים הופכים לאדים וחוזרים ומתמצקים על </a:t>
            </a:r>
            <a:r>
              <a:rPr lang="he-I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תיקרת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המתקן .</a:t>
            </a:r>
          </a:p>
          <a:p>
            <a:endParaRPr lang="he-I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9098" y="468277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יתרונות מתקן ההפרדה</a:t>
            </a:r>
            <a:endParaRPr kumimoji="0" lang="en-US" sz="32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תמונה 5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תמונה 6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-243408"/>
            <a:ext cx="7086600" cy="22320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6000" b="1" i="1" spc="300" dirty="0">
                <a:ln w="11430"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מים על הירח</a:t>
            </a:r>
            <a:endParaRPr lang="en-US" sz="6000" b="1" i="1" spc="300" dirty="0">
              <a:ln w="11430">
                <a:solidFill>
                  <a:srgbClr val="FF33CC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12776"/>
            <a:ext cx="8891464" cy="508476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חט"ב בגין נס ציונה </a:t>
            </a:r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he-IL" sz="4000" b="1" dirty="0" smtClean="0">
                <a:ln w="11430"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מורה </a:t>
            </a:r>
            <a:r>
              <a:rPr lang="he-IL" sz="4000" b="1" dirty="0">
                <a:ln w="11430"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מנחה: </a:t>
            </a:r>
            <a:r>
              <a:rPr lang="he-I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ליאת חדד</a:t>
            </a:r>
          </a:p>
          <a:p>
            <a:pPr algn="just"/>
            <a:r>
              <a:rPr lang="he-IL" sz="4000" b="1" dirty="0">
                <a:ln w="11430"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שמות המשתתפים: </a:t>
            </a:r>
            <a:endParaRPr lang="he-IL" sz="4000" b="1" dirty="0" smtClean="0">
              <a:ln w="11430">
                <a:solidFill>
                  <a:srgbClr val="FF33CC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יובל </a:t>
            </a:r>
            <a:r>
              <a:rPr lang="he-I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יחיעם, </a:t>
            </a:r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יוסי </a:t>
            </a:r>
            <a:r>
              <a:rPr lang="he-IL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שוחמי</a:t>
            </a:r>
            <a:r>
              <a:rPr lang="he-I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אור </a:t>
            </a:r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סופר, </a:t>
            </a:r>
          </a:p>
          <a:p>
            <a:pPr algn="just"/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קורל </a:t>
            </a:r>
            <a:r>
              <a:rPr lang="he-I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רוזנר</a:t>
            </a:r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 תמר </a:t>
            </a:r>
            <a:r>
              <a:rPr lang="he-I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שטוירמן</a:t>
            </a:r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 אביב סלע </a:t>
            </a:r>
          </a:p>
          <a:p>
            <a:pPr algn="just"/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נועה </a:t>
            </a:r>
            <a:r>
              <a:rPr lang="he-IL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קובוס</a:t>
            </a:r>
            <a:r>
              <a:rPr lang="he-I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אוראל </a:t>
            </a:r>
            <a:r>
              <a:rPr lang="he-I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סוניגו</a:t>
            </a:r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גיל חבצלת, </a:t>
            </a:r>
          </a:p>
          <a:p>
            <a:pPr algn="just"/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תמר </a:t>
            </a:r>
            <a:r>
              <a:rPr lang="he-I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אוברקוביץ</a:t>
            </a:r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,עידן </a:t>
            </a:r>
            <a:r>
              <a:rPr lang="he-IL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פינקר</a:t>
            </a:r>
            <a:r>
              <a:rPr lang="he-I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.</a:t>
            </a:r>
            <a:r>
              <a:rPr lang="he-I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תמונה 5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תמונה 6" descr="לוגו ביס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1864" y="926717"/>
            <a:ext cx="8640960" cy="5400600"/>
          </a:xfrm>
        </p:spPr>
        <p:txBody>
          <a:bodyPr/>
          <a:lstStyle/>
          <a:p>
            <a:endParaRPr lang="he-IL" sz="3000" b="1" dirty="0" smtClean="0"/>
          </a:p>
          <a:p>
            <a:pPr marL="0" indent="0">
              <a:buNone/>
            </a:pP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ניתן לייצר את קרן המייזר קרוב לגנרטור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ולשלוח אותה למטה מבלי להעביר קווי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חשמל עד קרקעית המכתש.</a:t>
            </a:r>
          </a:p>
          <a:p>
            <a:pPr marL="0" indent="0">
              <a:buNone/>
            </a:pP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באזור הנמוך ניתן להפוך חלק מקרינת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המיקרוגל בחזרה לאנרגיה חשמלית בצורה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יעילה ולהשתמש בחשמל לצורך הפעלת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המתקנים. </a:t>
            </a:r>
          </a:p>
          <a:p>
            <a:endParaRPr lang="he-I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4896" y="62068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המשך יתרונות מתקן ההפרדה</a:t>
            </a:r>
            <a:endParaRPr kumimoji="0" lang="en-US" sz="32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תמונה 5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תמונה 6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698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</a:t>
            </a:r>
          </a:p>
        </p:txBody>
      </p:sp>
      <p:pic>
        <p:nvPicPr>
          <p:cNvPr id="36872" name="Picture 8" descr="chemistryelectrolysiscicx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00" y="4379953"/>
            <a:ext cx="3816423" cy="244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דרכים להפקת חמצן ומימן</a:t>
            </a: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תמונה 6" descr="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לוגו ביס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347864" y="1268760"/>
            <a:ext cx="4752016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1. אלקטרוליזה של מים</a:t>
            </a: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-15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83568" y="1412776"/>
            <a:ext cx="79208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AutoNum type="arabicPeriod"/>
            </a:pPr>
            <a:endParaRPr lang="he-IL" sz="24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e-IL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אלקטרוליזה היא פירוק כימי של חומר על ידי זרם חשמלי .</a:t>
            </a:r>
            <a:endParaRPr lang="he-IL" sz="28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he-IL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על ידי הזרמת חשמל באופן מבוקר דרך אלקטרודות למים , ניתן לפרק את המים לשני היסודות מהם המים מורכבים , חמצן ומימן ביחס ( נפחי) של 1:2</a:t>
            </a:r>
            <a:endParaRPr lang="he-IL" sz="28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he-IL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he-IL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electroly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2" y="2132856"/>
            <a:ext cx="7736755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4911" y="76470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אלקטרוליזה של מים ע"י לוחות סולאריים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תמונה 4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תמונה 5" descr="לוגו ביס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42910" y="1125538"/>
            <a:ext cx="8104215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he-IL" sz="2800" b="1" dirty="0"/>
          </a:p>
          <a:p>
            <a:pPr>
              <a:spcBef>
                <a:spcPct val="50000"/>
              </a:spcBef>
            </a:pPr>
            <a:r>
              <a:rPr lang="he-IL" sz="2800" b="1" dirty="0" smtClean="0"/>
              <a:t>                                                                 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הפוטוסינתזה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באור וחום להפרדת מולקולת המים (כפי שמתבצעת בטבע ע"י הצמחים).</a:t>
            </a:r>
          </a:p>
          <a:p>
            <a:pPr>
              <a:spcBef>
                <a:spcPct val="50000"/>
              </a:spcBef>
            </a:pP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החידוש: השיטה פותחה במכון וייצמן, תוך שימוש בצבר של מולקולות אורגניות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שבמרכזן ממוקם אטום של המתכת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רותניום ("צבר חכם").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e-IL" sz="2800" b="1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6347" y="48135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דרכים להפקת חמצן ומימן</a:t>
            </a: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תמונה 5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תמונה 6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436096" y="1556792"/>
            <a:ext cx="3023824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2. פוטוסינתזה</a:t>
            </a: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-15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17525" y="1412776"/>
            <a:ext cx="85896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בכל שלב של התהליך, עובר הצבר החכם שינויים כימיים שמאפשרים את קיומו של השלב הבא. </a:t>
            </a:r>
          </a:p>
          <a:p>
            <a:pPr marL="514350" indent="-514350" algn="just">
              <a:spcBef>
                <a:spcPct val="50000"/>
              </a:spcBef>
              <a:buFont typeface="+mj-lt"/>
              <a:buAutoNum type="arabicPeriod"/>
            </a:pP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נוכחות הצבר החכם גורמת לשבירה של           מולקולת המים, כך אטום מימן אחד נקשר לחלק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האורגני של הצבר,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וקבוצת הידרוקסיד נקשרת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למרכז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המתכתי.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spcBef>
                <a:spcPct val="50000"/>
              </a:spcBef>
              <a:buFont typeface="+mj-lt"/>
              <a:buAutoNum type="arabicPeriod"/>
            </a:pP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שלב החום: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מוסיפים מים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לתערובת ומחממים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אותה לטמפרטורה של 100 מעלות צלסיוס. שלב זה גורם לשחרור גז מימן מהצבר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תוך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קשירת קבוצת הידרוקסיד נוספת למתכת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7525" y="692696"/>
            <a:ext cx="8229600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kern="0" spc="-150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שלבים בפוטוסינתזה מלאכותית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תמונה 4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תמונה 5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9552" y="1246581"/>
            <a:ext cx="8496176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he-IL" sz="3200" b="1" dirty="0"/>
          </a:p>
          <a:p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he-IL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שלב </a:t>
            </a:r>
            <a:r>
              <a:rPr lang="he-I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האור </a:t>
            </a:r>
            <a:r>
              <a:rPr lang="he-IL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האור מספק את האנרגיה הדרושה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להתלכדותן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 שתי קבוצות הידרוקסיד, וליצירת </a:t>
            </a:r>
            <a:endParaRPr lang="he-I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מי-חמצן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זהו חומר בלתי יציב ולכן </a:t>
            </a:r>
          </a:p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אטום חמצן משתחרר. בהמשך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מתלכדים שני </a:t>
            </a:r>
            <a:endParaRPr lang="he-I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אטומי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חמצן ליצירת מולקולה של גז חמצן.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בסיום שלב זה הצבר חוזר למצבו המקורי כך ששוב ניתן להשתמש בו למחזור חדש של תגובות.</a:t>
            </a:r>
          </a:p>
          <a:p>
            <a:endParaRPr lang="he-IL" sz="2800" dirty="0"/>
          </a:p>
          <a:p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תמונה 4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תמונה 5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934439"/>
            <a:ext cx="8229600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המשך שלבים </a:t>
            </a:r>
            <a:r>
              <a:rPr lang="he-IL" sz="3200" b="1" kern="0" spc="-150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בפוטוסינתזה מלאכותית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988840"/>
            <a:ext cx="6912768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e-IL" sz="2800" b="1" dirty="0" smtClean="0"/>
              <a:t>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נשימת הצוות </a:t>
            </a:r>
          </a:p>
          <a:p>
            <a:pPr>
              <a:buFont typeface="Arial" pitchFamily="34" charset="0"/>
              <a:buChar char="•"/>
            </a:pP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להפעלת מערכת החימום</a:t>
            </a:r>
          </a:p>
          <a:p>
            <a:endParaRPr lang="he-I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להערכתנו , דרוש כ -5 ק"ג חמצן בשנייה ויזרמו כ -3 טון חמצן במערכת .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6328" y="260648"/>
            <a:ext cx="8877672" cy="1368152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התוצרים: חמצן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תמונה 5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תמונה 6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63888" y="1844824"/>
            <a:ext cx="4752016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3600" b="1" u="sng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שימושים :</a:t>
            </a: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-15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000" y="1808820"/>
            <a:ext cx="9000496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b="1" dirty="0" smtClean="0"/>
          </a:p>
          <a:p>
            <a:endParaRPr 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3200" b="1" dirty="0" smtClean="0"/>
              <a:t>תא דלק</a:t>
            </a:r>
            <a:r>
              <a:rPr lang="he-IL" sz="3200" dirty="0" smtClean="0"/>
              <a:t> אשר ממיר אנרגיה חשמלית לזרם חשמלי. </a:t>
            </a:r>
          </a:p>
          <a:p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6328" y="188640"/>
            <a:ext cx="8877672" cy="1368152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התוצרים: מימן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תמונה 5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39952" y="1808820"/>
            <a:ext cx="4752016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שימוש :</a:t>
            </a:r>
            <a:r>
              <a:rPr lang="en-US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he-IL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דלק חלליות</a:t>
            </a: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-15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http://www.auto.co.il/content/articles/00/10/00/00/1896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3" y="2924944"/>
            <a:ext cx="6883633" cy="38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000" y="1808820"/>
            <a:ext cx="9000496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b="1" dirty="0" smtClean="0"/>
          </a:p>
          <a:p>
            <a:endParaRPr 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המערכת מורכבת מ - 4 חלקים עיקריים</a:t>
            </a: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אנודה – הצד השלילי של תא הדלק שדרכו מוזרם המימן</a:t>
            </a:r>
          </a:p>
          <a:p>
            <a:pPr marL="342900" indent="-342900">
              <a:buAutoNum type="arabicPeriod"/>
            </a:pPr>
            <a:r>
              <a:rPr lang="he-IL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קתודה</a:t>
            </a: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הצד החיובי של תא הדלק שדרכו מוזרם חמצן.</a:t>
            </a:r>
          </a:p>
          <a:p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ממברנת החלפת פרוטונים – לוח בעל יכולת סינון של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חלקי האטום כך שרק פרוטונים בעלי מטען חשמלי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חיובי יכולים לעבור דרכו.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זרז – אבקת פלטינה על גבי נייר פחם או בד דקיק.</a:t>
            </a:r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6328" y="188640"/>
            <a:ext cx="8877672" cy="1368152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התוצרים: מימן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תמונה 5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39952" y="1808820"/>
            <a:ext cx="4752016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שימוש :</a:t>
            </a:r>
            <a:r>
              <a:rPr lang="en-US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he-IL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דלק חלליות</a:t>
            </a: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-15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3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9036" y="1628800"/>
            <a:ext cx="8041435" cy="51398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 smtClean="0"/>
          </a:p>
          <a:p>
            <a:pPr marL="514350" indent="-514350">
              <a:buAutoNum type="arabicPeriod"/>
            </a:pP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המימן מגיע לאנודה ובא במגע עם הזרז. אופן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פיזור אבקת הפלטינה על נייר הפחם יוצר פני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שטח מחוספסים של הנייר וכך נוצר שטח פנים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גדול מאוד למגע בין מולקולות המימן לפלטינה.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2800" b="1" dirty="0" smtClean="0"/>
              <a:t>2. </a:t>
            </a:r>
            <a:r>
              <a:rPr lang="he-IL" sz="2800" dirty="0" smtClean="0"/>
              <a:t>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בטמפרטורה של כ - 80 מעלות, הפלטינה גורמת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למימן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להתפרק ליונים, חלקים טעונים במטען חשמלי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חלקם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חיוביים – פרוטונים וחלקם שליליים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אלקטרונים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dirty="0"/>
          </a:p>
        </p:txBody>
      </p:sp>
      <p:pic>
        <p:nvPicPr>
          <p:cNvPr id="6" name="תמונה 5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11677" y="764704"/>
            <a:ext cx="5976152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תהליך שימוש במימן כדלק לחלליות:</a:t>
            </a: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sz="3200" b="1" kern="0" spc="-15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sz="3200" b="1" kern="0" spc="-150" dirty="0" smtClean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sz="2400" b="1" kern="0" spc="-150" dirty="0" smtClean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-15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4800" b="1" u="sng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פרויקט הימצאות מים בירח</a:t>
            </a:r>
            <a:endParaRPr lang="en-US" sz="4800" b="1" u="sng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964488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buFontTx/>
              <a:buNone/>
            </a:pPr>
            <a:r>
              <a:rPr lang="he-IL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he-IL" sz="3600" b="1" spc="-150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מבוא לפרויקט:</a:t>
            </a:r>
          </a:p>
          <a:p>
            <a:pPr algn="just"/>
            <a:r>
              <a:rPr lang="he-IL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בנובמבר 2009, בעקבות הממצאים שסיפק לוויין המחקר 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LCROSS</a:t>
            </a:r>
            <a:r>
              <a:rPr lang="he-IL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נאס"א הודיעה כי  לפיה נמצאו מאגרי קרח גדולים באזור הקוטב הדרומי של הירח.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he-IL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נוכחות </a:t>
            </a:r>
            <a:r>
              <a:rPr lang="he-IL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מים </a:t>
            </a:r>
            <a:r>
              <a:rPr lang="he-IL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על </a:t>
            </a:r>
            <a:r>
              <a:rPr lang="he-IL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הירח זהו גורם </a:t>
            </a:r>
            <a:r>
              <a:rPr lang="he-IL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חשוב בניסיון להקים מושבה על פני הירח שיהיה יעיל מבחינת עלויות, וזאת מאחר שהעברת מים מכדור הארץ יקרה. 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תמונה 6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44624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5408" y="1484784"/>
            <a:ext cx="8964488" cy="5416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הממברנה מאפשרת רק לפרוטונים לעבור ואילו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האלקטרונים מופנים דרך "תעלות"  למעגל חשמלי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חיצוני ושם הם מפעילים את המנוע.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הפרוטונים מסתננים דרך הממברנה ושם הם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מתחברים עם מולקולות החמצן (הזרז שובר את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מולקולת החמצן לשני אטומים), ועם  אלקטרוני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המימן שמגיעים מסביב ליצירת מים בחום רב,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כלומר קיטור שניתן לנצל אותו לתהליכים נוספים.</a:t>
            </a:r>
          </a:p>
          <a:p>
            <a:endParaRPr lang="he-IL" sz="2000" dirty="0" smtClean="0"/>
          </a:p>
          <a:p>
            <a:endParaRPr lang="en-US" sz="2000" dirty="0" smtClean="0"/>
          </a:p>
          <a:p>
            <a:endParaRPr lang="he-I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6328" y="0"/>
            <a:ext cx="8877672" cy="1368152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תמונה 4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תמונה 5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27784" y="432499"/>
            <a:ext cx="4752016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המשך  התהליך :</a:t>
            </a: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sz="3200" b="1" kern="0" spc="-15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sz="3200" b="1" kern="0" spc="-150" dirty="0" smtClean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sz="2400" b="1" kern="0" spc="-150" dirty="0" smtClean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-15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000" y="1052736"/>
            <a:ext cx="9000496" cy="63094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000" dirty="0" smtClean="0"/>
          </a:p>
          <a:p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נצילות של כ- 80% מהאנרגיה.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ניתן לנצל את הקיטור להפקת חשמל.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חומר הדלק היעיל והנקי ביותר שקיים בטבע - בשריפת מימן נוצרים מים ולכן דלק מימני לא מזהם את הסביבה- אין פליטה של פחמן דו חמצני – גז החממה העיקרי, אין פליטה של תחמוצות חנקן ופיח.</a:t>
            </a:r>
          </a:p>
          <a:p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  ביטחון אנרגטי - אין תלות אנרגטית ביצואניות נפט או  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גז וגחמותיהם.</a:t>
            </a:r>
          </a:p>
          <a:p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  מצוי בשפע בטבע בצורות שונות - זמינותו הבלתי   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מוגבלת שכן הוא ניתן להפקה כמעט מכל דבר.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תמונה 5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256" y="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75656" y="674689"/>
            <a:ext cx="6336192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32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יתרונות תהליך שימוש המימן כדלק:</a:t>
            </a: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-15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822960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buFontTx/>
              <a:buNone/>
            </a:pP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תהליך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"ירוק" אשר אינו פוגע ומזהם 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את</a:t>
            </a:r>
          </a:p>
          <a:p>
            <a:pPr algn="just">
              <a:buFontTx/>
              <a:buNone/>
            </a:pP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סביבת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הירח.</a:t>
            </a:r>
          </a:p>
          <a:p>
            <a:pPr marL="0" indent="0">
              <a:buNone/>
            </a:pP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המערכת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משתמשת באנרגיה 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מתחדשת  ורציפה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שאינה תלויה 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במשאבים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מכדור 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הארץ.</a:t>
            </a:r>
          </a:p>
          <a:p>
            <a:pPr marL="0" indent="0">
              <a:buNone/>
            </a:pPr>
            <a:endParaRPr lang="he-IL" sz="6000" dirty="0"/>
          </a:p>
          <a:p>
            <a:pPr marL="0" indent="0">
              <a:buNone/>
            </a:pPr>
            <a:endParaRPr lang="he-IL" sz="3600" dirty="0"/>
          </a:p>
          <a:p>
            <a:pPr marL="0" algn="just">
              <a:buFontTx/>
              <a:buNone/>
            </a:pPr>
            <a:endParaRPr lang="he-IL" sz="36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buFontTx/>
              <a:buNone/>
            </a:pPr>
            <a:r>
              <a:rPr lang="he-IL" sz="36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תמונה 5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תמונה 6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69269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סיכום יתרונות המערכת המוצעת</a:t>
            </a: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6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39552" y="1556791"/>
            <a:ext cx="77768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b="1" u="sng" dirty="0" smtClean="0"/>
          </a:p>
          <a:p>
            <a:r>
              <a:rPr lang="he-IL" sz="2800" b="1" dirty="0" smtClean="0"/>
              <a:t>מספר אנשי צוות:    			              20 ~</a:t>
            </a:r>
          </a:p>
          <a:p>
            <a:r>
              <a:rPr lang="he-IL" sz="2800" b="1" dirty="0" smtClean="0"/>
              <a:t>כמות מים נדרשת לבן-אדם: 	      יום/ליטרים </a:t>
            </a:r>
            <a:r>
              <a:rPr lang="en-US" sz="2800" b="1" dirty="0" smtClean="0"/>
              <a:t>100</a:t>
            </a:r>
            <a:r>
              <a:rPr lang="he-IL" sz="2800" b="1" dirty="0" smtClean="0"/>
              <a:t>~</a:t>
            </a:r>
          </a:p>
          <a:p>
            <a:r>
              <a:rPr lang="he-IL" sz="2800" b="1" dirty="0" smtClean="0"/>
              <a:t>סה"כ מים נדרשים:	 	            יום/ליטרים  2000</a:t>
            </a:r>
            <a:r>
              <a:rPr lang="en-US" sz="2800" b="1" dirty="0" smtClean="0"/>
              <a:t>~</a:t>
            </a:r>
            <a:r>
              <a:rPr lang="he-IL" sz="2800" b="1" dirty="0" smtClean="0"/>
              <a:t> </a:t>
            </a:r>
          </a:p>
          <a:p>
            <a:r>
              <a:rPr lang="he-IL" sz="2800" b="1" dirty="0" smtClean="0"/>
              <a:t>הספק חשמלי נדרש</a:t>
            </a:r>
            <a:r>
              <a:rPr lang="en-US" sz="2800" b="1" dirty="0" smtClean="0"/>
              <a:t> </a:t>
            </a:r>
            <a:r>
              <a:rPr lang="he-IL" sz="2400" b="1" dirty="0" smtClean="0"/>
              <a:t>(לא כולל הפקת מים)</a:t>
            </a:r>
            <a:r>
              <a:rPr lang="en-US" sz="2400" b="1" dirty="0" smtClean="0"/>
              <a:t> </a:t>
            </a:r>
            <a:r>
              <a:rPr lang="he-IL" sz="2800" b="1" dirty="0" smtClean="0"/>
              <a:t>:</a:t>
            </a:r>
            <a:r>
              <a:rPr lang="en-US" sz="2800" b="1" dirty="0" smtClean="0"/>
              <a:t>200KW     </a:t>
            </a:r>
            <a:r>
              <a:rPr lang="he-IL" sz="2800" b="1" dirty="0" smtClean="0"/>
              <a:t>~</a:t>
            </a:r>
          </a:p>
          <a:p>
            <a:endParaRPr lang="he-IL" b="1" dirty="0"/>
          </a:p>
        </p:txBody>
      </p:sp>
      <p:sp>
        <p:nvSpPr>
          <p:cNvPr id="5" name="מלבן 4"/>
          <p:cNvSpPr/>
          <p:nvPr/>
        </p:nvSpPr>
        <p:spPr>
          <a:xfrm>
            <a:off x="1763688" y="4581128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דרש הספק ממוצע של כ-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MegaWatt</a:t>
            </a:r>
            <a:endParaRPr lang="he-I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6328" y="260648"/>
            <a:ext cx="8877672" cy="1368152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נתונים-צרכי</a:t>
            </a:r>
            <a:r>
              <a:rPr kumimoji="0" lang="he-IL" sz="6000" b="1" i="0" u="sng" strike="noStrike" kern="0" cap="none" spc="0" normalizeH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המשלחת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6000" b="1" i="0" u="sng" strike="noStrike" kern="0" cap="none" spc="0" normalizeH="0" baseline="0" noProof="0" dirty="0" smtClean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תמונה 6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1196752"/>
            <a:ext cx="856895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e-IL" sz="2400" b="1" u="sng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מסת הציוד שישלח מכדור הארץ </a:t>
            </a:r>
          </a:p>
          <a:p>
            <a:pPr algn="r" rtl="1"/>
            <a:endParaRPr lang="he-IL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גנרטור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5000kg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</a:p>
          <a:p>
            <a:pPr algn="r" rtl="1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צנרת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גז: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1000 kg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מערכת הפקת מים:	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4000kg          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</a:p>
          <a:p>
            <a:pPr algn="r" rtl="1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מבנים:			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5000kg          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</a:p>
          <a:p>
            <a:pPr algn="r" rtl="1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ציוד נוסף:		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15000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      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he-I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סה"כ כ-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he-I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טון </a:t>
            </a:r>
            <a:r>
              <a:rPr lang="he-I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ציוד</a:t>
            </a:r>
          </a:p>
          <a:p>
            <a:pPr algn="ctr" rtl="1"/>
            <a:endParaRPr 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(עפ"י נתוני טיל סטורן 5 שסחב את אפולו ניתן להעביר אף 50 טון במסע אחד.)</a:t>
            </a:r>
          </a:p>
          <a:p>
            <a:pPr algn="ctr" rtl="1"/>
            <a:endParaRPr lang="he-IL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he-I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סה"כ זמן הקמה: 5 שנים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6328" y="0"/>
            <a:ext cx="8877672" cy="1368152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חישובים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6000" b="1" i="0" u="sng" strike="noStrike" kern="0" cap="none" spc="0" normalizeH="0" baseline="0" noProof="0" dirty="0" smtClean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תמונה 6" descr="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לוגו בי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25144"/>
          </a:xfrm>
          <a:noFill/>
          <a:ln>
            <a:noFill/>
          </a:ln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>
              <a:lnSpc>
                <a:spcPct val="90000"/>
              </a:lnSpc>
            </a:pPr>
            <a: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"/>
              </a:rPr>
              <a:t>http://www.hayadan.org.il/moon-water-010403</a:t>
            </a:r>
            <a:endParaRPr lang="en-U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hlinkClick r:id="rId3"/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/>
              </a:rPr>
              <a:t>http://www.space.com/7987-tons-water-ice-moon-north-pole.html</a:t>
            </a:r>
            <a:endParaRPr lang="en-U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hlinkClick r:id="rId4"/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4"/>
              </a:rPr>
              <a:t>http://www.universetoday.com/58410/water-ice-found-on-moons-north-pole</a:t>
            </a:r>
            <a:r>
              <a:rPr lang="he-IL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4"/>
              </a:rPr>
              <a:t>/</a:t>
            </a:r>
            <a:endParaRPr lang="en-U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hlinkClick r:id="rId5"/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5"/>
              </a:rPr>
              <a:t>http://www.space.com/7328-official-water-moon.html</a:t>
            </a:r>
            <a:endParaRPr lang="en-U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hlinkClick r:id="rId6"/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6"/>
              </a:rPr>
              <a:t>http://he.wikipedia.org/wiki/%D7%94%D7%99%D7%A8%D7%97</a:t>
            </a:r>
            <a:endParaRPr lang="en-U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hlinkClick r:id="rId7"/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7"/>
              </a:rPr>
              <a:t>http://news.cnet.com/8301-19514_3-10397711-239.html</a:t>
            </a:r>
            <a:endParaRPr lang="en-U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hlinkClick r:id="rId8"/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8"/>
              </a:rPr>
              <a:t>http://en.wikipedia.org/wiki/Lunar_water</a:t>
            </a:r>
            <a:endParaRPr lang="en-U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hlinkClick r:id="rId9"/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9"/>
              </a:rPr>
              <a:t>http://nssdc.gsfc.nasa.gov/planetary/ice/ice_moon.html</a:t>
            </a:r>
            <a:endParaRPr lang="en-U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hlinkClick r:id="rId10"/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0"/>
              </a:rPr>
              <a:t>http</a:t>
            </a:r>
            <a: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0"/>
              </a:rPr>
              <a:t>://</a:t>
            </a:r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0"/>
              </a:rPr>
              <a:t>www.hayadan.org.il/kaguya-cant-find-water-on-the-moon-2610088</a:t>
            </a: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0"/>
              </a:rPr>
              <a:t>/</a:t>
            </a:r>
            <a:endParaRPr lang="he-IL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0"/>
              </a:rPr>
              <a:t>http</a:t>
            </a:r>
            <a: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0"/>
              </a:rPr>
              <a:t>://lcross.arc.nasa.gov</a:t>
            </a:r>
            <a:r>
              <a:rPr lang="he-IL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0"/>
              </a:rPr>
              <a:t> </a:t>
            </a:r>
            <a:endParaRPr lang="he-IL" sz="2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hlinkClick r:id="rId10"/>
            </a:endParaRPr>
          </a:p>
          <a:p>
            <a:pPr algn="l" rtl="0">
              <a:lnSpc>
                <a:spcPct val="90000"/>
              </a:lnSpc>
            </a:pPr>
            <a:r>
              <a:rPr lang="en-US" sz="2000" u="sng" dirty="0" smtClean="0">
                <a:hlinkClick r:id="rId11"/>
              </a:rPr>
              <a:t>http://www.energianews.com/newsletter/files/45c97a018aee38bb7ab7e6ce5861a4f2.pdf</a:t>
            </a:r>
            <a:endParaRPr lang="en-US" sz="2000" u="sng" dirty="0" smtClean="0"/>
          </a:p>
          <a:p>
            <a:pPr algn="l" rtl="0">
              <a:lnSpc>
                <a:spcPct val="90000"/>
              </a:lnSpc>
            </a:pPr>
            <a:r>
              <a:rPr lang="en-US" sz="2000" dirty="0" smtClean="0">
                <a:hlinkClick r:id="rId12"/>
              </a:rPr>
              <a:t>http://www.hayadan.org.il/new-sepreation-method-for-water-0704092/</a:t>
            </a:r>
            <a:endParaRPr lang="en-US" sz="2000" dirty="0" smtClean="0"/>
          </a:p>
          <a:p>
            <a:pPr algn="l" rtl="0">
              <a:lnSpc>
                <a:spcPct val="90000"/>
              </a:lnSpc>
            </a:pPr>
            <a:r>
              <a:rPr lang="he-IL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0"/>
              </a:rPr>
              <a:t> </a:t>
            </a:r>
            <a: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en-U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4800" b="1" u="sng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מקורות מידע</a:t>
            </a:r>
            <a:endParaRPr lang="en-US" sz="4800" b="1" u="sng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תמונה 5" descr="לוגו ביס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תמונה 6" descr="15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11560" y="119675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>
                <a:hlinkClick r:id="rId2"/>
              </a:rPr>
              <a:t>http://he.wikipedia.org/wiki/%D7%A8%D7%9B%D7%91_%D7%94%D7%A0%D7%93%D7%99%D7%93%D7%94_%D7%94%D7%99%D7%A8%D7%97%D7%99</a:t>
            </a:r>
            <a:endParaRPr lang="en-US" dirty="0"/>
          </a:p>
          <a:p>
            <a:pPr algn="l"/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://he.wikipedia.org/wiki/%D7%A1%D7%92%D7%A1%D7%95%D7%92%D7%AA_%D7%90%D7%9C%D7%95%D7%9E%D7%99%D7%A0%D7%99%D7%95%D7%9D</a:t>
            </a:r>
            <a:endParaRPr lang="en-US" dirty="0"/>
          </a:p>
          <a:p>
            <a:pPr algn="l"/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://www.bareket-astro.com/contact-bareket-observatory</a:t>
            </a:r>
            <a:endParaRPr lang="en-US" dirty="0"/>
          </a:p>
          <a:p>
            <a:pPr algn="l"/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://www.youtube.com/watch?v=6KrSiT0HVx4</a:t>
            </a:r>
            <a:endParaRPr lang="en-US" dirty="0"/>
          </a:p>
          <a:p>
            <a:pPr algn="l"/>
            <a:r>
              <a:rPr lang="en-US" u="sng" dirty="0" smtClean="0">
                <a:hlinkClick r:id="rId6"/>
              </a:rPr>
              <a:t>http</a:t>
            </a:r>
            <a:r>
              <a:rPr lang="en-US" u="sng" dirty="0">
                <a:hlinkClick r:id="rId6"/>
              </a:rPr>
              <a:t>://www.hayadan.org.il/prototype-moon-rovers-tested-in-the-arctic-2207074/</a:t>
            </a:r>
            <a:endParaRPr lang="en-US" dirty="0"/>
          </a:p>
          <a:p>
            <a:pPr algn="l"/>
            <a:r>
              <a:rPr lang="en-US" u="sng" dirty="0" smtClean="0">
                <a:hlinkClick r:id="rId7"/>
              </a:rPr>
              <a:t>http</a:t>
            </a:r>
            <a:r>
              <a:rPr lang="en-US" u="sng" dirty="0">
                <a:hlinkClick r:id="rId7"/>
              </a:rPr>
              <a:t>://</a:t>
            </a:r>
            <a:r>
              <a:rPr lang="en-US" u="sng" dirty="0" smtClean="0">
                <a:hlinkClick r:id="rId7"/>
              </a:rPr>
              <a:t>www.ynet.co.il/articles/0,7340,L-3671043,00.html</a:t>
            </a:r>
            <a:endParaRPr lang="he-IL" u="sng" dirty="0" smtClean="0"/>
          </a:p>
          <a:p>
            <a:pPr algn="l"/>
            <a:r>
              <a:rPr lang="en-US" dirty="0" smtClean="0"/>
              <a:t>Earth </a:t>
            </a:r>
            <a:r>
              <a:rPr lang="en-US" dirty="0"/>
              <a:t>Moon Planets (2010) </a:t>
            </a:r>
            <a:r>
              <a:rPr lang="en-US" dirty="0" smtClean="0"/>
              <a:t>107:65–73 DOI 10.1007/s11038-010-9377-9</a:t>
            </a:r>
            <a:endParaRPr lang="he-IL" dirty="0" smtClean="0"/>
          </a:p>
          <a:p>
            <a:pPr algn="l"/>
            <a:r>
              <a:rPr lang="en-US" dirty="0"/>
              <a:t>Oxygen - Specific </a:t>
            </a:r>
            <a:r>
              <a:rPr lang="en-US" dirty="0" err="1" smtClean="0"/>
              <a:t>Heat.mht</a:t>
            </a:r>
            <a:endParaRPr lang="he-IL" dirty="0" smtClean="0"/>
          </a:p>
          <a:p>
            <a:pPr algn="l"/>
            <a:r>
              <a:rPr lang="en-US" dirty="0"/>
              <a:t>How astronauts could 'harvest' water on the moon - space - 25 September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2009 </a:t>
            </a:r>
            <a:r>
              <a:rPr lang="en-US" dirty="0"/>
              <a:t>- New </a:t>
            </a:r>
            <a:r>
              <a:rPr lang="en-US" dirty="0" err="1"/>
              <a:t>Scientist.mht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9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543800" cy="14319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4800" b="1" u="sng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שטח פני הירח  </a:t>
            </a:r>
            <a:endParaRPr lang="en-US" sz="4800" b="1" u="sng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8" y="1412776"/>
            <a:ext cx="8856472" cy="508518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he-IL" sz="3600" b="1" spc="-150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מכתשים </a:t>
            </a:r>
            <a:r>
              <a:rPr lang="he-IL" sz="3600" b="1" spc="-150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למעלה מחצי מיליון מכתשים, שנוצרו ע"י התנגשויות של 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אסטרואידים ושביטים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על פני שטח הירח.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ישנם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מכתשים עמוקים </a:t>
            </a:r>
            <a:r>
              <a:rPr lang="en-US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כ-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ק"מ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עומק). </a:t>
            </a:r>
            <a:endParaRPr lang="he-IL" sz="3600" b="1" spc="-15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he-IL" sz="3600" b="1" spc="-150" dirty="0" err="1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רגוליט</a:t>
            </a:r>
            <a:r>
              <a:rPr lang="he-IL" sz="3600" b="1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3600" b="1" spc="-150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קרקעת הירח. זהו חומר אבקתי דק מאוד, המרכיב את רוב שטח פני הירח. </a:t>
            </a:r>
            <a:endParaRPr lang="he-IL" sz="3600" b="1" spc="-15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he-IL" sz="3600" b="1" spc="-150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רמות :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האזורים הבהירים על פני הירח, הם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גבוהים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יותר ממרבית פני הירח. </a:t>
            </a:r>
            <a:r>
              <a:rPr lang="en-US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הרמות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נמצאות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בהארה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תמידית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( 80% מהיממה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הירחית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. </a:t>
            </a:r>
            <a:endParaRPr lang="he-IL" sz="3600" b="1" spc="-15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endParaRPr lang="en-US" sz="3600" b="1" spc="-15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תמונה 6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6049962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4800" b="1" u="sng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מידע נוסף על הירח</a:t>
            </a:r>
            <a:endParaRPr lang="en-US" sz="4800" b="1" u="sng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820472" cy="551656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קיים הבדל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טמפרטורות עצום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בין היום </a:t>
            </a:r>
            <a:r>
              <a:rPr lang="en-US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 מעלות צלזיוס) ללילה (170- מעלות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צלזיוס).</a:t>
            </a:r>
            <a:endParaRPr lang="he-IL" sz="3600" b="1" spc="-15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בתחתית המכתשים נמצא קרח שמקורו, סוברים, מהתנגשויות שביטים ומטאוריטים.</a:t>
            </a:r>
          </a:p>
          <a:p>
            <a:pPr algn="just"/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בשל הנטייה הקלה של ציר הסיבוב של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הירח,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כמה מכתשים עמוקים הסמוכים לקטבים לא נחשפים מעולם לאור המגיע מן השמש </a:t>
            </a:r>
            <a:r>
              <a:rPr lang="he-IL" sz="3600" b="1" spc="-15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ולכן </a:t>
            </a:r>
            <a:r>
              <a:rPr lang="he-IL" sz="3600" b="1" spc="-15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המים נשארו במצב צבירה מוצק.</a:t>
            </a:r>
          </a:p>
          <a:p>
            <a:pPr algn="just">
              <a:buFontTx/>
              <a:buNone/>
            </a:pPr>
            <a:endParaRPr lang="en-US" sz="3600" b="1" spc="-15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תמונה 6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תמונה 7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22960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he-IL" sz="3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תכנון משימה מאוישת שמטרתה הפקת מים מהקרח שנמצא על הירח.</a:t>
            </a:r>
          </a:p>
          <a:p>
            <a:pPr algn="just"/>
            <a:r>
              <a:rPr lang="he-IL" sz="3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המים </a:t>
            </a:r>
            <a:r>
              <a:rPr lang="he-IL" sz="3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ישמשו לצרכים </a:t>
            </a:r>
            <a:r>
              <a:rPr lang="he-IL" sz="3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השוטפים של בסיס על הירח</a:t>
            </a:r>
            <a:r>
              <a:rPr lang="he-IL" sz="3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he-IL" sz="3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מהמים ניתן להפיק חמצן ומימן לתפעול שוטף.</a:t>
            </a:r>
            <a:endParaRPr lang="en-US" sz="38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4800" b="1" u="sng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מטרת הפרויקט</a:t>
            </a:r>
            <a:endParaRPr lang="en-US" sz="4800" b="1" u="sng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תמונה 5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תמונה 6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224000"/>
            <a:ext cx="8856472" cy="587727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he-IL" sz="3600" b="1" spc="-150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ברמה: </a:t>
            </a:r>
            <a:r>
              <a:rPr lang="he-IL" sz="3600" b="1" spc="-150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הקמת מתקנים להפקת אנרגיה </a:t>
            </a:r>
            <a:r>
              <a:rPr lang="he-IL" sz="3600" b="1" spc="-15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חשמלית </a:t>
            </a:r>
            <a:r>
              <a:rPr lang="he-IL" sz="3600" b="1" spc="-150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לצורך הפעלת המיכון </a:t>
            </a:r>
            <a:r>
              <a:rPr lang="he-IL" sz="3600" b="1" spc="-15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במפעל.  </a:t>
            </a:r>
            <a:endParaRPr lang="he-IL" sz="3600" b="1" spc="-15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he-IL" sz="3600" b="1" spc="-150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במכתש: </a:t>
            </a:r>
            <a:endParaRPr lang="he-IL" sz="3600" b="1" spc="-150" dirty="0" smtClean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143000" lvl="1" indent="-742950" algn="just">
              <a:buNone/>
            </a:pPr>
            <a:r>
              <a:rPr lang="he-IL" sz="3600" b="1" spc="-15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א. יופעלו כלי רכב </a:t>
            </a:r>
            <a:r>
              <a:rPr lang="he-IL" sz="3600" b="1" spc="-150" dirty="0" err="1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יעודיים</a:t>
            </a:r>
            <a:r>
              <a:rPr lang="he-IL" sz="3600" b="1" spc="-15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לריסוק, אסיפת חומר והובלתו.</a:t>
            </a:r>
            <a:endParaRPr lang="en-US" sz="3600" b="1" spc="-150" dirty="0" smtClean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143000" lvl="1" indent="-742950" algn="just">
              <a:buNone/>
            </a:pPr>
            <a:r>
              <a:rPr lang="he-IL" sz="3600" b="1" spc="-15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ב. הקמת </a:t>
            </a:r>
            <a:r>
              <a:rPr lang="he-IL" sz="3600" b="1" spc="-150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מתקן </a:t>
            </a:r>
            <a:r>
              <a:rPr lang="he-IL" sz="3600" b="1" spc="-15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להפרדת הקרח ע"י מערכת קרני מייזר.</a:t>
            </a:r>
          </a:p>
          <a:p>
            <a:pPr marL="1143000" lvl="1" indent="-742950" algn="just">
              <a:buNone/>
            </a:pPr>
            <a:r>
              <a:rPr lang="he-IL" sz="3600" b="1" spc="-15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ג. הובלת הקרח </a:t>
            </a:r>
            <a:r>
              <a:rPr lang="he-IL" sz="3600" b="1" spc="-150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לרמה למתקן </a:t>
            </a:r>
            <a:r>
              <a:rPr lang="he-IL" sz="3600" b="1" spc="-15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אחסון מבודד</a:t>
            </a:r>
            <a:r>
              <a:rPr lang="he-IL" sz="3600" b="1" spc="-150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he-IL" sz="3600" b="1" spc="-15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he-IL" sz="3600" b="1" spc="-15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09600" indent="-609600" algn="just">
              <a:lnSpc>
                <a:spcPct val="90000"/>
              </a:lnSpc>
            </a:pPr>
            <a:endParaRPr lang="en-US" sz="3600" b="1" spc="-15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e-IL" sz="4800" b="1" u="sng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הפקת מים בירח</a:t>
            </a:r>
            <a:endParaRPr lang="en-US" sz="4800" b="1" u="sng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תמונה 5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תמונה 6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484784"/>
            <a:ext cx="8280920" cy="452431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השיטה מבוסס על ניצול הפרשי הטמפרטורה בין המכתש לרמה היכולים להיות בין 100-150 מ"צ ליצירת "קיטור" חמצני </a:t>
            </a:r>
            <a:r>
              <a:rPr lang="he-IL" sz="3600" dirty="0" smtClean="0"/>
              <a:t>.</a:t>
            </a:r>
          </a:p>
          <a:p>
            <a:endParaRPr lang="he-IL" sz="3600" dirty="0" smtClean="0"/>
          </a:p>
          <a:p>
            <a:r>
              <a:rPr lang="he-IL" sz="3600" b="1" dirty="0" smtClean="0"/>
              <a:t>י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וצב מדחס בתחתית המכתש שיזרים חמצן במצב נוזלי בצינורות לרמה (החמצן יופק מפירוק תחמוצות הנמצאות על הירח או מפירוק המים)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תמונה 3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תמונה 4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sng" strike="noStrike" kern="0" cap="none" spc="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1.הפקת החשמל</a:t>
            </a:r>
            <a:endParaRPr kumimoji="0" lang="en-US" sz="4800" b="1" i="0" u="sng" strike="noStrike" kern="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346773" y="3315261"/>
            <a:ext cx="2250702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3600" b="1" kern="0" spc="-1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במכתש:</a:t>
            </a: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-15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just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-15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לוגו בי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00" y="36000"/>
            <a:ext cx="1036744" cy="936555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תמונה 4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36000"/>
            <a:ext cx="1187623" cy="890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Freeform 9"/>
          <p:cNvSpPr>
            <a:spLocks/>
          </p:cNvSpPr>
          <p:nvPr/>
        </p:nvSpPr>
        <p:spPr bwMode="auto">
          <a:xfrm>
            <a:off x="755650" y="2924175"/>
            <a:ext cx="6408738" cy="310673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2042" y="1270"/>
              </a:cxn>
              <a:cxn ang="0">
                <a:pos x="4037" y="0"/>
              </a:cxn>
            </a:cxnLst>
            <a:rect l="0" t="0" r="r" b="b"/>
            <a:pathLst>
              <a:path w="4037" h="1277">
                <a:moveTo>
                  <a:pt x="0" y="45"/>
                </a:moveTo>
                <a:cubicBezTo>
                  <a:pt x="684" y="661"/>
                  <a:pt x="1369" y="1277"/>
                  <a:pt x="2042" y="1270"/>
                </a:cubicBezTo>
                <a:cubicBezTo>
                  <a:pt x="2715" y="1263"/>
                  <a:pt x="3705" y="219"/>
                  <a:pt x="4037" y="0"/>
                </a:cubicBezTo>
              </a:path>
            </a:pathLst>
          </a:custGeom>
          <a:noFill/>
          <a:ln w="1270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7164388" y="2924175"/>
            <a:ext cx="1728787" cy="0"/>
          </a:xfrm>
          <a:prstGeom prst="line">
            <a:avLst/>
          </a:prstGeom>
          <a:noFill/>
          <a:ln w="136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172450" y="1989138"/>
            <a:ext cx="720725" cy="865187"/>
          </a:xfrm>
          <a:prstGeom prst="rect">
            <a:avLst/>
          </a:prstGeom>
          <a:solidFill>
            <a:srgbClr val="800000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140200" y="4797425"/>
            <a:ext cx="790575" cy="863600"/>
          </a:xfrm>
          <a:prstGeom prst="rect">
            <a:avLst/>
          </a:prstGeom>
          <a:solidFill>
            <a:srgbClr val="FBA3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948488" y="1341438"/>
            <a:ext cx="2005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/>
              <a:t>טורבינה ליצור חשמל</a:t>
            </a:r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771775" y="4941888"/>
            <a:ext cx="1366838" cy="7207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284663" y="4149725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/>
              <a:t>מעבה</a:t>
            </a:r>
            <a:endParaRPr lang="en-US"/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 rot="5079848">
            <a:off x="6911975" y="2168526"/>
            <a:ext cx="1081087" cy="576262"/>
          </a:xfrm>
          <a:prstGeom prst="parallelogram">
            <a:avLst>
              <a:gd name="adj" fmla="val 495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411413" y="4437063"/>
            <a:ext cx="175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/>
              <a:t>מתקן להפקת מים</a:t>
            </a:r>
            <a:endParaRPr lang="en-US"/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>
            <a:off x="4284663" y="2001838"/>
            <a:ext cx="4591050" cy="3562350"/>
          </a:xfrm>
          <a:custGeom>
            <a:avLst/>
            <a:gdLst/>
            <a:ahLst/>
            <a:cxnLst>
              <a:cxn ang="0">
                <a:pos x="362" y="1806"/>
              </a:cxn>
              <a:cxn ang="0">
                <a:pos x="0" y="1806"/>
              </a:cxn>
              <a:cxn ang="0">
                <a:pos x="362" y="1852"/>
              </a:cxn>
              <a:cxn ang="0">
                <a:pos x="0" y="1897"/>
              </a:cxn>
              <a:cxn ang="0">
                <a:pos x="362" y="1942"/>
              </a:cxn>
              <a:cxn ang="0">
                <a:pos x="0" y="1988"/>
              </a:cxn>
              <a:cxn ang="0">
                <a:pos x="362" y="2033"/>
              </a:cxn>
              <a:cxn ang="0">
                <a:pos x="0" y="2078"/>
              </a:cxn>
              <a:cxn ang="0">
                <a:pos x="362" y="2124"/>
              </a:cxn>
              <a:cxn ang="0">
                <a:pos x="0" y="2169"/>
              </a:cxn>
              <a:cxn ang="0">
                <a:pos x="362" y="2214"/>
              </a:cxn>
              <a:cxn ang="0">
                <a:pos x="589" y="1988"/>
              </a:cxn>
              <a:cxn ang="0">
                <a:pos x="952" y="1579"/>
              </a:cxn>
              <a:cxn ang="0">
                <a:pos x="1406" y="990"/>
              </a:cxn>
              <a:cxn ang="0">
                <a:pos x="1678" y="627"/>
              </a:cxn>
              <a:cxn ang="0">
                <a:pos x="1814" y="445"/>
              </a:cxn>
              <a:cxn ang="0">
                <a:pos x="2177" y="491"/>
              </a:cxn>
              <a:cxn ang="0">
                <a:pos x="1859" y="355"/>
              </a:cxn>
              <a:cxn ang="0">
                <a:pos x="2131" y="400"/>
              </a:cxn>
              <a:cxn ang="0">
                <a:pos x="1859" y="264"/>
              </a:cxn>
              <a:cxn ang="0">
                <a:pos x="2131" y="309"/>
              </a:cxn>
              <a:cxn ang="0">
                <a:pos x="1859" y="173"/>
              </a:cxn>
              <a:cxn ang="0">
                <a:pos x="2131" y="173"/>
              </a:cxn>
              <a:cxn ang="0">
                <a:pos x="1859" y="83"/>
              </a:cxn>
              <a:cxn ang="0">
                <a:pos x="2177" y="128"/>
              </a:cxn>
              <a:cxn ang="0">
                <a:pos x="2494" y="37"/>
              </a:cxn>
              <a:cxn ang="0">
                <a:pos x="2842" y="86"/>
              </a:cxn>
              <a:cxn ang="0">
                <a:pos x="2777" y="556"/>
              </a:cxn>
              <a:cxn ang="0">
                <a:pos x="2152" y="572"/>
              </a:cxn>
              <a:cxn ang="0">
                <a:pos x="1587" y="581"/>
              </a:cxn>
              <a:cxn ang="0">
                <a:pos x="1134" y="1262"/>
              </a:cxn>
              <a:cxn ang="0">
                <a:pos x="589" y="1852"/>
              </a:cxn>
              <a:cxn ang="0">
                <a:pos x="362" y="1806"/>
              </a:cxn>
            </a:cxnLst>
            <a:rect l="0" t="0" r="r" b="b"/>
            <a:pathLst>
              <a:path w="2892" h="2244">
                <a:moveTo>
                  <a:pt x="362" y="1806"/>
                </a:moveTo>
                <a:cubicBezTo>
                  <a:pt x="264" y="1798"/>
                  <a:pt x="0" y="1798"/>
                  <a:pt x="0" y="1806"/>
                </a:cubicBezTo>
                <a:cubicBezTo>
                  <a:pt x="0" y="1814"/>
                  <a:pt x="362" y="1837"/>
                  <a:pt x="362" y="1852"/>
                </a:cubicBezTo>
                <a:cubicBezTo>
                  <a:pt x="362" y="1867"/>
                  <a:pt x="0" y="1882"/>
                  <a:pt x="0" y="1897"/>
                </a:cubicBezTo>
                <a:cubicBezTo>
                  <a:pt x="0" y="1912"/>
                  <a:pt x="362" y="1927"/>
                  <a:pt x="362" y="1942"/>
                </a:cubicBezTo>
                <a:cubicBezTo>
                  <a:pt x="362" y="1957"/>
                  <a:pt x="0" y="1973"/>
                  <a:pt x="0" y="1988"/>
                </a:cubicBezTo>
                <a:cubicBezTo>
                  <a:pt x="0" y="2003"/>
                  <a:pt x="362" y="2018"/>
                  <a:pt x="362" y="2033"/>
                </a:cubicBezTo>
                <a:cubicBezTo>
                  <a:pt x="362" y="2048"/>
                  <a:pt x="0" y="2063"/>
                  <a:pt x="0" y="2078"/>
                </a:cubicBezTo>
                <a:cubicBezTo>
                  <a:pt x="0" y="2093"/>
                  <a:pt x="362" y="2109"/>
                  <a:pt x="362" y="2124"/>
                </a:cubicBezTo>
                <a:cubicBezTo>
                  <a:pt x="362" y="2139"/>
                  <a:pt x="0" y="2154"/>
                  <a:pt x="0" y="2169"/>
                </a:cubicBezTo>
                <a:cubicBezTo>
                  <a:pt x="0" y="2184"/>
                  <a:pt x="264" y="2244"/>
                  <a:pt x="362" y="2214"/>
                </a:cubicBezTo>
                <a:cubicBezTo>
                  <a:pt x="460" y="2184"/>
                  <a:pt x="491" y="2094"/>
                  <a:pt x="589" y="1988"/>
                </a:cubicBezTo>
                <a:cubicBezTo>
                  <a:pt x="687" y="1882"/>
                  <a:pt x="816" y="1745"/>
                  <a:pt x="952" y="1579"/>
                </a:cubicBezTo>
                <a:cubicBezTo>
                  <a:pt x="1088" y="1413"/>
                  <a:pt x="1285" y="1149"/>
                  <a:pt x="1406" y="990"/>
                </a:cubicBezTo>
                <a:cubicBezTo>
                  <a:pt x="1527" y="831"/>
                  <a:pt x="1610" y="718"/>
                  <a:pt x="1678" y="627"/>
                </a:cubicBezTo>
                <a:cubicBezTo>
                  <a:pt x="1746" y="536"/>
                  <a:pt x="1731" y="468"/>
                  <a:pt x="1814" y="445"/>
                </a:cubicBezTo>
                <a:cubicBezTo>
                  <a:pt x="1897" y="422"/>
                  <a:pt x="2170" y="506"/>
                  <a:pt x="2177" y="491"/>
                </a:cubicBezTo>
                <a:cubicBezTo>
                  <a:pt x="2184" y="476"/>
                  <a:pt x="1867" y="370"/>
                  <a:pt x="1859" y="355"/>
                </a:cubicBezTo>
                <a:cubicBezTo>
                  <a:pt x="1851" y="340"/>
                  <a:pt x="2131" y="415"/>
                  <a:pt x="2131" y="400"/>
                </a:cubicBezTo>
                <a:cubicBezTo>
                  <a:pt x="2131" y="385"/>
                  <a:pt x="1859" y="279"/>
                  <a:pt x="1859" y="264"/>
                </a:cubicBezTo>
                <a:cubicBezTo>
                  <a:pt x="1859" y="249"/>
                  <a:pt x="2131" y="324"/>
                  <a:pt x="2131" y="309"/>
                </a:cubicBezTo>
                <a:cubicBezTo>
                  <a:pt x="2131" y="294"/>
                  <a:pt x="1859" y="196"/>
                  <a:pt x="1859" y="173"/>
                </a:cubicBezTo>
                <a:cubicBezTo>
                  <a:pt x="1859" y="150"/>
                  <a:pt x="2131" y="188"/>
                  <a:pt x="2131" y="173"/>
                </a:cubicBezTo>
                <a:cubicBezTo>
                  <a:pt x="2131" y="158"/>
                  <a:pt x="1851" y="90"/>
                  <a:pt x="1859" y="83"/>
                </a:cubicBezTo>
                <a:cubicBezTo>
                  <a:pt x="1867" y="76"/>
                  <a:pt x="2071" y="136"/>
                  <a:pt x="2177" y="128"/>
                </a:cubicBezTo>
                <a:cubicBezTo>
                  <a:pt x="2283" y="120"/>
                  <a:pt x="2383" y="44"/>
                  <a:pt x="2494" y="37"/>
                </a:cubicBezTo>
                <a:cubicBezTo>
                  <a:pt x="2605" y="30"/>
                  <a:pt x="2795" y="0"/>
                  <a:pt x="2842" y="86"/>
                </a:cubicBezTo>
                <a:cubicBezTo>
                  <a:pt x="2889" y="172"/>
                  <a:pt x="2892" y="475"/>
                  <a:pt x="2777" y="556"/>
                </a:cubicBezTo>
                <a:cubicBezTo>
                  <a:pt x="2662" y="637"/>
                  <a:pt x="2350" y="568"/>
                  <a:pt x="2152" y="572"/>
                </a:cubicBezTo>
                <a:cubicBezTo>
                  <a:pt x="1954" y="576"/>
                  <a:pt x="1757" y="466"/>
                  <a:pt x="1587" y="581"/>
                </a:cubicBezTo>
                <a:cubicBezTo>
                  <a:pt x="1417" y="696"/>
                  <a:pt x="1300" y="1050"/>
                  <a:pt x="1134" y="1262"/>
                </a:cubicBezTo>
                <a:cubicBezTo>
                  <a:pt x="968" y="1474"/>
                  <a:pt x="718" y="1761"/>
                  <a:pt x="589" y="1852"/>
                </a:cubicBezTo>
                <a:cubicBezTo>
                  <a:pt x="460" y="1943"/>
                  <a:pt x="460" y="1814"/>
                  <a:pt x="362" y="1806"/>
                </a:cubicBezTo>
                <a:close/>
              </a:path>
            </a:pathLst>
          </a:cu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011863" y="2060575"/>
            <a:ext cx="105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/>
              <a:t>קולטי חום</a:t>
            </a:r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8459788" y="1700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6659563" y="24209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4643438" y="4508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594042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148263" y="2997200"/>
            <a:ext cx="846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/>
              <a:t>צינור גז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1277</Words>
  <Application>Microsoft Office PowerPoint</Application>
  <PresentationFormat>‫הצגה על המסך (4:3)</PresentationFormat>
  <Paragraphs>240</Paragraphs>
  <Slides>36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37" baseType="lpstr">
      <vt:lpstr>עיצוב ברירת מחדל</vt:lpstr>
      <vt:lpstr>מצגת של PowerPoint</vt:lpstr>
      <vt:lpstr>מים על הירח</vt:lpstr>
      <vt:lpstr>פרויקט הימצאות מים בירח</vt:lpstr>
      <vt:lpstr>שטח פני הירח  </vt:lpstr>
      <vt:lpstr>מידע נוסף על הירח</vt:lpstr>
      <vt:lpstr>מטרת הפרויקט</vt:lpstr>
      <vt:lpstr>הפקת מים בירח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2.כלי רכב  רובוטי במכתשים </vt:lpstr>
      <vt:lpstr>מצגת של PowerPoint</vt:lpstr>
      <vt:lpstr>מצגת של PowerPoint</vt:lpstr>
      <vt:lpstr>מצגת של PowerPoint</vt:lpstr>
      <vt:lpstr>3. מתקן הפרדה</vt:lpstr>
      <vt:lpstr>3. מתקן הפרדה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מקורות מידע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מים על הירח</dc:title>
  <dc:creator>חטב בגין</dc:creator>
  <cp:lastModifiedBy>user</cp:lastModifiedBy>
  <cp:revision>149</cp:revision>
  <cp:lastPrinted>2012-01-09T09:51:03Z</cp:lastPrinted>
  <dcterms:created xsi:type="dcterms:W3CDTF">2011-11-14T08:48:57Z</dcterms:created>
  <dcterms:modified xsi:type="dcterms:W3CDTF">2012-01-09T09:51:35Z</dcterms:modified>
</cp:coreProperties>
</file>