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87" r:id="rId4"/>
    <p:sldId id="258" r:id="rId5"/>
    <p:sldId id="259" r:id="rId6"/>
    <p:sldId id="260" r:id="rId7"/>
    <p:sldId id="262" r:id="rId8"/>
    <p:sldId id="284" r:id="rId9"/>
    <p:sldId id="288" r:id="rId10"/>
    <p:sldId id="263" r:id="rId11"/>
    <p:sldId id="264" r:id="rId12"/>
    <p:sldId id="283" r:id="rId13"/>
    <p:sldId id="270" r:id="rId14"/>
    <p:sldId id="282" r:id="rId15"/>
    <p:sldId id="272" r:id="rId16"/>
    <p:sldId id="273" r:id="rId17"/>
    <p:sldId id="277" r:id="rId18"/>
    <p:sldId id="274" r:id="rId19"/>
  </p:sldIdLst>
  <p:sldSz cx="9144000" cy="6858000" type="screen4x3"/>
  <p:notesSz cx="6797675" cy="9926638"/>
  <p:defaultTextStyle>
    <a:defPPr>
      <a:defRPr lang="he-IL"/>
    </a:defPPr>
    <a:lvl1pPr algn="r" rtl="1" fontAlgn="base">
      <a:spcBef>
        <a:spcPct val="0"/>
      </a:spcBef>
      <a:spcAft>
        <a:spcPct val="0"/>
      </a:spcAft>
      <a:defRPr kern="1200">
        <a:solidFill>
          <a:schemeClr val="tx1"/>
        </a:solidFill>
        <a:latin typeface="Arial" charset="0"/>
        <a:ea typeface="Gisha"/>
        <a:cs typeface="Gisha"/>
      </a:defRPr>
    </a:lvl1pPr>
    <a:lvl2pPr marL="457200" algn="r" rtl="1" fontAlgn="base">
      <a:spcBef>
        <a:spcPct val="0"/>
      </a:spcBef>
      <a:spcAft>
        <a:spcPct val="0"/>
      </a:spcAft>
      <a:defRPr kern="1200">
        <a:solidFill>
          <a:schemeClr val="tx1"/>
        </a:solidFill>
        <a:latin typeface="Arial" charset="0"/>
        <a:ea typeface="Gisha"/>
        <a:cs typeface="Gisha"/>
      </a:defRPr>
    </a:lvl2pPr>
    <a:lvl3pPr marL="914400" algn="r" rtl="1" fontAlgn="base">
      <a:spcBef>
        <a:spcPct val="0"/>
      </a:spcBef>
      <a:spcAft>
        <a:spcPct val="0"/>
      </a:spcAft>
      <a:defRPr kern="1200">
        <a:solidFill>
          <a:schemeClr val="tx1"/>
        </a:solidFill>
        <a:latin typeface="Arial" charset="0"/>
        <a:ea typeface="Gisha"/>
        <a:cs typeface="Gisha"/>
      </a:defRPr>
    </a:lvl3pPr>
    <a:lvl4pPr marL="1371600" algn="r" rtl="1" fontAlgn="base">
      <a:spcBef>
        <a:spcPct val="0"/>
      </a:spcBef>
      <a:spcAft>
        <a:spcPct val="0"/>
      </a:spcAft>
      <a:defRPr kern="1200">
        <a:solidFill>
          <a:schemeClr val="tx1"/>
        </a:solidFill>
        <a:latin typeface="Arial" charset="0"/>
        <a:ea typeface="Gisha"/>
        <a:cs typeface="Gisha"/>
      </a:defRPr>
    </a:lvl4pPr>
    <a:lvl5pPr marL="1828800" algn="r" rtl="1" fontAlgn="base">
      <a:spcBef>
        <a:spcPct val="0"/>
      </a:spcBef>
      <a:spcAft>
        <a:spcPct val="0"/>
      </a:spcAft>
      <a:defRPr kern="1200">
        <a:solidFill>
          <a:schemeClr val="tx1"/>
        </a:solidFill>
        <a:latin typeface="Arial" charset="0"/>
        <a:ea typeface="Gisha"/>
        <a:cs typeface="Gisha"/>
      </a:defRPr>
    </a:lvl5pPr>
    <a:lvl6pPr marL="2286000" algn="r" defTabSz="914400" rtl="1" eaLnBrk="1" latinLnBrk="0" hangingPunct="1">
      <a:defRPr kern="1200">
        <a:solidFill>
          <a:schemeClr val="tx1"/>
        </a:solidFill>
        <a:latin typeface="Arial" charset="0"/>
        <a:ea typeface="Gisha"/>
        <a:cs typeface="Gisha"/>
      </a:defRPr>
    </a:lvl6pPr>
    <a:lvl7pPr marL="2743200" algn="r" defTabSz="914400" rtl="1" eaLnBrk="1" latinLnBrk="0" hangingPunct="1">
      <a:defRPr kern="1200">
        <a:solidFill>
          <a:schemeClr val="tx1"/>
        </a:solidFill>
        <a:latin typeface="Arial" charset="0"/>
        <a:ea typeface="Gisha"/>
        <a:cs typeface="Gisha"/>
      </a:defRPr>
    </a:lvl7pPr>
    <a:lvl8pPr marL="3200400" algn="r" defTabSz="914400" rtl="1" eaLnBrk="1" latinLnBrk="0" hangingPunct="1">
      <a:defRPr kern="1200">
        <a:solidFill>
          <a:schemeClr val="tx1"/>
        </a:solidFill>
        <a:latin typeface="Arial" charset="0"/>
        <a:ea typeface="Gisha"/>
        <a:cs typeface="Gisha"/>
      </a:defRPr>
    </a:lvl8pPr>
    <a:lvl9pPr marL="3657600" algn="r" defTabSz="914400" rtl="1" eaLnBrk="1" latinLnBrk="0" hangingPunct="1">
      <a:defRPr kern="1200">
        <a:solidFill>
          <a:schemeClr val="tx1"/>
        </a:solidFill>
        <a:latin typeface="Arial" charset="0"/>
        <a:ea typeface="Gisha"/>
        <a:cs typeface="Gish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6" d="100"/>
          <a:sy n="66" d="100"/>
        </p:scale>
        <p:origin x="-63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he-IL" smtClean="0"/>
              <a:t>לחץ כדי לערוך סגנון כותרת של תבנית בסיס</a:t>
            </a:r>
            <a:endParaRPr lang="en-US" dirty="0"/>
          </a:p>
        </p:txBody>
      </p:sp>
      <p:sp>
        <p:nvSpPr>
          <p:cNvPr id="8" name="Date Placeholder 3"/>
          <p:cNvSpPr>
            <a:spLocks noGrp="1"/>
          </p:cNvSpPr>
          <p:nvPr>
            <p:ph type="dt" sz="half" idx="10"/>
          </p:nvPr>
        </p:nvSpPr>
        <p:spPr/>
        <p:txBody>
          <a:bodyPr/>
          <a:lstStyle>
            <a:lvl1pPr>
              <a:defRPr/>
            </a:lvl1pPr>
          </a:lstStyle>
          <a:p>
            <a:pPr>
              <a:defRPr/>
            </a:pPr>
            <a:fld id="{C33F3694-66B1-4A57-892B-BAA9079DF494}" type="datetimeFigureOut">
              <a:rPr lang="he-IL"/>
              <a:pPr>
                <a:defRPr/>
              </a:pPr>
              <a:t>ב'/שבט/תשע"ג</a:t>
            </a:fld>
            <a:endParaRPr lang="he-IL" dirty="0"/>
          </a:p>
        </p:txBody>
      </p:sp>
      <p:sp>
        <p:nvSpPr>
          <p:cNvPr id="9" name="Footer Placeholder 4"/>
          <p:cNvSpPr>
            <a:spLocks noGrp="1"/>
          </p:cNvSpPr>
          <p:nvPr>
            <p:ph type="ftr" sz="quarter" idx="11"/>
          </p:nvPr>
        </p:nvSpPr>
        <p:spPr/>
        <p:txBody>
          <a:bodyPr/>
          <a:lstStyle>
            <a:lvl1pPr>
              <a:defRPr/>
            </a:lvl1pPr>
          </a:lstStyle>
          <a:p>
            <a:pPr>
              <a:defRPr/>
            </a:pPr>
            <a:endParaRPr lang="he-IL"/>
          </a:p>
        </p:txBody>
      </p:sp>
      <p:sp>
        <p:nvSpPr>
          <p:cNvPr id="10" name="Slide Number Placeholder 5"/>
          <p:cNvSpPr>
            <a:spLocks noGrp="1"/>
          </p:cNvSpPr>
          <p:nvPr>
            <p:ph type="sldNum" sz="quarter" idx="12"/>
          </p:nvPr>
        </p:nvSpPr>
        <p:spPr/>
        <p:txBody>
          <a:bodyPr/>
          <a:lstStyle>
            <a:lvl1pPr>
              <a:defRPr/>
            </a:lvl1pPr>
          </a:lstStyle>
          <a:p>
            <a:pPr>
              <a:defRPr/>
            </a:pPr>
            <a:fld id="{C23F64E0-C511-4D73-9E35-CAC85621A527}" type="slidenum">
              <a:rPr lang="he-IL"/>
              <a:pPr>
                <a:defRPr/>
              </a:pPr>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6C1A66F2-BAC1-43BB-BC2E-5786B48AAF79}" type="datetimeFigureOut">
              <a:rPr lang="he-IL"/>
              <a:pPr>
                <a:defRPr/>
              </a:pPr>
              <a:t>ב'/שבט/תשע"ג</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95FB826-804A-4D02-91CF-219429FE4FD0}" type="slidenum">
              <a:rPr lang="he-IL"/>
              <a:pPr>
                <a:defRPr/>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pPr>
              <a:defRPr/>
            </a:pPr>
            <a:fld id="{E2EAE0CC-9C75-4C22-92C9-FCD8E57D5078}" type="datetimeFigureOut">
              <a:rPr lang="he-IL"/>
              <a:pPr>
                <a:defRPr/>
              </a:pPr>
              <a:t>ב'/שבט/תשע"ג</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C987FB0-82C9-480A-A58D-367255AD2D14}" type="slidenum">
              <a:rPr lang="he-IL"/>
              <a:pPr>
                <a:defRPr/>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4"/>
          </p:nvPr>
        </p:nvSpPr>
        <p:spPr/>
        <p:txBody>
          <a:bodyPr/>
          <a:lstStyle>
            <a:lvl1pPr>
              <a:defRPr/>
            </a:lvl1pPr>
          </a:lstStyle>
          <a:p>
            <a:pPr>
              <a:defRPr/>
            </a:pPr>
            <a:fld id="{6997F701-B2CF-4B75-8FCF-9E087D5C1732}" type="datetimeFigureOut">
              <a:rPr lang="he-IL"/>
              <a:pPr>
                <a:defRPr/>
              </a:pPr>
              <a:t>ב'/שבט/תשע"ג</a:t>
            </a:fld>
            <a:endParaRPr lang="he-IL" dirty="0"/>
          </a:p>
        </p:txBody>
      </p:sp>
      <p:sp>
        <p:nvSpPr>
          <p:cNvPr id="5" name="Footer Placeholder 4"/>
          <p:cNvSpPr>
            <a:spLocks noGrp="1"/>
          </p:cNvSpPr>
          <p:nvPr>
            <p:ph type="ftr" sz="quarter" idx="15"/>
          </p:nvPr>
        </p:nvSpPr>
        <p:spPr/>
        <p:txBody>
          <a:bodyPr/>
          <a:lstStyle>
            <a:lvl1pPr>
              <a:defRPr/>
            </a:lvl1pPr>
          </a:lstStyle>
          <a:p>
            <a:pPr>
              <a:defRPr/>
            </a:pPr>
            <a:endParaRPr lang="he-IL"/>
          </a:p>
        </p:txBody>
      </p:sp>
      <p:sp>
        <p:nvSpPr>
          <p:cNvPr id="6" name="Slide Number Placeholder 5"/>
          <p:cNvSpPr>
            <a:spLocks noGrp="1"/>
          </p:cNvSpPr>
          <p:nvPr>
            <p:ph type="sldNum" sz="quarter" idx="16"/>
          </p:nvPr>
        </p:nvSpPr>
        <p:spPr/>
        <p:txBody>
          <a:bodyPr/>
          <a:lstStyle>
            <a:lvl1pPr>
              <a:defRPr/>
            </a:lvl1pPr>
          </a:lstStyle>
          <a:p>
            <a:pPr>
              <a:defRPr/>
            </a:pPr>
            <a:fld id="{CCF8C0CC-3C91-4022-8D41-CE0D026E97FF}" type="slidenum">
              <a:rPr lang="he-IL"/>
              <a:pPr>
                <a:defRPr/>
              </a:pPr>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8" name="Date Placeholder 3"/>
          <p:cNvSpPr>
            <a:spLocks noGrp="1"/>
          </p:cNvSpPr>
          <p:nvPr>
            <p:ph type="dt" sz="half" idx="10"/>
          </p:nvPr>
        </p:nvSpPr>
        <p:spPr/>
        <p:txBody>
          <a:bodyPr/>
          <a:lstStyle>
            <a:lvl1pPr>
              <a:defRPr/>
            </a:lvl1pPr>
          </a:lstStyle>
          <a:p>
            <a:pPr>
              <a:defRPr/>
            </a:pPr>
            <a:fld id="{2D842474-0F78-46A1-9E50-0EA176530133}" type="datetimeFigureOut">
              <a:rPr lang="he-IL"/>
              <a:pPr>
                <a:defRPr/>
              </a:pPr>
              <a:t>ב'/שבט/תשע"ג</a:t>
            </a:fld>
            <a:endParaRPr lang="he-IL" dirty="0"/>
          </a:p>
        </p:txBody>
      </p:sp>
      <p:sp>
        <p:nvSpPr>
          <p:cNvPr id="9" name="Footer Placeholder 4"/>
          <p:cNvSpPr>
            <a:spLocks noGrp="1"/>
          </p:cNvSpPr>
          <p:nvPr>
            <p:ph type="ftr" sz="quarter" idx="11"/>
          </p:nvPr>
        </p:nvSpPr>
        <p:spPr/>
        <p:txBody>
          <a:bodyPr/>
          <a:lstStyle>
            <a:lvl1pPr>
              <a:defRPr/>
            </a:lvl1pPr>
          </a:lstStyle>
          <a:p>
            <a:pPr>
              <a:defRPr/>
            </a:pPr>
            <a:endParaRPr lang="he-IL"/>
          </a:p>
        </p:txBody>
      </p:sp>
      <p:sp>
        <p:nvSpPr>
          <p:cNvPr id="10" name="Slide Number Placeholder 5"/>
          <p:cNvSpPr>
            <a:spLocks noGrp="1"/>
          </p:cNvSpPr>
          <p:nvPr>
            <p:ph type="sldNum" sz="quarter" idx="12"/>
          </p:nvPr>
        </p:nvSpPr>
        <p:spPr/>
        <p:txBody>
          <a:bodyPr/>
          <a:lstStyle>
            <a:lvl1pPr>
              <a:defRPr/>
            </a:lvl1pPr>
          </a:lstStyle>
          <a:p>
            <a:pPr>
              <a:defRPr/>
            </a:pPr>
            <a:fld id="{5EA7F41F-3A23-420E-ACB8-D2E2123F6223}" type="slidenum">
              <a:rPr lang="he-IL"/>
              <a:pPr>
                <a:defRPr/>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3"/>
          <p:cNvSpPr>
            <a:spLocks noGrp="1"/>
          </p:cNvSpPr>
          <p:nvPr>
            <p:ph type="dt" sz="half" idx="15"/>
          </p:nvPr>
        </p:nvSpPr>
        <p:spPr/>
        <p:txBody>
          <a:bodyPr/>
          <a:lstStyle>
            <a:lvl1pPr>
              <a:defRPr/>
            </a:lvl1pPr>
          </a:lstStyle>
          <a:p>
            <a:pPr>
              <a:defRPr/>
            </a:pPr>
            <a:fld id="{1BF35327-234D-4B71-8BA8-D4D95E1049F0}" type="datetimeFigureOut">
              <a:rPr lang="he-IL"/>
              <a:pPr>
                <a:defRPr/>
              </a:pPr>
              <a:t>ב'/שבט/תשע"ג</a:t>
            </a:fld>
            <a:endParaRPr lang="he-IL" dirty="0"/>
          </a:p>
        </p:txBody>
      </p:sp>
      <p:sp>
        <p:nvSpPr>
          <p:cNvPr id="6" name="Footer Placeholder 4"/>
          <p:cNvSpPr>
            <a:spLocks noGrp="1"/>
          </p:cNvSpPr>
          <p:nvPr>
            <p:ph type="ftr" sz="quarter" idx="16"/>
          </p:nvPr>
        </p:nvSpPr>
        <p:spPr/>
        <p:txBody>
          <a:bodyPr/>
          <a:lstStyle>
            <a:lvl1pPr>
              <a:defRPr/>
            </a:lvl1pPr>
          </a:lstStyle>
          <a:p>
            <a:pPr>
              <a:defRPr/>
            </a:pPr>
            <a:endParaRPr lang="he-IL"/>
          </a:p>
        </p:txBody>
      </p:sp>
      <p:sp>
        <p:nvSpPr>
          <p:cNvPr id="7" name="Slide Number Placeholder 5"/>
          <p:cNvSpPr>
            <a:spLocks noGrp="1"/>
          </p:cNvSpPr>
          <p:nvPr>
            <p:ph type="sldNum" sz="quarter" idx="17"/>
          </p:nvPr>
        </p:nvSpPr>
        <p:spPr/>
        <p:txBody>
          <a:bodyPr/>
          <a:lstStyle>
            <a:lvl1pPr>
              <a:defRPr/>
            </a:lvl1pPr>
          </a:lstStyle>
          <a:p>
            <a:pPr>
              <a:defRPr/>
            </a:pPr>
            <a:fld id="{A3A15F1D-B27B-456F-B05B-DDEAA14E21D8}" type="slidenum">
              <a:rPr lang="he-IL"/>
              <a:pPr>
                <a:defRPr/>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3"/>
          <p:cNvSpPr>
            <a:spLocks noGrp="1"/>
          </p:cNvSpPr>
          <p:nvPr>
            <p:ph type="dt" sz="half" idx="10"/>
          </p:nvPr>
        </p:nvSpPr>
        <p:spPr/>
        <p:txBody>
          <a:bodyPr/>
          <a:lstStyle>
            <a:lvl1pPr>
              <a:defRPr/>
            </a:lvl1pPr>
          </a:lstStyle>
          <a:p>
            <a:pPr>
              <a:defRPr/>
            </a:pPr>
            <a:fld id="{574F3047-05C0-479C-86C7-A9AE02FE1DCF}" type="datetimeFigureOut">
              <a:rPr lang="he-IL"/>
              <a:pPr>
                <a:defRPr/>
              </a:pPr>
              <a:t>ב'/שבט/תשע"ג</a:t>
            </a:fld>
            <a:endParaRPr lang="he-IL" dirty="0"/>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pPr>
              <a:defRPr/>
            </a:pPr>
            <a:fld id="{F45C59D8-C7EA-4A4B-BD68-ABEF29154A03}" type="slidenum">
              <a:rPr lang="he-IL"/>
              <a:pPr>
                <a:defRPr/>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3"/>
          <p:cNvSpPr>
            <a:spLocks noGrp="1"/>
          </p:cNvSpPr>
          <p:nvPr>
            <p:ph type="dt" sz="half" idx="10"/>
          </p:nvPr>
        </p:nvSpPr>
        <p:spPr/>
        <p:txBody>
          <a:bodyPr/>
          <a:lstStyle>
            <a:lvl1pPr>
              <a:defRPr/>
            </a:lvl1pPr>
          </a:lstStyle>
          <a:p>
            <a:pPr>
              <a:defRPr/>
            </a:pPr>
            <a:fld id="{8774FF0D-03AB-45E5-B215-D486F17BEC28}" type="datetimeFigureOut">
              <a:rPr lang="he-IL"/>
              <a:pPr>
                <a:defRPr/>
              </a:pPr>
              <a:t>ב'/שבט/תשע"ג</a:t>
            </a:fld>
            <a:endParaRPr lang="he-IL" dirty="0"/>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EAC4B141-0440-47D5-8EE5-0FF48DE661E4}" type="slidenum">
              <a:rPr lang="he-IL"/>
              <a:pPr>
                <a:defRPr/>
              </a:pPr>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68239F-7F5E-4E06-8137-0BD2F571783C}" type="datetimeFigureOut">
              <a:rPr lang="he-IL"/>
              <a:pPr>
                <a:defRPr/>
              </a:pPr>
              <a:t>ב'/שבט/תשע"ג</a:t>
            </a:fld>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81B8E54B-C595-4A8D-AC31-4CEB881024C6}" type="slidenum">
              <a:rPr lang="he-IL"/>
              <a:pPr>
                <a:defRPr/>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pPr>
              <a:defRPr/>
            </a:pPr>
            <a:fld id="{2404BBE4-79F3-40AF-9330-5BEF7987863E}" type="datetimeFigureOut">
              <a:rPr lang="he-IL"/>
              <a:pPr>
                <a:defRPr/>
              </a:pPr>
              <a:t>ב'/שבט/תשע"ג</a:t>
            </a:fld>
            <a:endParaRPr lang="he-IL" dirty="0"/>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28CFEA87-3BA2-43DB-AC95-FEB5FB558F08}" type="slidenum">
              <a:rPr lang="he-IL"/>
              <a:pPr>
                <a:defRPr/>
              </a:pPr>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dirty="0" smtClean="0"/>
              <a:t>לחץ על הסמל כדי להוסיף תמונה</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he-IL" smtClean="0"/>
              <a:t>לחץ כדי לערוך סגנון כותרת של תבנית בסיס</a:t>
            </a:r>
            <a:endParaRPr lang="en-US" dirty="0"/>
          </a:p>
        </p:txBody>
      </p:sp>
      <p:sp>
        <p:nvSpPr>
          <p:cNvPr id="9" name="Date Placeholder 4"/>
          <p:cNvSpPr>
            <a:spLocks noGrp="1"/>
          </p:cNvSpPr>
          <p:nvPr>
            <p:ph type="dt" sz="half" idx="10"/>
          </p:nvPr>
        </p:nvSpPr>
        <p:spPr/>
        <p:txBody>
          <a:bodyPr/>
          <a:lstStyle>
            <a:lvl1pPr>
              <a:defRPr/>
            </a:lvl1pPr>
          </a:lstStyle>
          <a:p>
            <a:pPr>
              <a:defRPr/>
            </a:pPr>
            <a:fld id="{0813ADAD-5C43-4116-8703-C1F3E1C5EBAB}" type="datetimeFigureOut">
              <a:rPr lang="he-IL"/>
              <a:pPr>
                <a:defRPr/>
              </a:pPr>
              <a:t>ב'/שבט/תשע"ג</a:t>
            </a:fld>
            <a:endParaRPr lang="he-IL" dirty="0"/>
          </a:p>
        </p:txBody>
      </p:sp>
      <p:sp>
        <p:nvSpPr>
          <p:cNvPr id="10" name="Footer Placeholder 5"/>
          <p:cNvSpPr>
            <a:spLocks noGrp="1"/>
          </p:cNvSpPr>
          <p:nvPr>
            <p:ph type="ftr" sz="quarter" idx="11"/>
          </p:nvPr>
        </p:nvSpPr>
        <p:spPr/>
        <p:txBody>
          <a:bodyPr/>
          <a:lstStyle>
            <a:lvl1pPr>
              <a:defRPr/>
            </a:lvl1pPr>
          </a:lstStyle>
          <a:p>
            <a:pPr>
              <a:defRPr/>
            </a:pPr>
            <a:endParaRPr lang="he-IL"/>
          </a:p>
        </p:txBody>
      </p:sp>
      <p:sp>
        <p:nvSpPr>
          <p:cNvPr id="11" name="Slide Number Placeholder 6"/>
          <p:cNvSpPr>
            <a:spLocks noGrp="1"/>
          </p:cNvSpPr>
          <p:nvPr>
            <p:ph type="sldNum" sz="quarter" idx="12"/>
          </p:nvPr>
        </p:nvSpPr>
        <p:spPr/>
        <p:txBody>
          <a:bodyPr/>
          <a:lstStyle>
            <a:lvl1pPr>
              <a:defRPr/>
            </a:lvl1pPr>
          </a:lstStyle>
          <a:p>
            <a:pPr>
              <a:defRPr/>
            </a:pPr>
            <a:fld id="{66E0B479-5DE2-44D9-8363-1B3D79A914B0}" type="slidenum">
              <a:rPr lang="he-IL"/>
              <a:pPr>
                <a:defRPr/>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wrap="square" lIns="91440" tIns="45720" rIns="91440" bIns="45720" numCol="1" anchor="t" anchorCtr="0" compatLnSpc="1">
            <a:prstTxWarp prst="textNoShape">
              <a:avLst/>
            </a:prstTxWarp>
            <a:noAutofit/>
          </a:bodyPr>
          <a:lstStyle/>
          <a:p>
            <a:pPr lvl="0"/>
            <a:r>
              <a:rPr lang="he-IL" smtClean="0"/>
              <a:t>לחץ כדי לערוך סגנון כותרת של תבנית בסיס</a:t>
            </a:r>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ea typeface="+mn-ea"/>
                <a:cs typeface="+mn-cs"/>
              </a:defRPr>
            </a:lvl1pPr>
          </a:lstStyle>
          <a:p>
            <a:pPr>
              <a:defRPr/>
            </a:pPr>
            <a:fld id="{FB1CB8C2-EB98-42D8-AD6B-5F42341870AF}" type="datetimeFigureOut">
              <a:rPr lang="he-IL"/>
              <a:pPr>
                <a:defRPr/>
              </a:pPr>
              <a:t>ב'/שבט/תשע"ג</a:t>
            </a:fld>
            <a:endParaRPr lang="he-IL"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ea typeface="+mn-ea"/>
                <a:cs typeface="+mn-cs"/>
              </a:defRPr>
            </a:lvl1pPr>
          </a:lstStyle>
          <a:p>
            <a:pPr>
              <a:defRPr/>
            </a:pPr>
            <a:endParaRPr lang="he-I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ea typeface="+mn-ea"/>
                <a:cs typeface="+mn-cs"/>
              </a:defRPr>
            </a:lvl1pPr>
          </a:lstStyle>
          <a:p>
            <a:pPr>
              <a:defRPr/>
            </a:pPr>
            <a:fld id="{C48F2E82-23D2-4FBB-8458-EEC220F65F6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iming>
    <p:tnLst>
      <p:par>
        <p:cTn id="1" dur="indefinite" restart="never" nodeType="tmRoot"/>
      </p:par>
    </p:tnLst>
  </p:timing>
  <p:txStyles>
    <p:titleStyle>
      <a:lvl1pPr marL="319088" indent="-319088" algn="r" rtl="1"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Gisha"/>
          <a:cs typeface="+mj-cs"/>
        </a:defRPr>
      </a:lvl1pPr>
      <a:lvl2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Gisha"/>
          <a:cs typeface="Gisha"/>
        </a:defRPr>
      </a:lvl2pPr>
      <a:lvl3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Gisha"/>
          <a:cs typeface="Gisha"/>
        </a:defRPr>
      </a:lvl3pPr>
      <a:lvl4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Gisha"/>
          <a:cs typeface="Gisha"/>
        </a:defRPr>
      </a:lvl4pPr>
      <a:lvl5pPr marL="319088" indent="-319088" algn="r" rtl="1"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ea typeface="Gisha"/>
          <a:cs typeface="Gisha"/>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563" algn="r" rtl="1"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Gisha"/>
          <a:cs typeface="+mn-cs"/>
        </a:defRPr>
      </a:lvl1pPr>
      <a:lvl2pPr marL="547688" indent="-182563" algn="r" rtl="1"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Gisha"/>
          <a:cs typeface="+mn-cs"/>
        </a:defRPr>
      </a:lvl2pPr>
      <a:lvl3pPr marL="822325" indent="-182563" algn="r" rtl="1"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Gisha"/>
          <a:cs typeface="+mn-cs"/>
        </a:defRPr>
      </a:lvl3pPr>
      <a:lvl4pPr marL="1096963" indent="-182563" algn="r" rtl="1"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Gisha"/>
          <a:cs typeface="+mn-cs"/>
        </a:defRPr>
      </a:lvl4pPr>
      <a:lvl5pPr marL="1389063" indent="-182563" algn="r" rtl="1"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Gish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eg"/><Relationship Id="rId12"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3.jpg"/><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504825" y="-42863"/>
            <a:ext cx="8604250" cy="1311276"/>
          </a:xfrm>
          <a:prstGeom prst="rect">
            <a:avLst/>
          </a:prstGeom>
          <a:noFill/>
          <a:ln w="9525">
            <a:noFill/>
            <a:miter lim="800000"/>
            <a:headEnd/>
            <a:tailEnd/>
          </a:ln>
        </p:spPr>
        <p:txBody>
          <a:bodyPr>
            <a:spAutoFit/>
          </a:bodyPr>
          <a:lstStyle/>
          <a:p>
            <a:pPr algn="ctr">
              <a:spcBef>
                <a:spcPct val="50000"/>
              </a:spcBef>
            </a:pPr>
            <a:r>
              <a:rPr lang="he-IL" sz="3000" b="1" dirty="0">
                <a:solidFill>
                  <a:schemeClr val="bg1"/>
                </a:solidFill>
                <a:effectLst>
                  <a:outerShdw blurRad="38100" dist="38100" dir="2700000" algn="tl">
                    <a:srgbClr val="000000">
                      <a:alpha val="43137"/>
                    </a:srgbClr>
                  </a:outerShdw>
                </a:effectLst>
                <a:cs typeface="Arial" charset="0"/>
              </a:rPr>
              <a:t>האולימפיאדה הצעירה ע"ש אילן רמון וצוות קולומביה</a:t>
            </a:r>
            <a:r>
              <a:rPr lang="he-IL" sz="3200" b="1" dirty="0">
                <a:solidFill>
                  <a:schemeClr val="bg1"/>
                </a:solidFill>
                <a:effectLst>
                  <a:outerShdw blurRad="38100" dist="38100" dir="2700000" algn="tl">
                    <a:srgbClr val="000000">
                      <a:alpha val="43137"/>
                    </a:srgbClr>
                  </a:outerShdw>
                </a:effectLst>
                <a:cs typeface="Arial" charset="0"/>
              </a:rPr>
              <a:t> </a:t>
            </a:r>
          </a:p>
          <a:p>
            <a:pPr algn="ctr">
              <a:spcBef>
                <a:spcPct val="50000"/>
              </a:spcBef>
            </a:pPr>
            <a:r>
              <a:rPr lang="he-IL" sz="3200" b="1" dirty="0">
                <a:solidFill>
                  <a:schemeClr val="bg1"/>
                </a:solidFill>
                <a:effectLst>
                  <a:outerShdw blurRad="38100" dist="38100" dir="2700000" algn="tl">
                    <a:srgbClr val="000000">
                      <a:alpha val="43137"/>
                    </a:srgbClr>
                  </a:outerShdw>
                </a:effectLst>
                <a:cs typeface="Arial" charset="0"/>
              </a:rPr>
              <a:t>לתלמידי חט"ב – תשע"ג</a:t>
            </a:r>
            <a:r>
              <a:rPr lang="he-IL" sz="2800" dirty="0">
                <a:solidFill>
                  <a:schemeClr val="bg1"/>
                </a:solidFill>
                <a:effectLst>
                  <a:outerShdw blurRad="38100" dist="38100" dir="2700000" algn="tl">
                    <a:srgbClr val="000000">
                      <a:alpha val="43137"/>
                    </a:srgbClr>
                  </a:outerShdw>
                </a:effectLst>
                <a:cs typeface="Arial" charset="0"/>
              </a:rPr>
              <a:t> </a:t>
            </a:r>
            <a:endParaRPr lang="en-US" sz="2800" dirty="0">
              <a:solidFill>
                <a:schemeClr val="bg1"/>
              </a:solidFill>
              <a:effectLst>
                <a:outerShdw blurRad="38100" dist="38100" dir="2700000" algn="tl">
                  <a:srgbClr val="000000">
                    <a:alpha val="43137"/>
                  </a:srgbClr>
                </a:outerShdw>
              </a:effectLst>
              <a:cs typeface="Arial" charset="0"/>
            </a:endParaRPr>
          </a:p>
        </p:txBody>
      </p:sp>
      <p:sp>
        <p:nvSpPr>
          <p:cNvPr id="13315" name="Text Box 8"/>
          <p:cNvSpPr txBox="1">
            <a:spLocks noChangeArrowheads="1"/>
          </p:cNvSpPr>
          <p:nvPr/>
        </p:nvSpPr>
        <p:spPr bwMode="auto">
          <a:xfrm>
            <a:off x="5724128" y="5087737"/>
            <a:ext cx="1225550" cy="366712"/>
          </a:xfrm>
          <a:prstGeom prst="rect">
            <a:avLst/>
          </a:prstGeom>
          <a:noFill/>
          <a:ln w="9525">
            <a:noFill/>
            <a:miter lim="800000"/>
            <a:headEnd/>
            <a:tailEnd/>
          </a:ln>
        </p:spPr>
        <p:txBody>
          <a:bodyPr>
            <a:spAutoFit/>
          </a:bodyPr>
          <a:lstStyle/>
          <a:p>
            <a:pPr>
              <a:spcBef>
                <a:spcPct val="50000"/>
              </a:spcBef>
            </a:pPr>
            <a:r>
              <a:rPr lang="he-IL" b="1" dirty="0">
                <a:solidFill>
                  <a:schemeClr val="bg1"/>
                </a:solidFill>
                <a:effectLst>
                  <a:outerShdw blurRad="38100" dist="38100" dir="2700000" algn="tl">
                    <a:srgbClr val="000000">
                      <a:alpha val="43137"/>
                    </a:srgbClr>
                  </a:outerShdw>
                </a:effectLst>
                <a:cs typeface="Arial" charset="0"/>
              </a:rPr>
              <a:t>ניר </a:t>
            </a:r>
            <a:r>
              <a:rPr lang="he-IL" b="1" dirty="0" err="1">
                <a:solidFill>
                  <a:schemeClr val="bg1"/>
                </a:solidFill>
                <a:effectLst>
                  <a:outerShdw blurRad="38100" dist="38100" dir="2700000" algn="tl">
                    <a:srgbClr val="000000">
                      <a:alpha val="43137"/>
                    </a:srgbClr>
                  </a:outerShdw>
                </a:effectLst>
                <a:cs typeface="Arial" charset="0"/>
              </a:rPr>
              <a:t>גופמן</a:t>
            </a:r>
            <a:r>
              <a:rPr lang="he-IL" dirty="0">
                <a:effectLst>
                  <a:outerShdw blurRad="38100" dist="38100" dir="2700000" algn="tl">
                    <a:srgbClr val="000000">
                      <a:alpha val="43137"/>
                    </a:srgbClr>
                  </a:outerShdw>
                </a:effectLst>
                <a:cs typeface="Arial" charset="0"/>
              </a:rPr>
              <a:t> </a:t>
            </a:r>
            <a:endParaRPr lang="en-US" dirty="0">
              <a:effectLst>
                <a:outerShdw blurRad="38100" dist="38100" dir="2700000" algn="tl">
                  <a:srgbClr val="000000">
                    <a:alpha val="43137"/>
                  </a:srgbClr>
                </a:outerShdw>
              </a:effectLst>
              <a:cs typeface="Arial" charset="0"/>
            </a:endParaRPr>
          </a:p>
        </p:txBody>
      </p:sp>
      <p:sp>
        <p:nvSpPr>
          <p:cNvPr id="13316" name="Text Box 9"/>
          <p:cNvSpPr txBox="1">
            <a:spLocks noChangeArrowheads="1"/>
          </p:cNvSpPr>
          <p:nvPr/>
        </p:nvSpPr>
        <p:spPr bwMode="auto">
          <a:xfrm>
            <a:off x="7380288" y="3429000"/>
            <a:ext cx="1258888" cy="366712"/>
          </a:xfrm>
          <a:prstGeom prst="rect">
            <a:avLst/>
          </a:prstGeom>
          <a:noFill/>
          <a:ln w="9525">
            <a:noFill/>
            <a:miter lim="800000"/>
            <a:headEnd/>
            <a:tailEnd/>
          </a:ln>
        </p:spPr>
        <p:txBody>
          <a:bodyPr>
            <a:spAutoFit/>
          </a:bodyPr>
          <a:lstStyle/>
          <a:p>
            <a:pPr>
              <a:spcBef>
                <a:spcPct val="50000"/>
              </a:spcBef>
            </a:pPr>
            <a:r>
              <a:rPr lang="he-IL" b="1" dirty="0">
                <a:solidFill>
                  <a:schemeClr val="bg1"/>
                </a:solidFill>
                <a:effectLst>
                  <a:outerShdw blurRad="38100" dist="38100" dir="2700000" algn="tl">
                    <a:srgbClr val="000000">
                      <a:alpha val="43137"/>
                    </a:srgbClr>
                  </a:outerShdw>
                </a:effectLst>
                <a:cs typeface="Arial" charset="0"/>
              </a:rPr>
              <a:t>שגיא קייט</a:t>
            </a:r>
            <a:endParaRPr lang="en-US" b="1" dirty="0">
              <a:solidFill>
                <a:schemeClr val="bg1"/>
              </a:solidFill>
              <a:effectLst>
                <a:outerShdw blurRad="38100" dist="38100" dir="2700000" algn="tl">
                  <a:srgbClr val="000000">
                    <a:alpha val="43137"/>
                  </a:srgbClr>
                </a:outerShdw>
              </a:effectLst>
              <a:cs typeface="Arial" charset="0"/>
            </a:endParaRPr>
          </a:p>
        </p:txBody>
      </p:sp>
      <p:sp>
        <p:nvSpPr>
          <p:cNvPr id="13317" name="Text Box 10"/>
          <p:cNvSpPr txBox="1">
            <a:spLocks noChangeArrowheads="1"/>
          </p:cNvSpPr>
          <p:nvPr/>
        </p:nvSpPr>
        <p:spPr bwMode="auto">
          <a:xfrm>
            <a:off x="1403350" y="4891508"/>
            <a:ext cx="1295400" cy="366713"/>
          </a:xfrm>
          <a:prstGeom prst="rect">
            <a:avLst/>
          </a:prstGeom>
          <a:noFill/>
          <a:ln w="9525">
            <a:noFill/>
            <a:miter lim="800000"/>
            <a:headEnd/>
            <a:tailEnd/>
          </a:ln>
        </p:spPr>
        <p:txBody>
          <a:bodyPr>
            <a:spAutoFit/>
          </a:bodyPr>
          <a:lstStyle/>
          <a:p>
            <a:pPr>
              <a:spcBef>
                <a:spcPct val="50000"/>
              </a:spcBef>
            </a:pPr>
            <a:r>
              <a:rPr lang="he-IL" b="1" dirty="0">
                <a:solidFill>
                  <a:schemeClr val="bg1"/>
                </a:solidFill>
                <a:effectLst>
                  <a:outerShdw blurRad="38100" dist="38100" dir="2700000" algn="tl">
                    <a:srgbClr val="000000">
                      <a:alpha val="43137"/>
                    </a:srgbClr>
                  </a:outerShdw>
                </a:effectLst>
                <a:cs typeface="Arial" charset="0"/>
              </a:rPr>
              <a:t>רוני </a:t>
            </a:r>
            <a:r>
              <a:rPr lang="he-IL" b="1" dirty="0" err="1">
                <a:solidFill>
                  <a:schemeClr val="bg1"/>
                </a:solidFill>
                <a:effectLst>
                  <a:outerShdw blurRad="38100" dist="38100" dir="2700000" algn="tl">
                    <a:srgbClr val="000000">
                      <a:alpha val="43137"/>
                    </a:srgbClr>
                  </a:outerShdw>
                </a:effectLst>
                <a:cs typeface="Arial" charset="0"/>
              </a:rPr>
              <a:t>חיימוב</a:t>
            </a:r>
            <a:r>
              <a:rPr lang="he-IL" dirty="0">
                <a:solidFill>
                  <a:schemeClr val="bg1"/>
                </a:solidFill>
                <a:effectLst>
                  <a:outerShdw blurRad="38100" dist="38100" dir="2700000" algn="tl">
                    <a:srgbClr val="000000">
                      <a:alpha val="43137"/>
                    </a:srgbClr>
                  </a:outerShdw>
                </a:effectLst>
                <a:cs typeface="Arial" charset="0"/>
              </a:rPr>
              <a:t> </a:t>
            </a:r>
            <a:endParaRPr lang="en-US" dirty="0">
              <a:solidFill>
                <a:schemeClr val="bg1"/>
              </a:solidFill>
              <a:effectLst>
                <a:outerShdw blurRad="38100" dist="38100" dir="2700000" algn="tl">
                  <a:srgbClr val="000000">
                    <a:alpha val="43137"/>
                  </a:srgbClr>
                </a:outerShdw>
              </a:effectLst>
              <a:cs typeface="Arial" charset="0"/>
            </a:endParaRPr>
          </a:p>
        </p:txBody>
      </p:sp>
      <p:sp>
        <p:nvSpPr>
          <p:cNvPr id="13319" name="Text Box 12"/>
          <p:cNvSpPr txBox="1">
            <a:spLocks noChangeArrowheads="1"/>
          </p:cNvSpPr>
          <p:nvPr/>
        </p:nvSpPr>
        <p:spPr bwMode="auto">
          <a:xfrm>
            <a:off x="251520" y="3494336"/>
            <a:ext cx="1368425" cy="366712"/>
          </a:xfrm>
          <a:prstGeom prst="rect">
            <a:avLst/>
          </a:prstGeom>
          <a:noFill/>
          <a:ln w="9525">
            <a:noFill/>
            <a:miter lim="800000"/>
            <a:headEnd/>
            <a:tailEnd/>
          </a:ln>
        </p:spPr>
        <p:txBody>
          <a:bodyPr>
            <a:spAutoFit/>
          </a:bodyPr>
          <a:lstStyle/>
          <a:p>
            <a:pPr>
              <a:spcBef>
                <a:spcPct val="50000"/>
              </a:spcBef>
            </a:pPr>
            <a:r>
              <a:rPr lang="he-IL" b="1" dirty="0">
                <a:solidFill>
                  <a:schemeClr val="bg1"/>
                </a:solidFill>
                <a:effectLst>
                  <a:outerShdw blurRad="38100" dist="38100" dir="2700000" algn="tl">
                    <a:srgbClr val="000000">
                      <a:alpha val="43137"/>
                    </a:srgbClr>
                  </a:outerShdw>
                </a:effectLst>
                <a:cs typeface="Arial" charset="0"/>
              </a:rPr>
              <a:t>רומן פורמן </a:t>
            </a:r>
            <a:endParaRPr lang="en-US" b="1" dirty="0">
              <a:solidFill>
                <a:schemeClr val="bg1"/>
              </a:solidFill>
              <a:effectLst>
                <a:outerShdw blurRad="38100" dist="38100" dir="2700000" algn="tl">
                  <a:srgbClr val="000000">
                    <a:alpha val="43137"/>
                  </a:srgbClr>
                </a:outerShdw>
              </a:effectLst>
              <a:cs typeface="Arial" charset="0"/>
            </a:endParaRPr>
          </a:p>
        </p:txBody>
      </p:sp>
      <p:sp>
        <p:nvSpPr>
          <p:cNvPr id="13320" name="Text Box 13"/>
          <p:cNvSpPr txBox="1">
            <a:spLocks noChangeArrowheads="1"/>
          </p:cNvSpPr>
          <p:nvPr/>
        </p:nvSpPr>
        <p:spPr bwMode="auto">
          <a:xfrm>
            <a:off x="3778250" y="4937546"/>
            <a:ext cx="1368425" cy="641350"/>
          </a:xfrm>
          <a:prstGeom prst="rect">
            <a:avLst/>
          </a:prstGeom>
          <a:noFill/>
          <a:ln w="9525">
            <a:noFill/>
            <a:miter lim="800000"/>
            <a:headEnd/>
            <a:tailEnd/>
          </a:ln>
        </p:spPr>
        <p:txBody>
          <a:bodyPr>
            <a:spAutoFit/>
          </a:bodyPr>
          <a:lstStyle/>
          <a:p>
            <a:pPr algn="ctr">
              <a:spcBef>
                <a:spcPct val="50000"/>
              </a:spcBef>
            </a:pPr>
            <a:r>
              <a:rPr lang="he-IL" b="1" dirty="0">
                <a:solidFill>
                  <a:schemeClr val="bg1"/>
                </a:solidFill>
                <a:effectLst>
                  <a:outerShdw blurRad="38100" dist="38100" dir="2700000" algn="tl">
                    <a:srgbClr val="000000">
                      <a:alpha val="43137"/>
                    </a:srgbClr>
                  </a:outerShdw>
                </a:effectLst>
                <a:cs typeface="Arial" charset="0"/>
              </a:rPr>
              <a:t>ליאור </a:t>
            </a:r>
            <a:r>
              <a:rPr lang="he-IL" b="1" dirty="0" err="1">
                <a:solidFill>
                  <a:schemeClr val="bg1"/>
                </a:solidFill>
                <a:effectLst>
                  <a:outerShdw blurRad="38100" dist="38100" dir="2700000" algn="tl">
                    <a:srgbClr val="000000">
                      <a:alpha val="43137"/>
                    </a:srgbClr>
                  </a:outerShdw>
                </a:effectLst>
                <a:cs typeface="Arial" charset="0"/>
              </a:rPr>
              <a:t>סצ'קוב</a:t>
            </a:r>
            <a:r>
              <a:rPr lang="he-IL" b="1" dirty="0">
                <a:solidFill>
                  <a:schemeClr val="bg1"/>
                </a:solidFill>
                <a:effectLst>
                  <a:outerShdw blurRad="38100" dist="38100" dir="2700000" algn="tl">
                    <a:srgbClr val="000000">
                      <a:alpha val="43137"/>
                    </a:srgbClr>
                  </a:outerShdw>
                </a:effectLst>
                <a:cs typeface="Arial" charset="0"/>
              </a:rPr>
              <a:t> </a:t>
            </a:r>
            <a:endParaRPr lang="en-US" b="1" dirty="0">
              <a:solidFill>
                <a:schemeClr val="bg1"/>
              </a:solidFill>
              <a:effectLst>
                <a:outerShdw blurRad="38100" dist="38100" dir="2700000" algn="tl">
                  <a:srgbClr val="000000">
                    <a:alpha val="43137"/>
                  </a:srgbClr>
                </a:outerShdw>
              </a:effectLst>
              <a:cs typeface="Arial" charset="0"/>
            </a:endParaRPr>
          </a:p>
        </p:txBody>
      </p:sp>
      <p:pic>
        <p:nvPicPr>
          <p:cNvPr id="13321" name="Picture 14" descr="דימונה - זינמן copy"/>
          <p:cNvPicPr>
            <a:picLocks noChangeAspect="1" noChangeArrowheads="1"/>
          </p:cNvPicPr>
          <p:nvPr/>
        </p:nvPicPr>
        <p:blipFill>
          <a:blip r:embed="rId3"/>
          <a:srcRect/>
          <a:stretch>
            <a:fillRect/>
          </a:stretch>
        </p:blipFill>
        <p:spPr bwMode="auto">
          <a:xfrm>
            <a:off x="2051050" y="5805488"/>
            <a:ext cx="5688013" cy="1122362"/>
          </a:xfrm>
          <a:prstGeom prst="rect">
            <a:avLst/>
          </a:prstGeom>
          <a:noFill/>
          <a:ln w="9525">
            <a:noFill/>
            <a:miter lim="800000"/>
            <a:headEnd/>
            <a:tailEnd/>
          </a:ln>
        </p:spPr>
      </p:pic>
      <p:sp>
        <p:nvSpPr>
          <p:cNvPr id="13322" name="Text Box 15"/>
          <p:cNvSpPr txBox="1">
            <a:spLocks noChangeArrowheads="1"/>
          </p:cNvSpPr>
          <p:nvPr/>
        </p:nvSpPr>
        <p:spPr bwMode="auto">
          <a:xfrm>
            <a:off x="7559675" y="1589088"/>
            <a:ext cx="1476375" cy="1192212"/>
          </a:xfrm>
          <a:prstGeom prst="rect">
            <a:avLst/>
          </a:prstGeom>
          <a:noFill/>
          <a:ln w="9525">
            <a:noFill/>
            <a:miter lim="800000"/>
            <a:headEnd/>
            <a:tailEnd/>
          </a:ln>
        </p:spPr>
        <p:txBody>
          <a:bodyPr>
            <a:spAutoFit/>
          </a:bodyPr>
          <a:lstStyle/>
          <a:p>
            <a:pPr>
              <a:spcBef>
                <a:spcPct val="50000"/>
              </a:spcBef>
            </a:pPr>
            <a:r>
              <a:rPr lang="he-IL" b="1" u="sng">
                <a:solidFill>
                  <a:schemeClr val="bg1"/>
                </a:solidFill>
                <a:cs typeface="Arial" charset="0"/>
              </a:rPr>
              <a:t>מנחות:</a:t>
            </a:r>
            <a:r>
              <a:rPr lang="he-IL" b="1">
                <a:solidFill>
                  <a:schemeClr val="bg1"/>
                </a:solidFill>
                <a:cs typeface="Arial" charset="0"/>
              </a:rPr>
              <a:t> </a:t>
            </a:r>
          </a:p>
          <a:p>
            <a:pPr>
              <a:spcBef>
                <a:spcPct val="50000"/>
              </a:spcBef>
            </a:pPr>
            <a:r>
              <a:rPr lang="he-IL" b="1">
                <a:solidFill>
                  <a:schemeClr val="bg1"/>
                </a:solidFill>
                <a:cs typeface="Arial" charset="0"/>
              </a:rPr>
              <a:t>שיר קולמן </a:t>
            </a:r>
          </a:p>
          <a:p>
            <a:pPr>
              <a:spcBef>
                <a:spcPct val="50000"/>
              </a:spcBef>
            </a:pPr>
            <a:r>
              <a:rPr lang="he-IL" b="1">
                <a:solidFill>
                  <a:schemeClr val="bg1"/>
                </a:solidFill>
                <a:cs typeface="Arial" charset="0"/>
              </a:rPr>
              <a:t>אתי יצחק </a:t>
            </a:r>
            <a:endParaRPr lang="en-US" b="1">
              <a:solidFill>
                <a:schemeClr val="bg1"/>
              </a:solidFill>
              <a:cs typeface="Arial" charset="0"/>
            </a:endParaRPr>
          </a:p>
        </p:txBody>
      </p:sp>
      <p:sp>
        <p:nvSpPr>
          <p:cNvPr id="13323" name="Text Box 16"/>
          <p:cNvSpPr txBox="1">
            <a:spLocks noChangeArrowheads="1"/>
          </p:cNvSpPr>
          <p:nvPr/>
        </p:nvSpPr>
        <p:spPr bwMode="auto">
          <a:xfrm>
            <a:off x="3778250" y="1397000"/>
            <a:ext cx="2089150" cy="519113"/>
          </a:xfrm>
          <a:prstGeom prst="rect">
            <a:avLst/>
          </a:prstGeom>
          <a:noFill/>
          <a:ln w="9525">
            <a:noFill/>
            <a:miter lim="800000"/>
            <a:headEnd/>
            <a:tailEnd/>
          </a:ln>
        </p:spPr>
        <p:txBody>
          <a:bodyPr>
            <a:spAutoFit/>
          </a:bodyPr>
          <a:lstStyle/>
          <a:p>
            <a:pPr algn="ctr">
              <a:spcBef>
                <a:spcPct val="50000"/>
              </a:spcBef>
            </a:pPr>
            <a:r>
              <a:rPr lang="he-IL" sz="2800" b="1" dirty="0" smtClean="0">
                <a:solidFill>
                  <a:schemeClr val="bg1"/>
                </a:solidFill>
                <a:cs typeface="Arial" charset="0"/>
              </a:rPr>
              <a:t>שלב ג'</a:t>
            </a:r>
            <a:endParaRPr lang="en-US" sz="24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2204864"/>
            <a:ext cx="8229600" cy="2232248"/>
          </a:xfrm>
        </p:spPr>
        <p:txBody>
          <a:bodyPr rtlCol="0">
            <a:normAutofit/>
          </a:bodyPr>
          <a:lstStyle/>
          <a:p>
            <a:pPr marL="0" indent="0" eaLnBrk="1" fontAlgn="auto" hangingPunct="1">
              <a:spcAft>
                <a:spcPts val="0"/>
              </a:spcAft>
              <a:buClr>
                <a:schemeClr val="accent6">
                  <a:lumMod val="75000"/>
                </a:schemeClr>
              </a:buClr>
              <a:buNone/>
              <a:defRPr/>
            </a:pPr>
            <a:r>
              <a:rPr lang="he-IL" dirty="0" smtClean="0">
                <a:solidFill>
                  <a:schemeClr val="tx1"/>
                </a:solidFill>
                <a:ea typeface="+mj-ea"/>
              </a:rPr>
              <a:t>הרכב צוות האסטרונאוטים</a:t>
            </a:r>
            <a:r>
              <a:rPr lang="he-IL" dirty="0">
                <a:solidFill>
                  <a:schemeClr val="tx1"/>
                </a:solidFill>
                <a:ea typeface="+mj-ea"/>
              </a:rPr>
              <a:t/>
            </a:r>
            <a:br>
              <a:rPr lang="he-IL" dirty="0">
                <a:solidFill>
                  <a:schemeClr val="tx1"/>
                </a:solidFill>
                <a:ea typeface="+mj-ea"/>
              </a:rPr>
            </a:br>
            <a:r>
              <a:rPr lang="he-IL" dirty="0" smtClean="0">
                <a:solidFill>
                  <a:schemeClr val="tx1"/>
                </a:solidFill>
                <a:ea typeface="+mj-ea"/>
              </a:rPr>
              <a:t>והמיומנויות הנדרשות מהם</a:t>
            </a:r>
            <a:endParaRPr lang="he-IL" dirty="0">
              <a:solidFill>
                <a:schemeClr val="tx1"/>
              </a:solidFill>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506" name="מציין מיקום תוכן 2"/>
          <p:cNvSpPr>
            <a:spLocks noGrp="1"/>
          </p:cNvSpPr>
          <p:nvPr>
            <p:ph sz="quarter" idx="13"/>
          </p:nvPr>
        </p:nvSpPr>
        <p:spPr>
          <a:xfrm>
            <a:off x="467544" y="548680"/>
            <a:ext cx="8229600" cy="5976664"/>
          </a:xfrm>
        </p:spPr>
        <p:txBody>
          <a:bodyPr/>
          <a:lstStyle/>
          <a:p>
            <a:pPr marL="0" indent="0" eaLnBrk="1" hangingPunct="1">
              <a:buFont typeface="Georgia" pitchFamily="18" charset="0"/>
              <a:buNone/>
            </a:pPr>
            <a:r>
              <a:rPr lang="he-IL" sz="2800" b="1" u="sng" dirty="0" smtClean="0">
                <a:solidFill>
                  <a:schemeClr val="accent6">
                    <a:lumMod val="75000"/>
                  </a:schemeClr>
                </a:solidFill>
              </a:rPr>
              <a:t>הצוות כולל- חמישה אנשים: </a:t>
            </a:r>
          </a:p>
          <a:p>
            <a:pPr marL="457200" indent="-457200" eaLnBrk="1" hangingPunct="1">
              <a:buFont typeface="Georgia" pitchFamily="18" charset="0"/>
              <a:buAutoNum type="arabicPeriod"/>
            </a:pPr>
            <a:r>
              <a:rPr lang="he-IL" b="1" dirty="0" smtClean="0">
                <a:solidFill>
                  <a:schemeClr val="tx1"/>
                </a:solidFill>
              </a:rPr>
              <a:t>מפקד אסטרונאוט- </a:t>
            </a:r>
            <a:r>
              <a:rPr lang="he-IL" dirty="0" smtClean="0">
                <a:solidFill>
                  <a:schemeClr val="tx1"/>
                </a:solidFill>
              </a:rPr>
              <a:t>בעל כישורי פיקוד, טייס ראשי, עוזר תפעול, מתפעל את הזרוע הרובוטית, "רופא".</a:t>
            </a:r>
          </a:p>
          <a:p>
            <a:pPr marL="457200" indent="-457200" eaLnBrk="1" hangingPunct="1">
              <a:buFont typeface="Georgia" pitchFamily="18" charset="0"/>
              <a:buAutoNum type="arabicPeriod"/>
            </a:pPr>
            <a:r>
              <a:rPr lang="he-IL" b="1" dirty="0" smtClean="0">
                <a:solidFill>
                  <a:schemeClr val="tx1"/>
                </a:solidFill>
              </a:rPr>
              <a:t>מומחה משימה- </a:t>
            </a:r>
            <a:r>
              <a:rPr lang="he-IL" dirty="0" smtClean="0">
                <a:solidFill>
                  <a:schemeClr val="tx1"/>
                </a:solidFill>
              </a:rPr>
              <a:t>אחראי על תפעול מערכות הפלטפורמה, תכנון סדר היום והפעילויות השונות, מומחה במערכות הפלטפורמה, מבצע פעילות מחוץ לפלטפורמה, ומפעיל את הזרוע הרובוטית.</a:t>
            </a:r>
          </a:p>
          <a:p>
            <a:pPr marL="457200" indent="-457200" eaLnBrk="1" hangingPunct="1">
              <a:buFont typeface="Georgia" pitchFamily="18" charset="0"/>
              <a:buAutoNum type="arabicPeriod"/>
            </a:pPr>
            <a:r>
              <a:rPr lang="he-IL" b="1" dirty="0" smtClean="0">
                <a:solidFill>
                  <a:schemeClr val="tx1"/>
                </a:solidFill>
              </a:rPr>
              <a:t>מהנדס טיסה- </a:t>
            </a:r>
            <a:r>
              <a:rPr lang="he-IL" dirty="0" smtClean="0">
                <a:solidFill>
                  <a:schemeClr val="tx1"/>
                </a:solidFill>
              </a:rPr>
              <a:t>אחראי לבדיקת מערכות הפלטפורמה, עוקב אחרי התראות, מבצע פעילות מחוץ לפלטפורמה, טייס משנה, בודק את יחידת החילוץ.</a:t>
            </a:r>
          </a:p>
          <a:p>
            <a:pPr marL="457200" indent="-457200" eaLnBrk="1" hangingPunct="1">
              <a:buFont typeface="Georgia" pitchFamily="18" charset="0"/>
              <a:buAutoNum type="arabicPeriod"/>
            </a:pPr>
            <a:r>
              <a:rPr lang="he-IL" b="1" dirty="0" smtClean="0">
                <a:solidFill>
                  <a:schemeClr val="tx1"/>
                </a:solidFill>
              </a:rPr>
              <a:t>מומחה </a:t>
            </a:r>
            <a:r>
              <a:rPr lang="he-IL" b="1" dirty="0" err="1" smtClean="0">
                <a:solidFill>
                  <a:schemeClr val="tx1"/>
                </a:solidFill>
              </a:rPr>
              <a:t>מטע"ד</a:t>
            </a:r>
            <a:r>
              <a:rPr lang="he-IL" b="1" dirty="0" smtClean="0">
                <a:solidFill>
                  <a:schemeClr val="tx1"/>
                </a:solidFill>
              </a:rPr>
              <a:t>- </a:t>
            </a:r>
            <a:r>
              <a:rPr lang="he-IL" dirty="0" smtClean="0">
                <a:solidFill>
                  <a:schemeClr val="tx1"/>
                </a:solidFill>
              </a:rPr>
              <a:t>מומחה טכני, מלווה מתעד ספציפי, מבצע הליכת חלל.</a:t>
            </a:r>
          </a:p>
          <a:p>
            <a:pPr marL="457200" indent="-457200" eaLnBrk="1" hangingPunct="1">
              <a:buFont typeface="Georgia" pitchFamily="18" charset="0"/>
              <a:buAutoNum type="arabicPeriod"/>
            </a:pPr>
            <a:r>
              <a:rPr lang="he-IL" b="1" dirty="0" smtClean="0">
                <a:solidFill>
                  <a:schemeClr val="tx1"/>
                </a:solidFill>
              </a:rPr>
              <a:t>טכנאי ומומחה בטיחות- </a:t>
            </a:r>
            <a:r>
              <a:rPr lang="he-IL" dirty="0" smtClean="0">
                <a:solidFill>
                  <a:schemeClr val="tx1"/>
                </a:solidFill>
              </a:rPr>
              <a:t>עוזר תפעול, מומחה במערכות הפלטפורמה, מומחה בטיחות, מבצע פעילות מחוץ לחללית.</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251520" y="260648"/>
            <a:ext cx="8640960" cy="6480720"/>
          </a:xfrm>
        </p:spPr>
        <p:txBody>
          <a:bodyPr/>
          <a:lstStyle/>
          <a:p>
            <a:pPr marL="46037" indent="0" algn="ctr">
              <a:buNone/>
            </a:pPr>
            <a:r>
              <a:rPr lang="he-IL" sz="2400" u="sng" dirty="0" smtClean="0">
                <a:solidFill>
                  <a:schemeClr val="accent6">
                    <a:lumMod val="75000"/>
                  </a:schemeClr>
                </a:solidFill>
              </a:rPr>
              <a:t>סדר יום של האסטרונאוטים</a:t>
            </a:r>
          </a:p>
          <a:p>
            <a:pPr marL="46037" indent="0">
              <a:buNone/>
            </a:pPr>
            <a:r>
              <a:rPr lang="he-IL" sz="1800" b="1" dirty="0" smtClean="0">
                <a:solidFill>
                  <a:schemeClr val="tx1"/>
                </a:solidFill>
              </a:rPr>
              <a:t>1. לאחר השינה- </a:t>
            </a:r>
            <a:r>
              <a:rPr lang="he-IL" sz="1800" dirty="0" smtClean="0">
                <a:solidFill>
                  <a:schemeClr val="tx1"/>
                </a:solidFill>
              </a:rPr>
              <a:t>1.5 שעות לפיקוח על התחנה, היגיינת בוקר וארוחת בוקר.</a:t>
            </a:r>
          </a:p>
          <a:p>
            <a:pPr marL="46037" indent="0">
              <a:buNone/>
            </a:pPr>
            <a:r>
              <a:rPr lang="he-IL" sz="1800" b="1" dirty="0" smtClean="0">
                <a:solidFill>
                  <a:schemeClr val="tx1"/>
                </a:solidFill>
              </a:rPr>
              <a:t>2. תכנון ותיאום- 30 דקות: </a:t>
            </a:r>
            <a:r>
              <a:rPr lang="he-IL" sz="1800" dirty="0" smtClean="0">
                <a:solidFill>
                  <a:schemeClr val="tx1"/>
                </a:solidFill>
              </a:rPr>
              <a:t>תכנון יומי(בבוקר).</a:t>
            </a:r>
          </a:p>
          <a:p>
            <a:pPr marL="46037" indent="0">
              <a:buNone/>
            </a:pPr>
            <a:r>
              <a:rPr lang="he-IL" sz="1800" dirty="0">
                <a:solidFill>
                  <a:schemeClr val="tx1"/>
                </a:solidFill>
              </a:rPr>
              <a:t> </a:t>
            </a:r>
            <a:r>
              <a:rPr lang="he-IL" sz="1800" dirty="0" smtClean="0">
                <a:solidFill>
                  <a:schemeClr val="tx1"/>
                </a:solidFill>
              </a:rPr>
              <a:t>                                    כנס תכנון יומי בערב.</a:t>
            </a:r>
          </a:p>
          <a:p>
            <a:pPr marL="46037" indent="0">
              <a:buNone/>
            </a:pPr>
            <a:r>
              <a:rPr lang="he-IL" sz="1800" dirty="0">
                <a:solidFill>
                  <a:schemeClr val="tx1"/>
                </a:solidFill>
              </a:rPr>
              <a:t> </a:t>
            </a:r>
            <a:r>
              <a:rPr lang="he-IL" sz="1800" dirty="0" smtClean="0">
                <a:solidFill>
                  <a:schemeClr val="tx1"/>
                </a:solidFill>
              </a:rPr>
              <a:t>                                    דוח מצב יומי.</a:t>
            </a:r>
          </a:p>
          <a:p>
            <a:pPr marL="46037" indent="0">
              <a:buNone/>
            </a:pPr>
            <a:r>
              <a:rPr lang="he-IL" sz="1800" b="1" dirty="0" smtClean="0">
                <a:solidFill>
                  <a:schemeClr val="tx1"/>
                </a:solidFill>
              </a:rPr>
              <a:t>3. פעילות גופנית- </a:t>
            </a:r>
            <a:r>
              <a:rPr lang="he-IL" sz="1800" dirty="0" smtClean="0">
                <a:solidFill>
                  <a:schemeClr val="tx1"/>
                </a:solidFill>
              </a:rPr>
              <a:t>2.5 שעות.</a:t>
            </a:r>
          </a:p>
          <a:p>
            <a:pPr marL="46037" indent="0">
              <a:buNone/>
            </a:pPr>
            <a:r>
              <a:rPr lang="he-IL" sz="1800" b="1" dirty="0" smtClean="0">
                <a:solidFill>
                  <a:schemeClr val="tx1"/>
                </a:solidFill>
              </a:rPr>
              <a:t>4. ארוחת צהריים-</a:t>
            </a:r>
            <a:r>
              <a:rPr lang="he-IL" sz="1800" dirty="0" smtClean="0">
                <a:solidFill>
                  <a:schemeClr val="tx1"/>
                </a:solidFill>
              </a:rPr>
              <a:t> שעה אחת.</a:t>
            </a:r>
          </a:p>
          <a:p>
            <a:pPr marL="46037" indent="0">
              <a:buNone/>
            </a:pPr>
            <a:r>
              <a:rPr lang="he-IL" sz="1800" b="1" dirty="0" smtClean="0">
                <a:solidFill>
                  <a:schemeClr val="tx1"/>
                </a:solidFill>
              </a:rPr>
              <a:t>5. פעילות מערכות יומית-</a:t>
            </a:r>
            <a:r>
              <a:rPr lang="he-IL" sz="1800" dirty="0" smtClean="0">
                <a:solidFill>
                  <a:schemeClr val="tx1"/>
                </a:solidFill>
              </a:rPr>
              <a:t> 1.5 שעות- תכנון עבודה יומי</a:t>
            </a:r>
          </a:p>
          <a:p>
            <a:pPr marL="46037" indent="0">
              <a:buNone/>
            </a:pPr>
            <a:r>
              <a:rPr lang="he-IL" sz="1800" b="1" dirty="0">
                <a:solidFill>
                  <a:schemeClr val="tx1"/>
                </a:solidFill>
              </a:rPr>
              <a:t> </a:t>
            </a:r>
            <a:r>
              <a:rPr lang="he-IL" sz="1800" b="1" dirty="0" smtClean="0">
                <a:solidFill>
                  <a:schemeClr val="tx1"/>
                </a:solidFill>
              </a:rPr>
              <a:t>                                    </a:t>
            </a:r>
            <a:r>
              <a:rPr lang="he-IL" sz="1800" dirty="0">
                <a:solidFill>
                  <a:schemeClr val="tx1"/>
                </a:solidFill>
              </a:rPr>
              <a:t> </a:t>
            </a:r>
            <a:r>
              <a:rPr lang="he-IL" sz="1800" dirty="0" smtClean="0">
                <a:solidFill>
                  <a:schemeClr val="tx1"/>
                </a:solidFill>
              </a:rPr>
              <a:t>                דיווח על התכנון</a:t>
            </a:r>
          </a:p>
          <a:p>
            <a:pPr marL="46037" indent="0">
              <a:buNone/>
            </a:pPr>
            <a:r>
              <a:rPr lang="he-IL" sz="1800" b="1" dirty="0">
                <a:solidFill>
                  <a:schemeClr val="tx1"/>
                </a:solidFill>
              </a:rPr>
              <a:t> </a:t>
            </a:r>
            <a:r>
              <a:rPr lang="he-IL" sz="1800" b="1" dirty="0" smtClean="0">
                <a:solidFill>
                  <a:schemeClr val="tx1"/>
                </a:solidFill>
              </a:rPr>
              <a:t>          </a:t>
            </a:r>
            <a:r>
              <a:rPr lang="he-IL" sz="1800" dirty="0" smtClean="0">
                <a:solidFill>
                  <a:schemeClr val="tx1"/>
                </a:solidFill>
              </a:rPr>
              <a:t>                                          ביקורת דואר אלקטרוני</a:t>
            </a:r>
          </a:p>
          <a:p>
            <a:pPr marL="46037" indent="0">
              <a:buNone/>
            </a:pPr>
            <a:r>
              <a:rPr lang="he-IL" sz="1800" dirty="0">
                <a:solidFill>
                  <a:schemeClr val="tx1"/>
                </a:solidFill>
              </a:rPr>
              <a:t> </a:t>
            </a:r>
            <a:r>
              <a:rPr lang="he-IL" sz="1800" dirty="0" smtClean="0">
                <a:solidFill>
                  <a:schemeClr val="tx1"/>
                </a:solidFill>
              </a:rPr>
              <a:t>                                                    הכנת תכנית ליום למחרת</a:t>
            </a:r>
            <a:endParaRPr lang="he-IL" sz="1800" b="1" dirty="0" smtClean="0">
              <a:solidFill>
                <a:schemeClr val="tx1"/>
              </a:solidFill>
            </a:endParaRPr>
          </a:p>
          <a:p>
            <a:pPr marL="46037" indent="0">
              <a:buNone/>
            </a:pPr>
            <a:r>
              <a:rPr lang="he-IL" sz="1800" dirty="0" smtClean="0">
                <a:solidFill>
                  <a:schemeClr val="tx1"/>
                </a:solidFill>
              </a:rPr>
              <a:t>                                                     ביקורת חבילות </a:t>
            </a:r>
          </a:p>
          <a:p>
            <a:pPr marL="46037" indent="0">
              <a:buNone/>
            </a:pPr>
            <a:r>
              <a:rPr lang="he-IL" sz="1800" dirty="0">
                <a:solidFill>
                  <a:schemeClr val="tx1"/>
                </a:solidFill>
              </a:rPr>
              <a:t> </a:t>
            </a:r>
            <a:r>
              <a:rPr lang="he-IL" sz="1800" dirty="0" smtClean="0">
                <a:solidFill>
                  <a:schemeClr val="tx1"/>
                </a:solidFill>
              </a:rPr>
              <a:t>                                                    איסוף אשפה</a:t>
            </a:r>
          </a:p>
          <a:p>
            <a:pPr marL="46037" indent="0">
              <a:buNone/>
            </a:pPr>
            <a:r>
              <a:rPr lang="he-IL" sz="1800" b="1" dirty="0" smtClean="0">
                <a:solidFill>
                  <a:schemeClr val="tx1"/>
                </a:solidFill>
              </a:rPr>
              <a:t>6. עבודה-</a:t>
            </a:r>
            <a:r>
              <a:rPr lang="he-IL" sz="1800" dirty="0" smtClean="0">
                <a:solidFill>
                  <a:schemeClr val="tx1"/>
                </a:solidFill>
              </a:rPr>
              <a:t> 6.5 שעות- הרכבה, תחזוקה, הלכת חלל, פעילות רפואית, אימונים ופעולות</a:t>
            </a:r>
          </a:p>
          <a:p>
            <a:pPr marL="46037" indent="0">
              <a:buNone/>
            </a:pPr>
            <a:r>
              <a:rPr lang="he-IL" sz="1800" dirty="0" smtClean="0">
                <a:solidFill>
                  <a:schemeClr val="tx1"/>
                </a:solidFill>
              </a:rPr>
              <a:t>                               שגרתיות.</a:t>
            </a:r>
          </a:p>
          <a:p>
            <a:pPr marL="46037" indent="0">
              <a:buNone/>
            </a:pPr>
            <a:r>
              <a:rPr lang="he-IL" sz="1800" b="1" dirty="0" smtClean="0">
                <a:solidFill>
                  <a:schemeClr val="tx1"/>
                </a:solidFill>
              </a:rPr>
              <a:t>7. לפני השינה-</a:t>
            </a:r>
            <a:r>
              <a:rPr lang="he-IL" sz="1800" dirty="0" smtClean="0">
                <a:solidFill>
                  <a:schemeClr val="tx1"/>
                </a:solidFill>
              </a:rPr>
              <a:t> 2.5 שעות- ארוחת ערב, הכנה של מנות קרב והיגיינת ערב.</a:t>
            </a:r>
          </a:p>
          <a:p>
            <a:pPr marL="46037" indent="0">
              <a:buNone/>
            </a:pPr>
            <a:r>
              <a:rPr lang="he-IL" sz="1800" b="1" dirty="0" smtClean="0">
                <a:solidFill>
                  <a:schemeClr val="tx1"/>
                </a:solidFill>
              </a:rPr>
              <a:t>8. לישון- </a:t>
            </a:r>
            <a:r>
              <a:rPr lang="he-IL" sz="1800" dirty="0" smtClean="0">
                <a:solidFill>
                  <a:schemeClr val="tx1"/>
                </a:solidFill>
              </a:rPr>
              <a:t>8.5 שעות.</a:t>
            </a:r>
          </a:p>
          <a:p>
            <a:pPr marL="46037" indent="0">
              <a:buNone/>
            </a:pPr>
            <a:endParaRPr lang="he-IL" sz="2000" dirty="0">
              <a:solidFill>
                <a:schemeClr val="tx1"/>
              </a:solidFill>
            </a:endParaRPr>
          </a:p>
        </p:txBody>
      </p:sp>
    </p:spTree>
    <p:extLst>
      <p:ext uri="{BB962C8B-B14F-4D97-AF65-F5344CB8AC3E}">
        <p14:creationId xmlns:p14="http://schemas.microsoft.com/office/powerpoint/2010/main" val="1803209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202536" y="512676"/>
            <a:ext cx="8734425" cy="5832648"/>
          </a:xfrm>
        </p:spPr>
        <p:txBody>
          <a:bodyPr rtlCol="0">
            <a:normAutofit lnSpcReduction="10000"/>
          </a:bodyPr>
          <a:lstStyle/>
          <a:p>
            <a:pPr marL="0" indent="0" algn="ctr" eaLnBrk="1" fontAlgn="auto" hangingPunct="1">
              <a:buClr>
                <a:schemeClr val="accent6">
                  <a:lumMod val="75000"/>
                </a:schemeClr>
              </a:buClr>
              <a:buFont typeface="Georgia" pitchFamily="18" charset="0"/>
              <a:buNone/>
              <a:defRPr/>
            </a:pPr>
            <a:r>
              <a:rPr lang="he-IL" sz="2800" b="1" u="sng" dirty="0" smtClean="0">
                <a:solidFill>
                  <a:schemeClr val="accent6">
                    <a:lumMod val="75000"/>
                  </a:schemeClr>
                </a:solidFill>
                <a:ea typeface="+mn-ea"/>
              </a:rPr>
              <a:t>ציוד הנדרש לביצוע המשימה:</a:t>
            </a:r>
          </a:p>
          <a:p>
            <a:pPr marL="44450" indent="0" eaLnBrk="1" hangingPunct="1">
              <a:buNone/>
            </a:pPr>
            <a:r>
              <a:rPr lang="he-IL" b="1" dirty="0" smtClean="0">
                <a:solidFill>
                  <a:schemeClr val="tx1"/>
                </a:solidFill>
                <a:ea typeface="+mn-ea"/>
              </a:rPr>
              <a:t> 1. </a:t>
            </a:r>
            <a:r>
              <a:rPr lang="he-IL" b="1" dirty="0" err="1" smtClean="0">
                <a:solidFill>
                  <a:schemeClr val="tx1"/>
                </a:solidFill>
                <a:ea typeface="+mn-ea"/>
              </a:rPr>
              <a:t>ג'ירוסקופים</a:t>
            </a:r>
            <a:r>
              <a:rPr lang="he-IL" dirty="0" smtClean="0">
                <a:solidFill>
                  <a:schemeClr val="tx1"/>
                </a:solidFill>
                <a:ea typeface="+mn-ea"/>
              </a:rPr>
              <a:t>                                       </a:t>
            </a:r>
            <a:r>
              <a:rPr lang="he-IL" b="1" dirty="0" smtClean="0">
                <a:solidFill>
                  <a:schemeClr val="tx1"/>
                </a:solidFill>
                <a:ea typeface="+mn-ea"/>
              </a:rPr>
              <a:t>6</a:t>
            </a:r>
            <a:r>
              <a:rPr lang="he-IL" b="1" dirty="0" smtClean="0"/>
              <a:t>. </a:t>
            </a:r>
            <a:r>
              <a:rPr lang="he-IL" b="1" dirty="0">
                <a:solidFill>
                  <a:schemeClr val="tx1"/>
                </a:solidFill>
              </a:rPr>
              <a:t>משדר </a:t>
            </a:r>
            <a:r>
              <a:rPr lang="he-IL" b="1" dirty="0" smtClean="0">
                <a:solidFill>
                  <a:schemeClr val="tx1"/>
                </a:solidFill>
              </a:rPr>
              <a:t>תקשורת</a:t>
            </a:r>
            <a:endParaRPr lang="he-IL" b="1" dirty="0">
              <a:solidFill>
                <a:schemeClr val="tx1"/>
              </a:solidFill>
            </a:endParaRPr>
          </a:p>
          <a:p>
            <a:pPr marL="501650" indent="-457200" eaLnBrk="1" hangingPunct="1">
              <a:buFont typeface="+mj-lt"/>
              <a:buAutoNum type="arabicPeriod"/>
            </a:pPr>
            <a:endParaRPr lang="he-IL" b="1" u="sng" dirty="0">
              <a:solidFill>
                <a:schemeClr val="tx1"/>
              </a:solidFill>
            </a:endParaRPr>
          </a:p>
          <a:p>
            <a:pPr marL="514350" indent="-514350" eaLnBrk="1" fontAlgn="auto" hangingPunct="1">
              <a:buClr>
                <a:schemeClr val="accent6">
                  <a:lumMod val="75000"/>
                </a:schemeClr>
              </a:buClr>
              <a:buFont typeface="+mj-lt"/>
              <a:buAutoNum type="arabicPeriod"/>
              <a:defRPr/>
            </a:pPr>
            <a:endParaRPr lang="he-IL" dirty="0" smtClean="0">
              <a:solidFill>
                <a:schemeClr val="tx1"/>
              </a:solidFill>
              <a:ea typeface="+mn-ea"/>
            </a:endParaRPr>
          </a:p>
          <a:p>
            <a:pPr marL="457200" indent="-457200" eaLnBrk="1" fontAlgn="auto" hangingPunct="1">
              <a:buClr>
                <a:schemeClr val="accent6">
                  <a:lumMod val="75000"/>
                </a:schemeClr>
              </a:buClr>
              <a:buFont typeface="+mj-lt"/>
              <a:buAutoNum type="arabicPeriod"/>
              <a:defRPr/>
            </a:pPr>
            <a:endParaRPr lang="he-IL" b="1" u="sng" dirty="0" smtClean="0">
              <a:solidFill>
                <a:schemeClr val="tx1"/>
              </a:solidFill>
              <a:ea typeface="+mn-ea"/>
            </a:endParaRPr>
          </a:p>
          <a:p>
            <a:pPr marL="0" indent="0" eaLnBrk="1" fontAlgn="auto" hangingPunct="1">
              <a:buClr>
                <a:schemeClr val="accent6">
                  <a:lumMod val="75000"/>
                </a:schemeClr>
              </a:buClr>
              <a:buNone/>
              <a:defRPr/>
            </a:pPr>
            <a:r>
              <a:rPr lang="he-IL" b="1" dirty="0" smtClean="0">
                <a:solidFill>
                  <a:schemeClr val="tx1"/>
                </a:solidFill>
                <a:ea typeface="+mn-ea"/>
              </a:rPr>
              <a:t>  2. חיישנים ומצלמות</a:t>
            </a:r>
          </a:p>
          <a:p>
            <a:pPr marL="0" indent="0" eaLnBrk="1" fontAlgn="auto" hangingPunct="1">
              <a:buClr>
                <a:schemeClr val="accent6">
                  <a:lumMod val="75000"/>
                </a:schemeClr>
              </a:buClr>
              <a:buNone/>
              <a:defRPr/>
            </a:pPr>
            <a:endParaRPr lang="he-IL" dirty="0">
              <a:solidFill>
                <a:schemeClr val="tx1"/>
              </a:solidFill>
              <a:ea typeface="+mn-ea"/>
            </a:endParaRPr>
          </a:p>
          <a:p>
            <a:pPr marL="0" indent="0" eaLnBrk="1" fontAlgn="auto" hangingPunct="1">
              <a:buClr>
                <a:schemeClr val="accent6">
                  <a:lumMod val="75000"/>
                </a:schemeClr>
              </a:buClr>
              <a:buNone/>
              <a:defRPr/>
            </a:pPr>
            <a:endParaRPr lang="he-IL" b="1" u="sng" dirty="0" smtClean="0">
              <a:solidFill>
                <a:schemeClr val="tx1"/>
              </a:solidFill>
              <a:ea typeface="+mn-ea"/>
            </a:endParaRPr>
          </a:p>
          <a:p>
            <a:pPr marL="0" indent="0" eaLnBrk="1" fontAlgn="auto" hangingPunct="1">
              <a:buClr>
                <a:schemeClr val="accent6">
                  <a:lumMod val="75000"/>
                </a:schemeClr>
              </a:buClr>
              <a:buNone/>
              <a:defRPr/>
            </a:pPr>
            <a:r>
              <a:rPr lang="he-IL" b="1" dirty="0" smtClean="0">
                <a:solidFill>
                  <a:schemeClr val="tx1"/>
                </a:solidFill>
                <a:ea typeface="+mn-ea"/>
              </a:rPr>
              <a:t>  3.לוחות סולאריים</a:t>
            </a:r>
          </a:p>
          <a:p>
            <a:pPr marL="0" indent="0" eaLnBrk="1" fontAlgn="auto" hangingPunct="1">
              <a:buClr>
                <a:schemeClr val="accent6">
                  <a:lumMod val="75000"/>
                </a:schemeClr>
              </a:buClr>
              <a:buNone/>
              <a:defRPr/>
            </a:pPr>
            <a:endParaRPr lang="he-IL" dirty="0" smtClean="0">
              <a:solidFill>
                <a:schemeClr val="tx1"/>
              </a:solidFill>
              <a:ea typeface="+mn-ea"/>
            </a:endParaRPr>
          </a:p>
          <a:p>
            <a:pPr marL="0" indent="0" eaLnBrk="1" fontAlgn="auto" hangingPunct="1">
              <a:buClr>
                <a:schemeClr val="accent6">
                  <a:lumMod val="75000"/>
                </a:schemeClr>
              </a:buClr>
              <a:buNone/>
              <a:defRPr/>
            </a:pPr>
            <a:endParaRPr lang="he-IL" dirty="0" smtClean="0">
              <a:solidFill>
                <a:schemeClr val="tx1"/>
              </a:solidFill>
              <a:ea typeface="+mn-ea"/>
            </a:endParaRPr>
          </a:p>
          <a:p>
            <a:pPr marL="0" indent="0" eaLnBrk="1" fontAlgn="auto" hangingPunct="1">
              <a:buClr>
                <a:schemeClr val="accent6">
                  <a:lumMod val="75000"/>
                </a:schemeClr>
              </a:buClr>
              <a:buNone/>
              <a:defRPr/>
            </a:pPr>
            <a:r>
              <a:rPr lang="he-IL" b="1" dirty="0" smtClean="0">
                <a:solidFill>
                  <a:schemeClr val="tx1"/>
                </a:solidFill>
                <a:ea typeface="+mn-ea"/>
              </a:rPr>
              <a:t>  4.מצברים וסוללות                                                                              </a:t>
            </a:r>
          </a:p>
          <a:p>
            <a:pPr marL="0" indent="0" eaLnBrk="1" fontAlgn="auto" hangingPunct="1">
              <a:buClr>
                <a:schemeClr val="accent6">
                  <a:lumMod val="75000"/>
                </a:schemeClr>
              </a:buClr>
              <a:buNone/>
              <a:defRPr/>
            </a:pPr>
            <a:endParaRPr lang="he-IL" b="1" u="sng" dirty="0" smtClean="0">
              <a:solidFill>
                <a:schemeClr val="tx1"/>
              </a:solidFill>
              <a:ea typeface="+mn-ea"/>
            </a:endParaRPr>
          </a:p>
          <a:p>
            <a:pPr marL="0" indent="0" eaLnBrk="1" fontAlgn="auto" hangingPunct="1">
              <a:buClr>
                <a:schemeClr val="accent6">
                  <a:lumMod val="75000"/>
                </a:schemeClr>
              </a:buClr>
              <a:buNone/>
              <a:defRPr/>
            </a:pPr>
            <a:r>
              <a:rPr lang="he-IL" b="1" dirty="0" smtClean="0">
                <a:solidFill>
                  <a:schemeClr val="tx1"/>
                </a:solidFill>
                <a:ea typeface="+mn-ea"/>
              </a:rPr>
              <a:t>  5. כלי עבודה חשמליים אלחוטיים  </a:t>
            </a:r>
            <a:endParaRPr lang="he-IL" dirty="0" smtClean="0">
              <a:solidFill>
                <a:schemeClr val="tx1"/>
              </a:solidFill>
              <a:ea typeface="+mn-ea"/>
            </a:endParaRPr>
          </a:p>
        </p:txBody>
      </p:sp>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052736"/>
            <a:ext cx="1296144" cy="969474"/>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302" y="2480042"/>
            <a:ext cx="1267157" cy="854949"/>
          </a:xfrm>
          <a:prstGeom prst="rect">
            <a:avLst/>
          </a:prstGeom>
        </p:spPr>
      </p:pic>
      <p:pic>
        <p:nvPicPr>
          <p:cNvPr id="5" name="תמונה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356" y="2403399"/>
            <a:ext cx="814590" cy="1030641"/>
          </a:xfrm>
          <a:prstGeom prst="rect">
            <a:avLst/>
          </a:prstGeom>
        </p:spPr>
      </p:pic>
      <p:pic>
        <p:nvPicPr>
          <p:cNvPr id="1026" name="Picture 2" descr="F:\אשכול פיס\תחרויות\אולימפיאדה עש אילן רמון\תשעג\שלב ג\תמונות למצגת\slid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6179" y="3717032"/>
            <a:ext cx="1146890"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אשכול פיס\תחרויות\אולימפיאדה עש אילן רמון\תשעג\שלב ג\תמונות למצגת\24dc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302" y="4725144"/>
            <a:ext cx="1449647" cy="963024"/>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6376" y="5812693"/>
            <a:ext cx="1197926" cy="793626"/>
          </a:xfrm>
          <a:prstGeom prst="rect">
            <a:avLst/>
          </a:prstGeom>
        </p:spPr>
      </p:pic>
      <p:pic>
        <p:nvPicPr>
          <p:cNvPr id="7" name="תמונה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7561" y="5688168"/>
            <a:ext cx="952500" cy="952500"/>
          </a:xfrm>
          <a:prstGeom prst="rect">
            <a:avLst/>
          </a:prstGeom>
        </p:spPr>
      </p:pic>
      <p:pic>
        <p:nvPicPr>
          <p:cNvPr id="8" name="תמונה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608" y="5750430"/>
            <a:ext cx="1440160" cy="929991"/>
          </a:xfrm>
          <a:prstGeom prst="rect">
            <a:avLst/>
          </a:prstGeom>
        </p:spPr>
      </p:pic>
      <p:pic>
        <p:nvPicPr>
          <p:cNvPr id="9" name="תמונה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827" y="834524"/>
            <a:ext cx="1679561" cy="998658"/>
          </a:xfrm>
          <a:prstGeom prst="rect">
            <a:avLst/>
          </a:prstGeom>
        </p:spPr>
      </p:pic>
      <p:sp>
        <p:nvSpPr>
          <p:cNvPr id="10" name="TextBox 9"/>
          <p:cNvSpPr txBox="1"/>
          <p:nvPr/>
        </p:nvSpPr>
        <p:spPr>
          <a:xfrm>
            <a:off x="2073541" y="1871559"/>
            <a:ext cx="2040540" cy="430887"/>
          </a:xfrm>
          <a:prstGeom prst="rect">
            <a:avLst/>
          </a:prstGeom>
          <a:noFill/>
        </p:spPr>
        <p:txBody>
          <a:bodyPr wrap="square" rtlCol="1">
            <a:spAutoFit/>
          </a:bodyPr>
          <a:lstStyle/>
          <a:p>
            <a:r>
              <a:rPr lang="he-IL" sz="2200" b="1" dirty="0" smtClean="0"/>
              <a:t>7.  זרוע רובוטית </a:t>
            </a:r>
            <a:endParaRPr lang="he-IL" sz="2200" b="1" dirty="0"/>
          </a:p>
        </p:txBody>
      </p:sp>
      <p:pic>
        <p:nvPicPr>
          <p:cNvPr id="11" name="תמונה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134" y="1878194"/>
            <a:ext cx="1227640" cy="1227640"/>
          </a:xfrm>
          <a:prstGeom prst="rect">
            <a:avLst/>
          </a:prstGeom>
        </p:spPr>
      </p:pic>
      <p:sp>
        <p:nvSpPr>
          <p:cNvPr id="12" name="TextBox 11"/>
          <p:cNvSpPr txBox="1"/>
          <p:nvPr/>
        </p:nvSpPr>
        <p:spPr>
          <a:xfrm>
            <a:off x="1763689" y="3225551"/>
            <a:ext cx="2184556" cy="707886"/>
          </a:xfrm>
          <a:prstGeom prst="rect">
            <a:avLst/>
          </a:prstGeom>
          <a:noFill/>
        </p:spPr>
        <p:txBody>
          <a:bodyPr wrap="square" rtlCol="1">
            <a:spAutoFit/>
          </a:bodyPr>
          <a:lstStyle/>
          <a:p>
            <a:r>
              <a:rPr lang="he-IL" sz="2200" b="1" dirty="0" smtClean="0"/>
              <a:t>8. מגני חום</a:t>
            </a:r>
          </a:p>
          <a:p>
            <a:endParaRPr lang="he-IL"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539552" y="188640"/>
            <a:ext cx="8280920" cy="6192688"/>
          </a:xfrm>
        </p:spPr>
        <p:txBody>
          <a:bodyPr/>
          <a:lstStyle/>
          <a:p>
            <a:pPr marL="46037" indent="0">
              <a:buNone/>
            </a:pPr>
            <a:r>
              <a:rPr lang="he-IL" b="1" dirty="0" smtClean="0">
                <a:solidFill>
                  <a:schemeClr val="tx1"/>
                </a:solidFill>
              </a:rPr>
              <a:t>9. בקרי טעינה למצברים</a:t>
            </a:r>
          </a:p>
          <a:p>
            <a:pPr marL="46037" indent="0">
              <a:buNone/>
            </a:pPr>
            <a:endParaRPr lang="he-IL" b="1" dirty="0" smtClean="0">
              <a:solidFill>
                <a:schemeClr val="tx1"/>
              </a:solidFill>
            </a:endParaRPr>
          </a:p>
          <a:p>
            <a:pPr marL="46037" indent="0">
              <a:buNone/>
            </a:pPr>
            <a:endParaRPr lang="he-IL" b="1" dirty="0">
              <a:solidFill>
                <a:schemeClr val="tx1"/>
              </a:solidFill>
            </a:endParaRPr>
          </a:p>
          <a:p>
            <a:pPr marL="46037" indent="0">
              <a:buNone/>
            </a:pPr>
            <a:endParaRPr lang="he-IL" b="1" dirty="0" smtClean="0">
              <a:solidFill>
                <a:schemeClr val="tx1"/>
              </a:solidFill>
            </a:endParaRPr>
          </a:p>
          <a:p>
            <a:pPr marL="46037" indent="0">
              <a:buNone/>
            </a:pPr>
            <a:r>
              <a:rPr lang="he-IL" b="1" dirty="0" smtClean="0">
                <a:solidFill>
                  <a:schemeClr val="tx1"/>
                </a:solidFill>
              </a:rPr>
              <a:t>10. חגורת כלים                                             </a:t>
            </a:r>
            <a:endParaRPr lang="he-IL" b="1" dirty="0">
              <a:solidFill>
                <a:schemeClr val="tx1"/>
              </a:solidFill>
            </a:endParaRPr>
          </a:p>
          <a:p>
            <a:pPr marL="46037" indent="0">
              <a:buNone/>
            </a:pPr>
            <a:endParaRPr lang="he-IL" b="1" dirty="0" smtClean="0">
              <a:solidFill>
                <a:schemeClr val="tx1"/>
              </a:solidFill>
            </a:endParaRPr>
          </a:p>
          <a:p>
            <a:pPr marL="46037" indent="0">
              <a:buNone/>
            </a:pPr>
            <a:endParaRPr lang="he-IL" b="1" dirty="0" smtClean="0">
              <a:solidFill>
                <a:schemeClr val="tx1"/>
              </a:solidFill>
            </a:endParaRPr>
          </a:p>
          <a:p>
            <a:pPr marL="46037" indent="0">
              <a:buNone/>
            </a:pPr>
            <a:endParaRPr lang="he-IL" b="1" dirty="0" smtClean="0">
              <a:solidFill>
                <a:schemeClr val="tx1"/>
              </a:solidFill>
            </a:endParaRPr>
          </a:p>
          <a:p>
            <a:pPr marL="46037" indent="0">
              <a:buNone/>
            </a:pPr>
            <a:r>
              <a:rPr lang="he-IL" b="1" dirty="0" smtClean="0">
                <a:solidFill>
                  <a:schemeClr val="tx1"/>
                </a:solidFill>
              </a:rPr>
              <a:t>11. מנגנון עגינה ללוויינים</a:t>
            </a:r>
          </a:p>
          <a:p>
            <a:pPr marL="46037" indent="0">
              <a:buNone/>
            </a:pPr>
            <a:r>
              <a:rPr lang="he-IL" b="1" dirty="0" smtClean="0">
                <a:solidFill>
                  <a:schemeClr val="tx1"/>
                </a:solidFill>
              </a:rPr>
              <a:t>12. דלק-בעתיד                                               </a:t>
            </a:r>
          </a:p>
          <a:p>
            <a:pPr marL="46037" indent="0">
              <a:buNone/>
            </a:pPr>
            <a:r>
              <a:rPr lang="he-IL" b="1" dirty="0" smtClean="0">
                <a:solidFill>
                  <a:schemeClr val="tx1"/>
                </a:solidFill>
              </a:rPr>
              <a:t>13. כבלים שונים</a:t>
            </a:r>
            <a:endParaRPr lang="he-IL" b="1" dirty="0">
              <a:solidFill>
                <a:schemeClr val="tx1"/>
              </a:solidFill>
            </a:endParaRPr>
          </a:p>
          <a:p>
            <a:pPr marL="46037" indent="0">
              <a:buNone/>
            </a:pPr>
            <a:endParaRPr lang="he-IL" b="1" dirty="0"/>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976" y="188640"/>
            <a:ext cx="1620004" cy="1587486"/>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1916832"/>
            <a:ext cx="2900040" cy="1638522"/>
          </a:xfrm>
          <a:prstGeom prst="rect">
            <a:avLst/>
          </a:prstGeom>
        </p:spPr>
      </p:pic>
      <p:pic>
        <p:nvPicPr>
          <p:cNvPr id="7" name="תמונה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5078774"/>
            <a:ext cx="2153455" cy="1230546"/>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509120"/>
            <a:ext cx="1866205" cy="18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7389" y="4814830"/>
            <a:ext cx="1824409" cy="149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444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323850" y="260350"/>
            <a:ext cx="8324850" cy="6192838"/>
          </a:xfrm>
        </p:spPr>
        <p:txBody>
          <a:bodyPr rtlCol="0">
            <a:normAutofit/>
          </a:bodyPr>
          <a:lstStyle/>
          <a:p>
            <a:pPr marL="45720" indent="0" algn="ctr" eaLnBrk="1" fontAlgn="auto" hangingPunct="1">
              <a:buClr>
                <a:schemeClr val="accent6">
                  <a:lumMod val="75000"/>
                </a:schemeClr>
              </a:buClr>
              <a:buFont typeface="Georgia" pitchFamily="18" charset="0"/>
              <a:buNone/>
              <a:defRPr/>
            </a:pPr>
            <a:r>
              <a:rPr lang="he-IL" sz="2800" b="1" u="sng" dirty="0" smtClean="0">
                <a:solidFill>
                  <a:schemeClr val="accent6">
                    <a:lumMod val="75000"/>
                  </a:schemeClr>
                </a:solidFill>
                <a:ea typeface="+mn-ea"/>
              </a:rPr>
              <a:t>ציוד הדרוש לאסטרונאוטים</a:t>
            </a:r>
          </a:p>
          <a:p>
            <a:pPr marL="45720" indent="0" eaLnBrk="1" fontAlgn="auto" hangingPunct="1">
              <a:buClr>
                <a:schemeClr val="accent6">
                  <a:lumMod val="75000"/>
                </a:schemeClr>
              </a:buClr>
              <a:buFont typeface="Georgia" pitchFamily="18" charset="0"/>
              <a:buNone/>
              <a:defRPr/>
            </a:pPr>
            <a:endParaRPr lang="he-IL" b="1" u="sng" dirty="0" smtClean="0">
              <a:solidFill>
                <a:schemeClr val="tx1"/>
              </a:solidFill>
              <a:ea typeface="+mn-ea"/>
            </a:endParaRPr>
          </a:p>
          <a:p>
            <a:pPr marL="45720" indent="0" eaLnBrk="1" fontAlgn="auto" hangingPunct="1">
              <a:buClr>
                <a:schemeClr val="accent6">
                  <a:lumMod val="75000"/>
                </a:schemeClr>
              </a:buClr>
              <a:buFont typeface="Georgia" pitchFamily="18" charset="0"/>
              <a:buNone/>
              <a:defRPr/>
            </a:pPr>
            <a:r>
              <a:rPr lang="he-IL" b="1" u="sng" dirty="0" smtClean="0">
                <a:solidFill>
                  <a:schemeClr val="tx1"/>
                </a:solidFill>
                <a:ea typeface="+mn-ea"/>
              </a:rPr>
              <a:t>חליפת חלל וקסדה</a:t>
            </a:r>
          </a:p>
          <a:p>
            <a:pPr marL="45720" indent="0" eaLnBrk="1" fontAlgn="auto" hangingPunct="1">
              <a:buClr>
                <a:schemeClr val="accent6">
                  <a:lumMod val="75000"/>
                </a:schemeClr>
              </a:buClr>
              <a:buFont typeface="Georgia" pitchFamily="18" charset="0"/>
              <a:buNone/>
              <a:defRPr/>
            </a:pPr>
            <a:endParaRPr lang="he-IL" b="1" u="sng" dirty="0" smtClean="0">
              <a:solidFill>
                <a:schemeClr val="tx1"/>
              </a:solidFill>
              <a:ea typeface="+mn-ea"/>
            </a:endParaRPr>
          </a:p>
          <a:p>
            <a:pPr marL="45720" indent="0" eaLnBrk="1" fontAlgn="auto" hangingPunct="1">
              <a:buClr>
                <a:schemeClr val="accent6">
                  <a:lumMod val="75000"/>
                </a:schemeClr>
              </a:buClr>
              <a:buFont typeface="Georgia" pitchFamily="18" charset="0"/>
              <a:buNone/>
              <a:defRPr/>
            </a:pPr>
            <a:r>
              <a:rPr lang="he-IL" b="1" u="sng" dirty="0" smtClean="0">
                <a:solidFill>
                  <a:schemeClr val="tx1"/>
                </a:solidFill>
                <a:ea typeface="+mn-ea"/>
              </a:rPr>
              <a:t>שתייה ומזון </a:t>
            </a:r>
          </a:p>
          <a:p>
            <a:pPr marL="46037" lvl="0" indent="0">
              <a:buNone/>
            </a:pPr>
            <a:endParaRPr lang="he-IL" b="1" u="sng" dirty="0"/>
          </a:p>
          <a:p>
            <a:pPr marL="46037" lvl="0" indent="0">
              <a:buNone/>
            </a:pPr>
            <a:r>
              <a:rPr lang="he-IL" b="1" u="sng" dirty="0" smtClean="0"/>
              <a:t>ציוד </a:t>
            </a:r>
            <a:r>
              <a:rPr lang="he-IL" b="1" u="sng" dirty="0"/>
              <a:t>הנלווה לאסטרונאוטים:</a:t>
            </a:r>
            <a:endParaRPr lang="en-US" b="1" u="sng" dirty="0"/>
          </a:p>
          <a:p>
            <a:pPr marL="503237" lvl="0" indent="-457200">
              <a:buFont typeface="Georgia" pitchFamily="18" charset="0"/>
              <a:buAutoNum type="arabicPeriod"/>
            </a:pPr>
            <a:r>
              <a:rPr lang="he-IL" dirty="0">
                <a:solidFill>
                  <a:schemeClr val="tx1"/>
                </a:solidFill>
              </a:rPr>
              <a:t>מכלי חמצן.</a:t>
            </a:r>
          </a:p>
          <a:p>
            <a:pPr marL="503237" lvl="0" indent="-457200">
              <a:buFont typeface="Georgia" pitchFamily="18" charset="0"/>
              <a:buAutoNum type="arabicPeriod"/>
            </a:pPr>
            <a:r>
              <a:rPr lang="he-IL" dirty="0">
                <a:solidFill>
                  <a:schemeClr val="tx1"/>
                </a:solidFill>
              </a:rPr>
              <a:t>מסנני פחמן דו חמצני.</a:t>
            </a:r>
          </a:p>
          <a:p>
            <a:pPr marL="503237" lvl="0" indent="-457200">
              <a:buFont typeface="Georgia" pitchFamily="18" charset="0"/>
              <a:buAutoNum type="arabicPeriod"/>
            </a:pPr>
            <a:r>
              <a:rPr lang="he-IL" dirty="0">
                <a:solidFill>
                  <a:schemeClr val="tx1"/>
                </a:solidFill>
              </a:rPr>
              <a:t>מערכת אזעקה </a:t>
            </a:r>
            <a:r>
              <a:rPr lang="he-IL" dirty="0" err="1">
                <a:solidFill>
                  <a:schemeClr val="tx1"/>
                </a:solidFill>
              </a:rPr>
              <a:t>המנטרת</a:t>
            </a:r>
            <a:r>
              <a:rPr lang="he-IL" dirty="0">
                <a:solidFill>
                  <a:schemeClr val="tx1"/>
                </a:solidFill>
              </a:rPr>
              <a:t> את קצב הלב,                                                                       הטמפ' וההזעה של האסטרונאוט.</a:t>
            </a:r>
            <a:endParaRPr lang="en-US" dirty="0">
              <a:solidFill>
                <a:schemeClr val="tx1"/>
              </a:solidFill>
            </a:endParaRPr>
          </a:p>
          <a:p>
            <a:pPr marL="503237" lvl="0" indent="-457200">
              <a:buFont typeface="Georgia" pitchFamily="18" charset="0"/>
              <a:buAutoNum type="arabicPeriod" startAt="4"/>
            </a:pPr>
            <a:r>
              <a:rPr lang="he-IL" dirty="0">
                <a:solidFill>
                  <a:schemeClr val="tx1"/>
                </a:solidFill>
              </a:rPr>
              <a:t>מערכת אוורור- צינון של האסטרונאוט כך שהוא לא יזיע ולכן הוא </a:t>
            </a:r>
          </a:p>
          <a:p>
            <a:pPr marL="46037" lvl="0" indent="0">
              <a:buNone/>
            </a:pPr>
            <a:r>
              <a:rPr lang="he-IL" dirty="0">
                <a:solidFill>
                  <a:schemeClr val="tx1"/>
                </a:solidFill>
              </a:rPr>
              <a:t>      פחות מתייבש, לא נוצרים עדים שיערפלו את הקסדה , ניקוז של </a:t>
            </a:r>
            <a:r>
              <a:rPr lang="en-US" dirty="0">
                <a:solidFill>
                  <a:schemeClr val="tx1"/>
                </a:solidFill>
              </a:rPr>
              <a:t>CO2 </a:t>
            </a:r>
            <a:r>
              <a:rPr lang="he-IL" dirty="0">
                <a:solidFill>
                  <a:schemeClr val="tx1"/>
                </a:solidFill>
              </a:rPr>
              <a:t> </a:t>
            </a:r>
          </a:p>
          <a:p>
            <a:pPr marL="46037" lvl="0" indent="0">
              <a:buNone/>
            </a:pPr>
            <a:r>
              <a:rPr lang="he-IL" dirty="0">
                <a:solidFill>
                  <a:schemeClr val="tx1"/>
                </a:solidFill>
              </a:rPr>
              <a:t>      הנפלט בתהליך הנשימה.</a:t>
            </a:r>
            <a:endParaRPr lang="en-US" dirty="0">
              <a:solidFill>
                <a:schemeClr val="tx1"/>
              </a:solidFill>
            </a:endParaRPr>
          </a:p>
          <a:p>
            <a:pPr marL="46037" lvl="0" indent="0">
              <a:buNone/>
            </a:pPr>
            <a:endParaRPr lang="en-US" dirty="0"/>
          </a:p>
          <a:p>
            <a:pPr marL="46037" lvl="0" indent="0">
              <a:buNone/>
            </a:pPr>
            <a:endParaRPr lang="he-IL" b="1" dirty="0"/>
          </a:p>
          <a:p>
            <a:pPr marL="45720" indent="0" eaLnBrk="1" fontAlgn="auto" hangingPunct="1">
              <a:buClr>
                <a:schemeClr val="accent6">
                  <a:lumMod val="75000"/>
                </a:schemeClr>
              </a:buClr>
              <a:buFont typeface="Georgia" pitchFamily="18" charset="0"/>
              <a:buNone/>
              <a:defRPr/>
            </a:pPr>
            <a:endParaRPr lang="he-IL" b="1" u="sng" dirty="0" smtClean="0">
              <a:solidFill>
                <a:schemeClr val="tx1"/>
              </a:solidFill>
              <a:ea typeface="+mn-ea"/>
            </a:endParaRP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3240359" cy="3197345"/>
          </a:xfrm>
          <a:prstGeom prst="rect">
            <a:avLst/>
          </a:prstGeom>
        </p:spPr>
      </p:pic>
      <p:pic>
        <p:nvPicPr>
          <p:cNvPr id="5122" name="Picture 2" descr="F:\אשכול פיס\תחרויות\אולימפיאדה עש אילן רמון\תשעג\שלב ב\תמונות למצגת\485_2910200443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633828"/>
            <a:ext cx="1152128" cy="1459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260648"/>
            <a:ext cx="6512511" cy="1143000"/>
          </a:xfrm>
        </p:spPr>
        <p:txBody>
          <a:bodyPr rtlCol="0"/>
          <a:lstStyle/>
          <a:p>
            <a:pPr marL="0" indent="0" eaLnBrk="1" fontAlgn="auto" hangingPunct="1">
              <a:spcAft>
                <a:spcPts val="0"/>
              </a:spcAft>
              <a:buClr>
                <a:schemeClr val="accent6">
                  <a:lumMod val="75000"/>
                </a:schemeClr>
              </a:buClr>
              <a:buFont typeface="Georgia" pitchFamily="18" charset="0"/>
              <a:buNone/>
              <a:defRPr/>
            </a:pPr>
            <a:r>
              <a:rPr lang="he-IL" dirty="0" smtClean="0">
                <a:ea typeface="+mj-ea"/>
              </a:rPr>
              <a:t>משימות נוספות בפלטפורמת החלל</a:t>
            </a:r>
            <a:endParaRPr lang="he-IL" dirty="0">
              <a:ea typeface="+mj-ea"/>
            </a:endParaRPr>
          </a:p>
        </p:txBody>
      </p:sp>
      <p:sp>
        <p:nvSpPr>
          <p:cNvPr id="3" name="מציין מיקום תוכן 2"/>
          <p:cNvSpPr>
            <a:spLocks noGrp="1"/>
          </p:cNvSpPr>
          <p:nvPr>
            <p:ph sz="quarter" idx="13"/>
          </p:nvPr>
        </p:nvSpPr>
        <p:spPr>
          <a:xfrm>
            <a:off x="250825" y="1916113"/>
            <a:ext cx="8642350" cy="4826000"/>
          </a:xfrm>
        </p:spPr>
        <p:txBody>
          <a:bodyPr rtlCol="0">
            <a:normAutofit fontScale="77500" lnSpcReduction="20000"/>
          </a:bodyPr>
          <a:lstStyle/>
          <a:p>
            <a:pPr marL="502920" indent="-457200" eaLnBrk="1" fontAlgn="auto" hangingPunct="1">
              <a:buClr>
                <a:schemeClr val="accent6">
                  <a:lumMod val="75000"/>
                </a:schemeClr>
              </a:buClr>
              <a:buFont typeface="Georgia" pitchFamily="18" charset="0"/>
              <a:buAutoNum type="arabicPeriod"/>
              <a:defRPr/>
            </a:pPr>
            <a:r>
              <a:rPr lang="he-IL" b="1" dirty="0" smtClean="0">
                <a:solidFill>
                  <a:schemeClr val="tx1"/>
                </a:solidFill>
                <a:ea typeface="+mn-ea"/>
              </a:rPr>
              <a:t>בחינה ותצפית:  </a:t>
            </a:r>
          </a:p>
          <a:p>
            <a:pPr marL="45720" indent="0" eaLnBrk="1" fontAlgn="auto" hangingPunct="1">
              <a:lnSpc>
                <a:spcPct val="170000"/>
              </a:lnSpc>
              <a:buClr>
                <a:schemeClr val="accent6">
                  <a:lumMod val="75000"/>
                </a:schemeClr>
              </a:buClr>
              <a:buFont typeface="Georgia" pitchFamily="18" charset="0"/>
              <a:buNone/>
              <a:defRPr/>
            </a:pPr>
            <a:r>
              <a:rPr lang="he-IL" dirty="0" smtClean="0">
                <a:solidFill>
                  <a:schemeClr val="tx1"/>
                </a:solidFill>
                <a:ea typeface="+mn-ea"/>
              </a:rPr>
              <a:t>הפלטפורמה מתקשרת באמצעות זרוע רובוטית אל לווין המטרה עד  למרחק של עשרות סנטימטרים ותבחן אותו מקרוב. תוצאות הבחינה (לרוב תמונות ברזולוציה גבוהה) יועברו אל הלקוח שיוכל לעמוד על מצבו של </a:t>
            </a:r>
            <a:r>
              <a:rPr lang="he-IL" dirty="0" err="1" smtClean="0">
                <a:solidFill>
                  <a:schemeClr val="tx1"/>
                </a:solidFill>
                <a:ea typeface="+mn-ea"/>
              </a:rPr>
              <a:t>הלווין</a:t>
            </a:r>
            <a:r>
              <a:rPr lang="he-IL" dirty="0" smtClean="0">
                <a:solidFill>
                  <a:schemeClr val="tx1"/>
                </a:solidFill>
                <a:ea typeface="+mn-ea"/>
              </a:rPr>
              <a:t> ולהעריך את השירותים הנוספים שיוזמנו כמו: החלפת מכלולים, שחרור חלקים תקועים(דוגמא אנטנה). </a:t>
            </a:r>
          </a:p>
          <a:p>
            <a:pPr marL="45720" indent="0" eaLnBrk="1" fontAlgn="auto" hangingPunct="1">
              <a:buClr>
                <a:schemeClr val="accent6">
                  <a:lumMod val="75000"/>
                </a:schemeClr>
              </a:buClr>
              <a:buFont typeface="Georgia" pitchFamily="18" charset="0"/>
              <a:buNone/>
              <a:defRPr/>
            </a:pPr>
            <a:r>
              <a:rPr lang="he-IL" b="1" dirty="0" smtClean="0">
                <a:solidFill>
                  <a:schemeClr val="accent6"/>
                </a:solidFill>
                <a:ea typeface="+mn-ea"/>
              </a:rPr>
              <a:t>2.</a:t>
            </a:r>
            <a:r>
              <a:rPr lang="he-IL" dirty="0" smtClean="0">
                <a:solidFill>
                  <a:schemeClr val="tx1"/>
                </a:solidFill>
                <a:ea typeface="+mn-ea"/>
              </a:rPr>
              <a:t> </a:t>
            </a:r>
            <a:r>
              <a:rPr lang="he-IL" b="1" dirty="0" err="1" smtClean="0">
                <a:solidFill>
                  <a:schemeClr val="tx1"/>
                </a:solidFill>
                <a:ea typeface="+mn-ea"/>
              </a:rPr>
              <a:t>תימרון</a:t>
            </a:r>
            <a:r>
              <a:rPr lang="he-IL" b="1" dirty="0" smtClean="0">
                <a:solidFill>
                  <a:schemeClr val="tx1"/>
                </a:solidFill>
                <a:ea typeface="+mn-ea"/>
              </a:rPr>
              <a:t>:  </a:t>
            </a:r>
          </a:p>
          <a:p>
            <a:pPr marL="45720" indent="0" eaLnBrk="1" fontAlgn="auto" hangingPunct="1">
              <a:buClr>
                <a:schemeClr val="accent6">
                  <a:lumMod val="75000"/>
                </a:schemeClr>
              </a:buClr>
              <a:buFont typeface="Georgia" pitchFamily="18" charset="0"/>
              <a:buNone/>
              <a:defRPr/>
            </a:pPr>
            <a:r>
              <a:rPr lang="he-IL" dirty="0" smtClean="0">
                <a:solidFill>
                  <a:schemeClr val="tx1"/>
                </a:solidFill>
                <a:ea typeface="+mn-ea"/>
              </a:rPr>
              <a:t>סוג שירות זה מורכב יותר משירותי בחינה ותצפית והוא כולל התחברות פיזית ללווין היעד וביצוע שינוי במסלולו. שינוי יכול להיות : העלאה של לווין במסלול נמוך למסלול גבוה . </a:t>
            </a:r>
          </a:p>
          <a:p>
            <a:pPr marL="45720" indent="0" eaLnBrk="1" fontAlgn="auto" hangingPunct="1">
              <a:buClr>
                <a:schemeClr val="accent6">
                  <a:lumMod val="75000"/>
                </a:schemeClr>
              </a:buClr>
              <a:buFont typeface="Georgia" pitchFamily="18" charset="0"/>
              <a:buNone/>
              <a:defRPr/>
            </a:pPr>
            <a:r>
              <a:rPr lang="he-IL" dirty="0" smtClean="0">
                <a:solidFill>
                  <a:schemeClr val="tx1"/>
                </a:solidFill>
                <a:ea typeface="+mn-ea"/>
              </a:rPr>
              <a:t>הורדת לווין שסיים את חיו למסלול נמוך שיביא לבסוף שריפתו באטמוספרה לצורך שמירה על ניקיון החלל מגרוטאות ושברי </a:t>
            </a:r>
            <a:r>
              <a:rPr lang="he-IL" dirty="0" err="1" smtClean="0">
                <a:solidFill>
                  <a:schemeClr val="tx1"/>
                </a:solidFill>
                <a:ea typeface="+mn-ea"/>
              </a:rPr>
              <a:t>לווינים</a:t>
            </a:r>
            <a:r>
              <a:rPr lang="he-IL" dirty="0" smtClean="0">
                <a:solidFill>
                  <a:schemeClr val="tx1"/>
                </a:solidFill>
                <a:ea typeface="+mn-ea"/>
              </a:rPr>
              <a:t>.</a:t>
            </a:r>
          </a:p>
          <a:p>
            <a:pPr marL="45720" indent="0" eaLnBrk="1" fontAlgn="auto" hangingPunct="1">
              <a:buClr>
                <a:schemeClr val="accent6">
                  <a:lumMod val="75000"/>
                </a:schemeClr>
              </a:buClr>
              <a:buFont typeface="Georgia" pitchFamily="18" charset="0"/>
              <a:buNone/>
              <a:defRPr/>
            </a:pPr>
            <a:r>
              <a:rPr lang="he-IL" dirty="0" smtClean="0">
                <a:solidFill>
                  <a:schemeClr val="tx1"/>
                </a:solidFill>
                <a:ea typeface="+mn-ea"/>
              </a:rPr>
              <a:t>דרך נוספת היא להעלות את </a:t>
            </a:r>
            <a:r>
              <a:rPr lang="he-IL" dirty="0" err="1" smtClean="0">
                <a:solidFill>
                  <a:schemeClr val="tx1"/>
                </a:solidFill>
                <a:ea typeface="+mn-ea"/>
              </a:rPr>
              <a:t>הלווין</a:t>
            </a:r>
            <a:r>
              <a:rPr lang="he-IL" dirty="0" smtClean="0">
                <a:solidFill>
                  <a:schemeClr val="tx1"/>
                </a:solidFill>
                <a:ea typeface="+mn-ea"/>
              </a:rPr>
              <a:t> למסלול גבוה יותר </a:t>
            </a:r>
            <a:r>
              <a:rPr lang="en-US" dirty="0" smtClean="0">
                <a:solidFill>
                  <a:schemeClr val="tx1"/>
                </a:solidFill>
                <a:ea typeface="+mn-ea"/>
              </a:rPr>
              <a:t>MEO </a:t>
            </a:r>
            <a:r>
              <a:rPr lang="he-IL" dirty="0" smtClean="0">
                <a:solidFill>
                  <a:schemeClr val="tx1"/>
                </a:solidFill>
                <a:ea typeface="+mn-ea"/>
              </a:rPr>
              <a:t> , אשר ישמש כ"בית קברות" ללווינים כך שבתקווה בעתיד הלא רחוק נוכל להשתמש בהם כחלקי חילוף.</a:t>
            </a:r>
          </a:p>
          <a:p>
            <a:pPr marL="45720" indent="0" eaLnBrk="1" fontAlgn="auto" hangingPunct="1">
              <a:buClr>
                <a:schemeClr val="accent6">
                  <a:lumMod val="75000"/>
                </a:schemeClr>
              </a:buClr>
              <a:buFont typeface="Georgia" pitchFamily="18" charset="0"/>
              <a:buNone/>
              <a:defRPr/>
            </a:pPr>
            <a:endParaRPr lang="he-IL" dirty="0">
              <a:solidFill>
                <a:schemeClr val="accent6"/>
              </a:solidFill>
              <a:ea typeface="+mn-ea"/>
            </a:endParaRPr>
          </a:p>
          <a:p>
            <a:pPr marL="45720" indent="0" eaLnBrk="1" fontAlgn="auto" hangingPunct="1">
              <a:buClr>
                <a:schemeClr val="accent6">
                  <a:lumMod val="75000"/>
                </a:schemeClr>
              </a:buClr>
              <a:buFont typeface="Georgia" pitchFamily="18" charset="0"/>
              <a:buNone/>
              <a:defRPr/>
            </a:pPr>
            <a:endParaRPr lang="he-IL" dirty="0" smtClean="0">
              <a:solidFill>
                <a:schemeClr val="tx1">
                  <a:lumMod val="75000"/>
                  <a:lumOff val="25000"/>
                </a:schemeClr>
              </a:solidFill>
              <a:ea typeface="+mn-ea"/>
            </a:endParaRPr>
          </a:p>
          <a:p>
            <a:pPr marL="45720" indent="0" eaLnBrk="1" fontAlgn="auto" hangingPunct="1">
              <a:buClr>
                <a:schemeClr val="accent6">
                  <a:lumMod val="75000"/>
                </a:schemeClr>
              </a:buClr>
              <a:buFont typeface="Georgia" pitchFamily="18" charset="0"/>
              <a:buNone/>
              <a:defRPr/>
            </a:pPr>
            <a:r>
              <a:rPr lang="he-IL" dirty="0" smtClean="0">
                <a:solidFill>
                  <a:schemeClr val="tx1">
                    <a:lumMod val="75000"/>
                    <a:lumOff val="25000"/>
                  </a:schemeClr>
                </a:solidFill>
                <a:ea typeface="+mn-ea"/>
              </a:rPr>
              <a:t> </a:t>
            </a:r>
            <a:endParaRPr lang="he-IL" dirty="0">
              <a:solidFill>
                <a:schemeClr val="tx1">
                  <a:lumMod val="75000"/>
                  <a:lumOff val="25000"/>
                </a:schemeClr>
              </a:solidFill>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746" name="מציין מיקום תוכן 2"/>
          <p:cNvSpPr>
            <a:spLocks noGrp="1"/>
          </p:cNvSpPr>
          <p:nvPr>
            <p:ph sz="quarter" idx="13"/>
          </p:nvPr>
        </p:nvSpPr>
        <p:spPr>
          <a:xfrm>
            <a:off x="179388" y="188913"/>
            <a:ext cx="8856662" cy="6192837"/>
          </a:xfrm>
        </p:spPr>
        <p:txBody>
          <a:bodyPr/>
          <a:lstStyle/>
          <a:p>
            <a:pPr marL="44450" indent="0" eaLnBrk="1" hangingPunct="1">
              <a:buFont typeface="Georgia" pitchFamily="18" charset="0"/>
              <a:buNone/>
            </a:pPr>
            <a:r>
              <a:rPr lang="he-IL" b="1" dirty="0" smtClean="0"/>
              <a:t>3. תחזוקה-</a:t>
            </a:r>
          </a:p>
          <a:p>
            <a:pPr marL="44450" indent="0" eaLnBrk="1" hangingPunct="1">
              <a:buFont typeface="Georgia" pitchFamily="18" charset="0"/>
              <a:buNone/>
            </a:pPr>
            <a:r>
              <a:rPr lang="he-IL" dirty="0" smtClean="0">
                <a:solidFill>
                  <a:schemeClr val="tx1"/>
                </a:solidFill>
              </a:rPr>
              <a:t>במסגרת השירותים </a:t>
            </a:r>
            <a:r>
              <a:rPr lang="he-IL" dirty="0" err="1" smtClean="0">
                <a:solidFill>
                  <a:schemeClr val="tx1"/>
                </a:solidFill>
              </a:rPr>
              <a:t>ללווינים</a:t>
            </a:r>
            <a:r>
              <a:rPr lang="he-IL" dirty="0" smtClean="0">
                <a:solidFill>
                  <a:schemeClr val="tx1"/>
                </a:solidFill>
              </a:rPr>
              <a:t> תגיע הפלטפורמה עד ליעד, תבצע סריקה ואבחון ולאחר מכן תתחבר אליו. אז יחלו פעולות התחזוקה עצמן שיכולות לכלול:</a:t>
            </a:r>
          </a:p>
          <a:p>
            <a:pPr marL="44450" indent="0" eaLnBrk="1" hangingPunct="1">
              <a:buFont typeface="Georgia" pitchFamily="18" charset="0"/>
              <a:buNone/>
            </a:pPr>
            <a:r>
              <a:rPr lang="he-IL" dirty="0" smtClean="0">
                <a:solidFill>
                  <a:schemeClr val="tx1"/>
                </a:solidFill>
              </a:rPr>
              <a:t> פירוק תאים סולאריים והחלפתן בחדשים. </a:t>
            </a:r>
          </a:p>
          <a:p>
            <a:pPr marL="44450" indent="0" eaLnBrk="1" hangingPunct="1">
              <a:buFont typeface="Georgia" pitchFamily="18" charset="0"/>
              <a:buNone/>
            </a:pPr>
            <a:r>
              <a:rPr lang="he-IL" dirty="0" smtClean="0">
                <a:solidFill>
                  <a:schemeClr val="tx1"/>
                </a:solidFill>
              </a:rPr>
              <a:t>התקנת מערכות חדשות </a:t>
            </a:r>
            <a:r>
              <a:rPr lang="he-IL" dirty="0" err="1" smtClean="0">
                <a:solidFill>
                  <a:schemeClr val="tx1"/>
                </a:solidFill>
              </a:rPr>
              <a:t>ללווין</a:t>
            </a:r>
            <a:r>
              <a:rPr lang="he-IL" dirty="0" smtClean="0">
                <a:solidFill>
                  <a:schemeClr val="tx1"/>
                </a:solidFill>
              </a:rPr>
              <a:t> במקום מערכות שכשלו או החיישנים.</a:t>
            </a:r>
          </a:p>
          <a:p>
            <a:pPr marL="44450" indent="0" eaLnBrk="1" hangingPunct="1">
              <a:buFont typeface="Georgia" pitchFamily="18" charset="0"/>
              <a:buNone/>
            </a:pPr>
            <a:r>
              <a:rPr lang="he-IL" dirty="0" smtClean="0">
                <a:solidFill>
                  <a:schemeClr val="tx1"/>
                </a:solidFill>
              </a:rPr>
              <a:t>תיקון מכלולים שהתגלו בהם תקלות וכדומה..</a:t>
            </a:r>
          </a:p>
          <a:p>
            <a:pPr marL="44450" indent="0" eaLnBrk="1" hangingPunct="1">
              <a:buFont typeface="Georgia" pitchFamily="18" charset="0"/>
              <a:buNone/>
            </a:pPr>
            <a:endParaRPr lang="he-IL" dirty="0" smtClean="0"/>
          </a:p>
          <a:p>
            <a:pPr marL="44450" indent="0" eaLnBrk="1" hangingPunct="1">
              <a:buFont typeface="Georgia" pitchFamily="18" charset="0"/>
              <a:buNone/>
            </a:pPr>
            <a:endParaRPr lang="he-IL"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1979613" y="38100"/>
            <a:ext cx="5976937" cy="1322388"/>
          </a:xfrm>
          <a:prstGeom prst="rect">
            <a:avLst/>
          </a:prstGeom>
          <a:noFill/>
          <a:ln w="9525">
            <a:noFill/>
            <a:miter lim="800000"/>
            <a:headEnd/>
            <a:tailEnd/>
          </a:ln>
        </p:spPr>
        <p:txBody>
          <a:bodyPr>
            <a:spAutoFit/>
          </a:bodyPr>
          <a:lstStyle/>
          <a:p>
            <a:r>
              <a:rPr lang="he-IL" sz="8000">
                <a:latin typeface="Trebuchet MS" pitchFamily="34" charset="0"/>
              </a:rPr>
              <a:t>מקורות מידע</a:t>
            </a:r>
          </a:p>
        </p:txBody>
      </p:sp>
      <p:sp>
        <p:nvSpPr>
          <p:cNvPr id="33795" name="מלבן 4"/>
          <p:cNvSpPr>
            <a:spLocks noChangeArrowheads="1"/>
          </p:cNvSpPr>
          <p:nvPr/>
        </p:nvSpPr>
        <p:spPr bwMode="auto">
          <a:xfrm>
            <a:off x="1008063" y="1233488"/>
            <a:ext cx="7920037" cy="5970865"/>
          </a:xfrm>
          <a:prstGeom prst="rect">
            <a:avLst/>
          </a:prstGeom>
          <a:noFill/>
          <a:ln w="9525">
            <a:noFill/>
            <a:miter lim="800000"/>
            <a:headEnd/>
            <a:tailEnd/>
          </a:ln>
        </p:spPr>
        <p:txBody>
          <a:bodyPr>
            <a:spAutoFit/>
          </a:bodyPr>
          <a:lstStyle/>
          <a:p>
            <a:r>
              <a:rPr lang="he-IL" sz="1600" dirty="0" smtClean="0">
                <a:latin typeface="Trebuchet MS" pitchFamily="34" charset="0"/>
              </a:rPr>
              <a:t>* יואב </a:t>
            </a:r>
            <a:r>
              <a:rPr lang="he-IL" sz="1600" dirty="0" err="1">
                <a:latin typeface="Trebuchet MS" pitchFamily="34" charset="0"/>
              </a:rPr>
              <a:t>לנדסמן</a:t>
            </a:r>
            <a:r>
              <a:rPr lang="he-IL" sz="1600" dirty="0">
                <a:latin typeface="Trebuchet MS" pitchFamily="34" charset="0"/>
              </a:rPr>
              <a:t> (יולי 2011) מדוע מסתיים עידן מעבורת החלל? (הידען</a:t>
            </a:r>
            <a:r>
              <a:rPr lang="he-IL" sz="1600" dirty="0" smtClean="0">
                <a:latin typeface="Trebuchet MS" pitchFamily="34" charset="0"/>
              </a:rPr>
              <a:t>).</a:t>
            </a:r>
          </a:p>
          <a:p>
            <a:r>
              <a:rPr lang="he-IL" sz="1600" dirty="0" smtClean="0">
                <a:latin typeface="Trebuchet MS" pitchFamily="34" charset="0"/>
              </a:rPr>
              <a:t>* ג'ורג</a:t>
            </a:r>
            <a:r>
              <a:rPr lang="he-IL" sz="1600" dirty="0">
                <a:latin typeface="Trebuchet MS" pitchFamily="34" charset="0"/>
              </a:rPr>
              <a:t>' </a:t>
            </a:r>
            <a:r>
              <a:rPr lang="he-IL" sz="1600" dirty="0" err="1">
                <a:latin typeface="Trebuchet MS" pitchFamily="34" charset="0"/>
              </a:rPr>
              <a:t>לאופולנד</a:t>
            </a:r>
            <a:r>
              <a:rPr lang="he-IL" sz="1600" dirty="0">
                <a:latin typeface="Trebuchet MS" pitchFamily="34" charset="0"/>
              </a:rPr>
              <a:t> (12/9/12) זרוע רובוטית הדגימה תיקון </a:t>
            </a:r>
            <a:r>
              <a:rPr lang="he-IL" sz="1600" dirty="0" err="1">
                <a:latin typeface="Trebuchet MS" pitchFamily="34" charset="0"/>
              </a:rPr>
              <a:t>לווין</a:t>
            </a:r>
            <a:r>
              <a:rPr lang="he-IL" sz="1600" dirty="0">
                <a:latin typeface="Trebuchet MS" pitchFamily="34" charset="0"/>
              </a:rPr>
              <a:t>. (טכנולוגיות).</a:t>
            </a:r>
          </a:p>
          <a:p>
            <a:r>
              <a:rPr lang="he-IL" sz="1600" dirty="0" smtClean="0">
                <a:latin typeface="Trebuchet MS" pitchFamily="34" charset="0"/>
              </a:rPr>
              <a:t>* רונן </a:t>
            </a:r>
            <a:r>
              <a:rPr lang="he-IL" sz="1600" dirty="0" err="1">
                <a:latin typeface="Trebuchet MS" pitchFamily="34" charset="0"/>
              </a:rPr>
              <a:t>בודוני</a:t>
            </a:r>
            <a:r>
              <a:rPr lang="he-IL" sz="1600" dirty="0">
                <a:latin typeface="Trebuchet MS" pitchFamily="34" charset="0"/>
              </a:rPr>
              <a:t> (9/1/03) אוכלים על </a:t>
            </a:r>
            <a:r>
              <a:rPr lang="he-IL" sz="1600" dirty="0" err="1">
                <a:latin typeface="Trebuchet MS" pitchFamily="34" charset="0"/>
              </a:rPr>
              <a:t>התיקרה</a:t>
            </a:r>
            <a:r>
              <a:rPr lang="he-IL" sz="1600" dirty="0">
                <a:latin typeface="Trebuchet MS" pitchFamily="34" charset="0"/>
              </a:rPr>
              <a:t> ישנים בעמידה </a:t>
            </a:r>
            <a:r>
              <a:rPr lang="he-IL" sz="1600" dirty="0" smtClean="0">
                <a:latin typeface="Trebuchet MS" pitchFamily="34" charset="0"/>
              </a:rPr>
              <a:t>(</a:t>
            </a:r>
            <a:r>
              <a:rPr lang="en-US" sz="1600" dirty="0" err="1" smtClean="0">
                <a:latin typeface="Trebuchet MS" pitchFamily="34" charset="0"/>
              </a:rPr>
              <a:t>ynet</a:t>
            </a:r>
            <a:r>
              <a:rPr lang="he-IL" sz="1600" dirty="0" smtClean="0">
                <a:latin typeface="Trebuchet MS" pitchFamily="34" charset="0"/>
              </a:rPr>
              <a:t>)</a:t>
            </a:r>
            <a:endParaRPr lang="en-US" sz="1600" dirty="0">
              <a:latin typeface="Trebuchet MS" pitchFamily="34" charset="0"/>
            </a:endParaRPr>
          </a:p>
          <a:p>
            <a:r>
              <a:rPr lang="he-IL" sz="1600" dirty="0" smtClean="0">
                <a:latin typeface="Trebuchet MS" pitchFamily="34" charset="0"/>
              </a:rPr>
              <a:t>* אייל </a:t>
            </a:r>
            <a:r>
              <a:rPr lang="he-IL" sz="1600" dirty="0" err="1">
                <a:latin typeface="Trebuchet MS" pitchFamily="34" charset="0"/>
              </a:rPr>
              <a:t>בירנברג</a:t>
            </a:r>
            <a:r>
              <a:rPr lang="he-IL" sz="1600" dirty="0">
                <a:latin typeface="Trebuchet MS" pitchFamily="34" charset="0"/>
              </a:rPr>
              <a:t> (1/10/2000) מסע אל תחנת החלל הבינלאומית</a:t>
            </a:r>
          </a:p>
          <a:p>
            <a:r>
              <a:rPr lang="he-IL" sz="1600" dirty="0">
                <a:latin typeface="Trebuchet MS" pitchFamily="34" charset="0"/>
              </a:rPr>
              <a:t>*</a:t>
            </a:r>
            <a:r>
              <a:rPr lang="he-IL" sz="1600" dirty="0" smtClean="0">
                <a:latin typeface="Trebuchet MS" pitchFamily="34" charset="0"/>
              </a:rPr>
              <a:t>גלעד </a:t>
            </a:r>
            <a:r>
              <a:rPr lang="he-IL" sz="1600" dirty="0">
                <a:latin typeface="Trebuchet MS" pitchFamily="34" charset="0"/>
              </a:rPr>
              <a:t>בר לב (19/12/2005) מה אוכלים בחלל </a:t>
            </a:r>
            <a:r>
              <a:rPr lang="he-IL" sz="1600" dirty="0" smtClean="0">
                <a:latin typeface="Trebuchet MS" pitchFamily="34" charset="0"/>
              </a:rPr>
              <a:t>(</a:t>
            </a:r>
            <a:r>
              <a:rPr lang="en-US" sz="1600" dirty="0" err="1" smtClean="0">
                <a:latin typeface="Trebuchet MS" pitchFamily="34" charset="0"/>
              </a:rPr>
              <a:t>ynet</a:t>
            </a:r>
            <a:r>
              <a:rPr lang="en-US" sz="1600" dirty="0">
                <a:latin typeface="Trebuchet MS" pitchFamily="34" charset="0"/>
              </a:rPr>
              <a:t> </a:t>
            </a:r>
            <a:endParaRPr lang="en-US" sz="1600" dirty="0" smtClean="0">
              <a:latin typeface="Trebuchet MS" pitchFamily="34" charset="0"/>
            </a:endParaRPr>
          </a:p>
          <a:p>
            <a:r>
              <a:rPr lang="he-IL" sz="1600" dirty="0" smtClean="0">
                <a:latin typeface="Trebuchet MS" pitchFamily="34" charset="0"/>
              </a:rPr>
              <a:t>* </a:t>
            </a:r>
            <a:r>
              <a:rPr lang="he-IL" sz="1600" dirty="0" err="1" smtClean="0">
                <a:latin typeface="Trebuchet MS" pitchFamily="34" charset="0"/>
              </a:rPr>
              <a:t>רוית</a:t>
            </a:r>
            <a:r>
              <a:rPr lang="he-IL" sz="1600" dirty="0" smtClean="0">
                <a:latin typeface="Trebuchet MS" pitchFamily="34" charset="0"/>
              </a:rPr>
              <a:t> </a:t>
            </a:r>
            <a:r>
              <a:rPr lang="he-IL" sz="1600" dirty="0" err="1" smtClean="0">
                <a:latin typeface="Trebuchet MS" pitchFamily="34" charset="0"/>
              </a:rPr>
              <a:t>קלימר</a:t>
            </a:r>
            <a:r>
              <a:rPr lang="he-IL" sz="1600" dirty="0" smtClean="0">
                <a:latin typeface="Trebuchet MS" pitchFamily="34" charset="0"/>
              </a:rPr>
              <a:t> (28/6/11) נגעה בשמיים (גלילאו צעיר)</a:t>
            </a:r>
          </a:p>
          <a:p>
            <a:r>
              <a:rPr lang="he-IL" sz="1600" dirty="0" smtClean="0">
                <a:latin typeface="Trebuchet MS" pitchFamily="34" charset="0"/>
              </a:rPr>
              <a:t>* שיר </a:t>
            </a:r>
            <a:r>
              <a:rPr lang="he-IL" sz="1600" dirty="0">
                <a:latin typeface="Trebuchet MS" pitchFamily="34" charset="0"/>
              </a:rPr>
              <a:t>גולדנברג (15/11/12) היסטוריה: איוש תחנת חלל בינלאומית.</a:t>
            </a:r>
          </a:p>
          <a:p>
            <a:r>
              <a:rPr lang="he-IL" sz="1600" dirty="0" smtClean="0">
                <a:latin typeface="Trebuchet MS" pitchFamily="34" charset="0"/>
              </a:rPr>
              <a:t>* נועם </a:t>
            </a:r>
            <a:r>
              <a:rPr lang="he-IL" sz="1600" dirty="0">
                <a:latin typeface="Trebuchet MS" pitchFamily="34" charset="0"/>
              </a:rPr>
              <a:t>קרן (1/12/98) אודיסיאה בחלל.</a:t>
            </a:r>
          </a:p>
          <a:p>
            <a:r>
              <a:rPr lang="he-IL" sz="1600" dirty="0" smtClean="0">
                <a:latin typeface="Trebuchet MS" pitchFamily="34" charset="0"/>
              </a:rPr>
              <a:t>*יואב </a:t>
            </a:r>
            <a:r>
              <a:rPr lang="he-IL" sz="1600" dirty="0" err="1">
                <a:latin typeface="Trebuchet MS" pitchFamily="34" charset="0"/>
              </a:rPr>
              <a:t>לנדסמן</a:t>
            </a:r>
            <a:r>
              <a:rPr lang="he-IL" sz="1600" dirty="0">
                <a:latin typeface="Trebuchet MS" pitchFamily="34" charset="0"/>
              </a:rPr>
              <a:t> (21/7/12) פקח אני פורק סחורה בתחנת החלל (מסה </a:t>
            </a:r>
            <a:r>
              <a:rPr lang="he-IL" sz="1600" dirty="0" smtClean="0">
                <a:latin typeface="Trebuchet MS" pitchFamily="34" charset="0"/>
              </a:rPr>
              <a:t>קריטית)</a:t>
            </a:r>
          </a:p>
          <a:p>
            <a:r>
              <a:rPr lang="he-IL" sz="1600" dirty="0">
                <a:latin typeface="Trebuchet MS" pitchFamily="34" charset="0"/>
              </a:rPr>
              <a:t>*</a:t>
            </a:r>
            <a:r>
              <a:rPr lang="he-IL" sz="1600" dirty="0" smtClean="0">
                <a:latin typeface="Trebuchet MS" pitchFamily="34" charset="0"/>
              </a:rPr>
              <a:t>מארק </a:t>
            </a:r>
            <a:r>
              <a:rPr lang="he-IL" sz="1600" dirty="0" err="1">
                <a:latin typeface="Trebuchet MS" pitchFamily="34" charset="0"/>
              </a:rPr>
              <a:t>אלפרט</a:t>
            </a:r>
            <a:r>
              <a:rPr lang="he-IL" sz="1600" dirty="0">
                <a:latin typeface="Trebuchet MS" pitchFamily="34" charset="0"/>
              </a:rPr>
              <a:t> (28/5/03) טיסות חלל- עיון מחודש במעבורת החלל. (</a:t>
            </a:r>
            <a:r>
              <a:rPr lang="he-IL" sz="1600" dirty="0" err="1">
                <a:latin typeface="Trebuchet MS" pitchFamily="34" charset="0"/>
              </a:rPr>
              <a:t>סיינטיפיק</a:t>
            </a:r>
            <a:r>
              <a:rPr lang="he-IL" sz="1600" dirty="0">
                <a:latin typeface="Trebuchet MS" pitchFamily="34" charset="0"/>
              </a:rPr>
              <a:t> אמריקן </a:t>
            </a:r>
            <a:r>
              <a:rPr lang="he-IL" sz="1600" dirty="0" smtClean="0">
                <a:latin typeface="Trebuchet MS" pitchFamily="34" charset="0"/>
              </a:rPr>
              <a:t>ישראל)</a:t>
            </a:r>
          </a:p>
          <a:p>
            <a:r>
              <a:rPr lang="en-US" sz="1600" dirty="0" smtClean="0">
                <a:latin typeface="Trebuchet MS" pitchFamily="34" charset="0"/>
              </a:rPr>
              <a:t>Satil.com*</a:t>
            </a:r>
            <a:endParaRPr lang="en-US" sz="1600" dirty="0">
              <a:latin typeface="Trebuchet MS" pitchFamily="34" charset="0"/>
            </a:endParaRPr>
          </a:p>
          <a:p>
            <a:r>
              <a:rPr lang="he-IL" sz="1600" dirty="0">
                <a:latin typeface="Trebuchet MS" pitchFamily="34" charset="0"/>
              </a:rPr>
              <a:t>*</a:t>
            </a:r>
            <a:r>
              <a:rPr lang="he-IL" sz="1600" dirty="0" smtClean="0">
                <a:latin typeface="Trebuchet MS" pitchFamily="34" charset="0"/>
              </a:rPr>
              <a:t>אבי </a:t>
            </a:r>
            <a:r>
              <a:rPr lang="he-IL" sz="1600" dirty="0" err="1">
                <a:latin typeface="Trebuchet MS" pitchFamily="34" charset="0"/>
              </a:rPr>
              <a:t>בליזובסקי</a:t>
            </a:r>
            <a:r>
              <a:rPr lang="he-IL" sz="1600" dirty="0">
                <a:latin typeface="Trebuchet MS" pitchFamily="34" charset="0"/>
              </a:rPr>
              <a:t> (27/4/12) </a:t>
            </a:r>
            <a:r>
              <a:rPr lang="he-IL" sz="1600" dirty="0" err="1">
                <a:latin typeface="Trebuchet MS" pitchFamily="34" charset="0"/>
              </a:rPr>
              <a:t>סויוז</a:t>
            </a:r>
            <a:r>
              <a:rPr lang="he-IL" sz="1600" dirty="0">
                <a:latin typeface="Trebuchet MS" pitchFamily="34" charset="0"/>
              </a:rPr>
              <a:t> </a:t>
            </a:r>
            <a:r>
              <a:rPr lang="en-US" sz="1600" dirty="0">
                <a:latin typeface="Trebuchet MS" pitchFamily="34" charset="0"/>
              </a:rPr>
              <a:t>TMA-22 </a:t>
            </a:r>
            <a:r>
              <a:rPr lang="he-IL" sz="1600" dirty="0">
                <a:latin typeface="Trebuchet MS" pitchFamily="34" charset="0"/>
              </a:rPr>
              <a:t>ועליה שלושת חברי הצוות ה-30 של תחנת החלל הבינלאומית נחתה בשלום בקזחסטן. (הידען)</a:t>
            </a:r>
          </a:p>
          <a:p>
            <a:r>
              <a:rPr lang="he-IL" sz="1600" dirty="0">
                <a:latin typeface="Trebuchet MS" pitchFamily="34" charset="0"/>
              </a:rPr>
              <a:t>*</a:t>
            </a:r>
            <a:r>
              <a:rPr lang="he-IL" sz="1600" dirty="0" smtClean="0">
                <a:latin typeface="Trebuchet MS" pitchFamily="34" charset="0"/>
              </a:rPr>
              <a:t>אבי </a:t>
            </a:r>
            <a:r>
              <a:rPr lang="he-IL" sz="1600" dirty="0" err="1">
                <a:latin typeface="Trebuchet MS" pitchFamily="34" charset="0"/>
              </a:rPr>
              <a:t>בליזובסקי</a:t>
            </a:r>
            <a:r>
              <a:rPr lang="he-IL" sz="1600" dirty="0">
                <a:latin typeface="Trebuchet MS" pitchFamily="34" charset="0"/>
              </a:rPr>
              <a:t> (5/10/99) רובוט שפיתחה נאס"א יסייע לאסטרונאוטים בעבודתם. (הידען)</a:t>
            </a:r>
          </a:p>
          <a:p>
            <a:pPr eaLnBrk="1" hangingPunct="1"/>
            <a:r>
              <a:rPr lang="he-IL" sz="1600" dirty="0">
                <a:latin typeface="Trebuchet MS" pitchFamily="34" charset="0"/>
              </a:rPr>
              <a:t>*</a:t>
            </a:r>
            <a:r>
              <a:rPr lang="he-IL" sz="1600" dirty="0" smtClean="0">
                <a:latin typeface="Trebuchet MS" pitchFamily="34" charset="0"/>
              </a:rPr>
              <a:t>אבי </a:t>
            </a:r>
            <a:r>
              <a:rPr lang="he-IL" sz="1600" dirty="0" err="1">
                <a:latin typeface="Trebuchet MS" pitchFamily="34" charset="0"/>
              </a:rPr>
              <a:t>בליזובסקי</a:t>
            </a:r>
            <a:r>
              <a:rPr lang="he-IL" sz="1600" dirty="0">
                <a:latin typeface="Trebuchet MS" pitchFamily="34" charset="0"/>
              </a:rPr>
              <a:t> (24/10/11) </a:t>
            </a:r>
            <a:r>
              <a:rPr lang="he-IL" sz="1600" dirty="0" err="1">
                <a:latin typeface="Trebuchet MS" pitchFamily="34" charset="0"/>
              </a:rPr>
              <a:t>דארפ"א</a:t>
            </a:r>
            <a:r>
              <a:rPr lang="he-IL" sz="1600" dirty="0">
                <a:latin typeface="Trebuchet MS" pitchFamily="34" charset="0"/>
              </a:rPr>
              <a:t> בוחנת רעיונות לתיקון </a:t>
            </a:r>
            <a:r>
              <a:rPr lang="he-IL" sz="1600" dirty="0" err="1">
                <a:latin typeface="Trebuchet MS" pitchFamily="34" charset="0"/>
              </a:rPr>
              <a:t>לוויני</a:t>
            </a:r>
            <a:r>
              <a:rPr lang="he-IL" sz="1600" dirty="0">
                <a:latin typeface="Trebuchet MS" pitchFamily="34" charset="0"/>
              </a:rPr>
              <a:t> תקשורת בחלל</a:t>
            </a:r>
            <a:r>
              <a:rPr lang="he-IL" sz="1600" dirty="0" smtClean="0">
                <a:latin typeface="Trebuchet MS" pitchFamily="34" charset="0"/>
              </a:rPr>
              <a:t>.</a:t>
            </a:r>
            <a:r>
              <a:rPr lang="he-IL" sz="1600" dirty="0"/>
              <a:t> אבי </a:t>
            </a:r>
            <a:r>
              <a:rPr lang="he-IL" sz="1600" dirty="0" err="1"/>
              <a:t>בליזובסקי</a:t>
            </a:r>
            <a:r>
              <a:rPr lang="he-IL" sz="1600" dirty="0"/>
              <a:t> (22/5/12) שוגרה חללית המטען הפרטית הראשונה לתחנת החלל הבינלאומית.</a:t>
            </a:r>
          </a:p>
          <a:p>
            <a:pPr eaLnBrk="1" hangingPunct="1"/>
            <a:r>
              <a:rPr lang="he-IL" sz="1600" dirty="0"/>
              <a:t>יוניברס </a:t>
            </a:r>
            <a:r>
              <a:rPr lang="he-IL" sz="1600" dirty="0" err="1"/>
              <a:t>טודיי</a:t>
            </a:r>
            <a:r>
              <a:rPr lang="he-IL" sz="1600" dirty="0"/>
              <a:t> (26/5/12) החללית </a:t>
            </a:r>
            <a:r>
              <a:rPr lang="he-IL" sz="1600" dirty="0" err="1"/>
              <a:t>דראגון</a:t>
            </a:r>
            <a:r>
              <a:rPr lang="he-IL" sz="1600" dirty="0"/>
              <a:t> נצמדה בהצלחה לתחנת החלל (הידען)</a:t>
            </a:r>
          </a:p>
          <a:p>
            <a:pPr eaLnBrk="1" hangingPunct="1"/>
            <a:r>
              <a:rPr lang="he-IL" sz="1600" dirty="0"/>
              <a:t>אבי </a:t>
            </a:r>
            <a:r>
              <a:rPr lang="he-IL" sz="1600" dirty="0" err="1"/>
              <a:t>בליזובסקי</a:t>
            </a:r>
            <a:r>
              <a:rPr lang="he-IL" sz="1600" dirty="0"/>
              <a:t> (1/9/12) אספקה </a:t>
            </a:r>
            <a:r>
              <a:rPr lang="he-IL" sz="1600" dirty="0" err="1"/>
              <a:t>טריה</a:t>
            </a:r>
            <a:r>
              <a:rPr lang="he-IL" sz="1600" dirty="0"/>
              <a:t> תגיע בתוך שש שעות לתחנת החלל (הידען).</a:t>
            </a:r>
          </a:p>
          <a:p>
            <a:pPr eaLnBrk="1" hangingPunct="1"/>
            <a:r>
              <a:rPr lang="he-IL" sz="1600" dirty="0"/>
              <a:t>אבי </a:t>
            </a:r>
            <a:r>
              <a:rPr lang="he-IL" sz="1600" dirty="0" err="1"/>
              <a:t>בליזובסקי</a:t>
            </a:r>
            <a:r>
              <a:rPr lang="he-IL" sz="1600" dirty="0"/>
              <a:t> (8/11/12) החללית הפרטית </a:t>
            </a:r>
            <a:r>
              <a:rPr lang="he-IL" sz="1600" dirty="0" err="1"/>
              <a:t>דראגון</a:t>
            </a:r>
            <a:r>
              <a:rPr lang="he-IL" sz="1600" dirty="0"/>
              <a:t> המריאה לתחנת החלל ותביא </a:t>
            </a:r>
            <a:r>
              <a:rPr lang="he-IL" sz="1600" dirty="0" err="1"/>
              <a:t>עימה</a:t>
            </a:r>
            <a:r>
              <a:rPr lang="he-IL" sz="1600" dirty="0"/>
              <a:t> אספקה וניסויים.</a:t>
            </a:r>
          </a:p>
          <a:p>
            <a:pPr eaLnBrk="1" hangingPunct="1"/>
            <a:r>
              <a:rPr lang="he-IL" sz="1600" dirty="0" err="1"/>
              <a:t>מורייה</a:t>
            </a:r>
            <a:r>
              <a:rPr lang="he-IL" sz="1600" dirty="0"/>
              <a:t> בן יוסף ואפרת כהן. (7/11/11) ישראל בחלל: לא רק </a:t>
            </a:r>
            <a:r>
              <a:rPr lang="he-IL" sz="1600" dirty="0" err="1"/>
              <a:t>לווינים</a:t>
            </a:r>
            <a:r>
              <a:rPr lang="he-IL" sz="1600" dirty="0"/>
              <a:t> (</a:t>
            </a:r>
            <a:r>
              <a:rPr lang="en-US" sz="1600" dirty="0" err="1"/>
              <a:t>israeldefense</a:t>
            </a:r>
            <a:r>
              <a:rPr lang="en-US" sz="1600" dirty="0"/>
              <a:t>)</a:t>
            </a:r>
          </a:p>
          <a:p>
            <a:pPr eaLnBrk="1" hangingPunct="1"/>
            <a:r>
              <a:rPr lang="he-IL" sz="1600" dirty="0"/>
              <a:t>אריה מלמד-כץ (12/2/09) התנגשות </a:t>
            </a:r>
            <a:r>
              <a:rPr lang="he-IL" sz="1600" dirty="0" err="1"/>
              <a:t>לווינים</a:t>
            </a:r>
            <a:r>
              <a:rPr lang="he-IL" sz="1600" dirty="0"/>
              <a:t> בחלל.</a:t>
            </a:r>
          </a:p>
          <a:p>
            <a:endParaRPr lang="he-IL" dirty="0">
              <a:latin typeface="Trebuchet M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מציין מיקום תוכן 2"/>
          <p:cNvSpPr>
            <a:spLocks noGrp="1"/>
          </p:cNvSpPr>
          <p:nvPr>
            <p:ph sz="quarter" idx="13"/>
          </p:nvPr>
        </p:nvSpPr>
        <p:spPr>
          <a:xfrm>
            <a:off x="323850" y="908050"/>
            <a:ext cx="8229600" cy="720725"/>
          </a:xfrm>
        </p:spPr>
        <p:txBody>
          <a:bodyPr/>
          <a:lstStyle/>
          <a:p>
            <a:pPr marL="0" indent="0" algn="ctr" eaLnBrk="1" hangingPunct="1">
              <a:buFont typeface="Georgia" pitchFamily="18" charset="0"/>
              <a:buNone/>
            </a:pPr>
            <a:r>
              <a:rPr lang="he-IL" sz="3600" b="1" smtClean="0">
                <a:solidFill>
                  <a:srgbClr val="C3260C"/>
                </a:solidFill>
              </a:rPr>
              <a:t>הקמת פלטפורמת חלל מאוישת</a:t>
            </a:r>
          </a:p>
          <a:p>
            <a:pPr marL="0" indent="0" algn="ctr" eaLnBrk="1" hangingPunct="1">
              <a:buFont typeface="Georgia" pitchFamily="18" charset="0"/>
              <a:buNone/>
            </a:pPr>
            <a:r>
              <a:rPr lang="he-IL" sz="3600" b="1" smtClean="0">
                <a:solidFill>
                  <a:srgbClr val="C3260C"/>
                </a:solidFill>
              </a:rPr>
              <a:t> שמטרתה לטפל בלוויינים ובטלסקופי חלל</a:t>
            </a:r>
          </a:p>
          <a:p>
            <a:pPr marL="0" indent="0" algn="ctr" eaLnBrk="1" hangingPunct="1">
              <a:buFont typeface="Georgia" pitchFamily="18" charset="0"/>
              <a:buNone/>
            </a:pPr>
            <a:endParaRPr lang="he-IL" b="1" smtClean="0">
              <a:solidFill>
                <a:srgbClr val="C3260C"/>
              </a:solidFill>
            </a:endParaRPr>
          </a:p>
        </p:txBody>
      </p:sp>
      <p:sp>
        <p:nvSpPr>
          <p:cNvPr id="14338" name="Text Box 4"/>
          <p:cNvSpPr txBox="1">
            <a:spLocks noChangeArrowheads="1"/>
          </p:cNvSpPr>
          <p:nvPr/>
        </p:nvSpPr>
        <p:spPr bwMode="auto">
          <a:xfrm>
            <a:off x="2411413" y="328613"/>
            <a:ext cx="4248150" cy="579437"/>
          </a:xfrm>
          <a:prstGeom prst="rect">
            <a:avLst/>
          </a:prstGeom>
          <a:noFill/>
          <a:ln w="9525">
            <a:noFill/>
            <a:miter lim="800000"/>
            <a:headEnd/>
            <a:tailEnd/>
          </a:ln>
        </p:spPr>
        <p:txBody>
          <a:bodyPr>
            <a:spAutoFit/>
          </a:bodyPr>
          <a:lstStyle/>
          <a:p>
            <a:pPr algn="ctr">
              <a:spcBef>
                <a:spcPct val="50000"/>
              </a:spcBef>
            </a:pPr>
            <a:r>
              <a:rPr lang="he-IL" sz="3200" b="1">
                <a:cs typeface="Arial" charset="0"/>
              </a:rPr>
              <a:t>מטרת המשימה </a:t>
            </a:r>
            <a:endParaRPr lang="en-US" sz="3200" b="1">
              <a:cs typeface="Arial" charset="0"/>
            </a:endParaRPr>
          </a:p>
        </p:txBody>
      </p:sp>
      <p:pic>
        <p:nvPicPr>
          <p:cNvPr id="14339" name="Picture 5" descr="International_space_station"/>
          <p:cNvPicPr>
            <a:picLocks noChangeAspect="1" noChangeArrowheads="1"/>
          </p:cNvPicPr>
          <p:nvPr/>
        </p:nvPicPr>
        <p:blipFill>
          <a:blip r:embed="rId2"/>
          <a:srcRect/>
          <a:stretch>
            <a:fillRect/>
          </a:stretch>
        </p:blipFill>
        <p:spPr bwMode="auto">
          <a:xfrm>
            <a:off x="1697509" y="2852936"/>
            <a:ext cx="5538787"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188640"/>
            <a:ext cx="7448029" cy="1143000"/>
          </a:xfrm>
        </p:spPr>
        <p:txBody>
          <a:bodyPr/>
          <a:lstStyle/>
          <a:p>
            <a:pPr marL="0" indent="0">
              <a:buNone/>
            </a:pPr>
            <a:r>
              <a:rPr lang="he-IL" dirty="0" smtClean="0"/>
              <a:t>נימוקים להצדקת המשימה</a:t>
            </a:r>
            <a:endParaRPr lang="he-IL" dirty="0"/>
          </a:p>
        </p:txBody>
      </p:sp>
      <p:sp>
        <p:nvSpPr>
          <p:cNvPr id="3" name="מציין מיקום תוכן 2"/>
          <p:cNvSpPr>
            <a:spLocks noGrp="1"/>
          </p:cNvSpPr>
          <p:nvPr>
            <p:ph sz="quarter" idx="13"/>
          </p:nvPr>
        </p:nvSpPr>
        <p:spPr>
          <a:xfrm>
            <a:off x="323528" y="1556792"/>
            <a:ext cx="8705056" cy="5130904"/>
          </a:xfrm>
        </p:spPr>
        <p:txBody>
          <a:bodyPr/>
          <a:lstStyle/>
          <a:p>
            <a:pPr marL="46037" indent="0">
              <a:buNone/>
            </a:pPr>
            <a:r>
              <a:rPr lang="he-IL" dirty="0" smtClean="0"/>
              <a:t>ישנם יותר 8000 לוויינים החגים סביב כדור הארץ, בשווי כולל של מעל 300 מיליארד דולרים.</a:t>
            </a:r>
          </a:p>
          <a:p>
            <a:pPr marL="46037" indent="0">
              <a:buNone/>
            </a:pPr>
            <a:r>
              <a:rPr lang="he-IL" dirty="0" smtClean="0"/>
              <a:t>כיום, כשלוויין נזקק לתיקונים או פשוט אוזל לו הדלק, הוא הופך לזבל חלל ההולך ומצטבר בחלל.</a:t>
            </a:r>
          </a:p>
          <a:p>
            <a:pPr marL="503237" indent="-457200">
              <a:buAutoNum type="arabicPeriod"/>
            </a:pPr>
            <a:r>
              <a:rPr lang="he-IL" dirty="0" smtClean="0"/>
              <a:t>התחנה תסייע להציב לוויינים במסלול כך שהיא תחסוך את הצורך בשיגור יקר ומסובך מאתרי שיגור מיוחדים.</a:t>
            </a:r>
          </a:p>
          <a:p>
            <a:pPr marL="503237" indent="-457200">
              <a:buAutoNum type="arabicPeriod"/>
            </a:pPr>
            <a:r>
              <a:rPr lang="he-IL" dirty="0" smtClean="0"/>
              <a:t>תיקון לוויינים בחלל יאפשר חיסכון משמעותי בעלויות מכיוון שניתן יהיה למחזר חלק מהרכיבים כגון אנטנות שיכולות להחזיק מעמד זמן יותר מאשר חיי הלוויין.</a:t>
            </a:r>
          </a:p>
          <a:p>
            <a:pPr marL="503237" indent="-457200">
              <a:buAutoNum type="arabicPeriod"/>
            </a:pPr>
            <a:r>
              <a:rPr lang="he-IL" dirty="0" smtClean="0"/>
              <a:t>דינם של לוויינים פגומים להפוך לפסולת חלל אך תיקונם בחלל יקטין את כמות הפסולת בחלל.</a:t>
            </a:r>
          </a:p>
          <a:p>
            <a:pPr marL="503237" indent="-457200">
              <a:buAutoNum type="arabicPeriod"/>
            </a:pPr>
            <a:r>
              <a:rPr lang="he-IL" dirty="0" smtClean="0"/>
              <a:t>זה יאפשר חיסכון בזמן ומרחק.</a:t>
            </a:r>
          </a:p>
          <a:p>
            <a:pPr marL="503237" indent="-457200">
              <a:buAutoNum type="arabicPeriod"/>
            </a:pPr>
            <a:endParaRPr lang="he-IL" dirty="0"/>
          </a:p>
        </p:txBody>
      </p:sp>
    </p:spTree>
    <p:extLst>
      <p:ext uri="{BB962C8B-B14F-4D97-AF65-F5344CB8AC3E}">
        <p14:creationId xmlns:p14="http://schemas.microsoft.com/office/powerpoint/2010/main" val="358745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026" name="Picture 2" descr="H:\4_4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6" y="1988840"/>
            <a:ext cx="4788024"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323528" y="476672"/>
            <a:ext cx="8229600" cy="1368152"/>
          </a:xfrm>
        </p:spPr>
        <p:txBody>
          <a:bodyPr rtlCol="0"/>
          <a:lstStyle/>
          <a:p>
            <a:pPr marL="0" indent="0" eaLnBrk="1" fontAlgn="auto" hangingPunct="1">
              <a:spcAft>
                <a:spcPts val="0"/>
              </a:spcAft>
              <a:buClr>
                <a:schemeClr val="accent6">
                  <a:lumMod val="75000"/>
                </a:schemeClr>
              </a:buClr>
              <a:buNone/>
              <a:defRPr/>
            </a:pPr>
            <a:r>
              <a:rPr lang="he-IL" dirty="0" smtClean="0">
                <a:solidFill>
                  <a:schemeClr val="accent6">
                    <a:lumMod val="75000"/>
                  </a:schemeClr>
                </a:solidFill>
                <a:ea typeface="+mj-ea"/>
              </a:rPr>
              <a:t>המיקום בחלל של הפלטפורמה</a:t>
            </a:r>
            <a:endParaRPr lang="he-IL" dirty="0">
              <a:solidFill>
                <a:schemeClr val="accent6">
                  <a:lumMod val="75000"/>
                </a:schemeClr>
              </a:solidFill>
              <a:ea typeface="+mj-ea"/>
            </a:endParaRPr>
          </a:p>
        </p:txBody>
      </p:sp>
      <p:sp>
        <p:nvSpPr>
          <p:cNvPr id="15363" name="מציין מיקום תוכן 2"/>
          <p:cNvSpPr>
            <a:spLocks noGrp="1"/>
          </p:cNvSpPr>
          <p:nvPr>
            <p:ph sz="quarter" idx="13"/>
          </p:nvPr>
        </p:nvSpPr>
        <p:spPr>
          <a:xfrm>
            <a:off x="4973194" y="1772816"/>
            <a:ext cx="4139952" cy="4824536"/>
          </a:xfrm>
        </p:spPr>
        <p:txBody>
          <a:bodyPr/>
          <a:lstStyle/>
          <a:p>
            <a:pPr marL="0" indent="0" algn="ctr" eaLnBrk="1" hangingPunct="1">
              <a:buFont typeface="Georgia" pitchFamily="18" charset="0"/>
              <a:buNone/>
            </a:pPr>
            <a:r>
              <a:rPr lang="he-IL" sz="4000" b="1" dirty="0" smtClean="0">
                <a:solidFill>
                  <a:schemeClr val="tx1"/>
                </a:solidFill>
              </a:rPr>
              <a:t>מסלול  לווייני נמוך  - (</a:t>
            </a:r>
            <a:r>
              <a:rPr lang="en-US" sz="4000" b="1" dirty="0" smtClean="0">
                <a:solidFill>
                  <a:schemeClr val="tx1"/>
                </a:solidFill>
                <a:cs typeface="Gisha"/>
              </a:rPr>
              <a:t>LEO</a:t>
            </a:r>
            <a:r>
              <a:rPr lang="he-IL" sz="4000" b="1" dirty="0" smtClean="0">
                <a:solidFill>
                  <a:schemeClr val="tx1"/>
                </a:solidFill>
              </a:rPr>
              <a:t>)</a:t>
            </a:r>
          </a:p>
          <a:p>
            <a:pPr marL="0" indent="0" algn="ctr" eaLnBrk="1" hangingPunct="1">
              <a:buFont typeface="Georgia" pitchFamily="18" charset="0"/>
              <a:buNone/>
            </a:pPr>
            <a:r>
              <a:rPr lang="he-IL" sz="4000" b="1" dirty="0" smtClean="0">
                <a:solidFill>
                  <a:schemeClr val="tx1"/>
                </a:solidFill>
              </a:rPr>
              <a:t>בתחילת </a:t>
            </a:r>
            <a:r>
              <a:rPr lang="he-IL" sz="4000" b="1" dirty="0" err="1" smtClean="0">
                <a:solidFill>
                  <a:schemeClr val="tx1"/>
                </a:solidFill>
              </a:rPr>
              <a:t>האקסוספירה</a:t>
            </a:r>
            <a:r>
              <a:rPr lang="he-IL" sz="4000" b="1" dirty="0" smtClean="0">
                <a:solidFill>
                  <a:schemeClr val="tx1"/>
                </a:solidFill>
              </a:rPr>
              <a:t>,</a:t>
            </a:r>
          </a:p>
          <a:p>
            <a:pPr marL="0" indent="0" algn="ctr" eaLnBrk="1" hangingPunct="1">
              <a:buFont typeface="Georgia" pitchFamily="18" charset="0"/>
              <a:buNone/>
            </a:pPr>
            <a:r>
              <a:rPr lang="he-IL" sz="4000" b="1" dirty="0" smtClean="0">
                <a:solidFill>
                  <a:schemeClr val="tx1"/>
                </a:solidFill>
              </a:rPr>
              <a:t>טווח של 600 ק"מ מכדור הארץ</a:t>
            </a:r>
            <a:r>
              <a:rPr lang="he-IL" b="1" dirty="0" smtClean="0">
                <a:solidFill>
                  <a:schemeClr val="tx1"/>
                </a:solidFill>
              </a:rPr>
              <a:t>  </a:t>
            </a:r>
          </a:p>
          <a:p>
            <a:pPr marL="0" indent="0" algn="ctr" eaLnBrk="1" hangingPunct="1">
              <a:buFont typeface="Georgia" pitchFamily="18" charset="0"/>
              <a:buNone/>
            </a:pPr>
            <a:r>
              <a:rPr lang="he-IL" sz="4000" b="1" dirty="0" smtClean="0">
                <a:solidFill>
                  <a:schemeClr val="tx1"/>
                </a:solidFill>
              </a:rPr>
              <a:t>-מסלול מעגלי</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0" y="620688"/>
            <a:ext cx="8229600" cy="1156990"/>
          </a:xfrm>
        </p:spPr>
        <p:txBody>
          <a:bodyPr rtlCol="0">
            <a:normAutofit/>
          </a:bodyPr>
          <a:lstStyle/>
          <a:p>
            <a:pPr marL="0" indent="0" eaLnBrk="1" fontAlgn="auto" hangingPunct="1">
              <a:spcAft>
                <a:spcPts val="0"/>
              </a:spcAft>
              <a:buClr>
                <a:schemeClr val="accent6">
                  <a:lumMod val="75000"/>
                </a:schemeClr>
              </a:buClr>
              <a:buNone/>
              <a:defRPr/>
            </a:pPr>
            <a:r>
              <a:rPr lang="he-IL" sz="4000" dirty="0" smtClean="0">
                <a:solidFill>
                  <a:schemeClr val="accent6">
                    <a:lumMod val="75000"/>
                  </a:schemeClr>
                </a:solidFill>
                <a:ea typeface="+mj-ea"/>
              </a:rPr>
              <a:t>הנימוקים למיקום הפלטפורמה</a:t>
            </a:r>
            <a:endParaRPr lang="he-IL" sz="4000" dirty="0">
              <a:solidFill>
                <a:schemeClr val="accent6">
                  <a:lumMod val="75000"/>
                </a:schemeClr>
              </a:solidFill>
              <a:ea typeface="+mj-ea"/>
            </a:endParaRPr>
          </a:p>
        </p:txBody>
      </p:sp>
      <p:sp>
        <p:nvSpPr>
          <p:cNvPr id="3" name="מציין מיקום תוכן 2"/>
          <p:cNvSpPr>
            <a:spLocks noGrp="1"/>
          </p:cNvSpPr>
          <p:nvPr>
            <p:ph sz="quarter" idx="13"/>
          </p:nvPr>
        </p:nvSpPr>
        <p:spPr>
          <a:xfrm>
            <a:off x="611188" y="2060575"/>
            <a:ext cx="7129462" cy="4316413"/>
          </a:xfrm>
        </p:spPr>
        <p:txBody>
          <a:bodyPr rtlCol="0">
            <a:normAutofit/>
          </a:bodyPr>
          <a:lstStyle/>
          <a:p>
            <a:pPr marL="457200" indent="-457200" eaLnBrk="1" fontAlgn="auto" hangingPunct="1">
              <a:buClr>
                <a:schemeClr val="accent6">
                  <a:lumMod val="75000"/>
                </a:schemeClr>
              </a:buClr>
              <a:buFont typeface="Georgia" pitchFamily="18" charset="0"/>
              <a:buAutoNum type="arabicPeriod"/>
              <a:defRPr/>
            </a:pPr>
            <a:r>
              <a:rPr lang="he-IL" dirty="0" smtClean="0">
                <a:solidFill>
                  <a:schemeClr val="tx1"/>
                </a:solidFill>
                <a:ea typeface="+mn-ea"/>
              </a:rPr>
              <a:t>באזור זה יש  קרינה ישירה  של השמש (עוצמת הקרינה בחלל היא פי 5  מאשר על פני כדור הארץ). קרינת השמש נקלטת באמצעות לוחות סולריים, והיא דרושה להפקת אנרגיה חשמלית המשמשת לצורכי החללית.</a:t>
            </a:r>
          </a:p>
          <a:p>
            <a:pPr marL="457200" indent="-457200" eaLnBrk="1" fontAlgn="auto" hangingPunct="1">
              <a:buClr>
                <a:schemeClr val="accent6">
                  <a:lumMod val="75000"/>
                </a:schemeClr>
              </a:buClr>
              <a:buFont typeface="Georgia" pitchFamily="18" charset="0"/>
              <a:buAutoNum type="arabicPeriod" startAt="2"/>
              <a:defRPr/>
            </a:pPr>
            <a:r>
              <a:rPr lang="he-IL" dirty="0" smtClean="0">
                <a:solidFill>
                  <a:schemeClr val="tx1"/>
                </a:solidFill>
                <a:ea typeface="+mn-ea"/>
              </a:rPr>
              <a:t>רוב לוויני ה </a:t>
            </a:r>
            <a:r>
              <a:rPr lang="en-US" dirty="0" smtClean="0">
                <a:solidFill>
                  <a:schemeClr val="tx1"/>
                </a:solidFill>
                <a:ea typeface="+mn-ea"/>
              </a:rPr>
              <a:t>LEO</a:t>
            </a:r>
            <a:r>
              <a:rPr lang="he-IL" dirty="0" smtClean="0">
                <a:solidFill>
                  <a:schemeClr val="tx1"/>
                </a:solidFill>
                <a:ea typeface="+mn-ea"/>
              </a:rPr>
              <a:t> החשובים נמצאים במיקום זה : לווייני תקשורת לווייני ריגול – וזוהי מטרת הפלטפורמה- לטפל </a:t>
            </a:r>
            <a:r>
              <a:rPr lang="he-IL" dirty="0" err="1" smtClean="0">
                <a:solidFill>
                  <a:schemeClr val="tx1"/>
                </a:solidFill>
                <a:ea typeface="+mn-ea"/>
              </a:rPr>
              <a:t>בלווינים</a:t>
            </a:r>
            <a:r>
              <a:rPr lang="he-IL" dirty="0" smtClean="0">
                <a:solidFill>
                  <a:schemeClr val="tx1"/>
                </a:solidFill>
                <a:ea typeface="+mn-ea"/>
              </a:rPr>
              <a:t> ובטלסקופי חלל.</a:t>
            </a:r>
          </a:p>
          <a:p>
            <a:pPr marL="0" indent="0" eaLnBrk="1" fontAlgn="auto" hangingPunct="1">
              <a:buClr>
                <a:schemeClr val="accent6">
                  <a:lumMod val="75000"/>
                </a:schemeClr>
              </a:buClr>
              <a:buFont typeface="Georgia" pitchFamily="18" charset="0"/>
              <a:buNone/>
              <a:defRPr/>
            </a:pPr>
            <a:endParaRPr lang="he-IL" sz="2000" dirty="0">
              <a:solidFill>
                <a:schemeClr val="bg1"/>
              </a:solidFill>
              <a:ea typeface="+mn-ea"/>
            </a:endParaRPr>
          </a:p>
          <a:p>
            <a:pPr marL="0" indent="0" eaLnBrk="1" fontAlgn="auto" hangingPunct="1">
              <a:buClr>
                <a:schemeClr val="accent6">
                  <a:lumMod val="75000"/>
                </a:schemeClr>
              </a:buClr>
              <a:buFont typeface="Georgia" pitchFamily="18" charset="0"/>
              <a:buNone/>
              <a:defRPr/>
            </a:pPr>
            <a:endParaRPr lang="he-IL" sz="2000" dirty="0">
              <a:solidFill>
                <a:schemeClr val="bg1"/>
              </a:solidFill>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755576" y="548680"/>
            <a:ext cx="7703939" cy="3921125"/>
          </a:xfrm>
        </p:spPr>
        <p:txBody>
          <a:bodyPr rtlCol="0">
            <a:normAutofit/>
          </a:bodyPr>
          <a:lstStyle/>
          <a:p>
            <a:pPr marL="457200" indent="-457200" eaLnBrk="1" fontAlgn="auto" hangingPunct="1">
              <a:buClr>
                <a:schemeClr val="accent6">
                  <a:lumMod val="75000"/>
                </a:schemeClr>
              </a:buClr>
              <a:buFont typeface="Georgia" pitchFamily="18" charset="0"/>
              <a:buAutoNum type="arabicPeriod" startAt="3"/>
              <a:defRPr/>
            </a:pPr>
            <a:r>
              <a:rPr lang="he-IL" dirty="0" smtClean="0">
                <a:solidFill>
                  <a:schemeClr val="tx1"/>
                </a:solidFill>
                <a:ea typeface="+mn-ea"/>
              </a:rPr>
              <a:t>צפיפות החומר היא מספיק דלילה , כך שיש סיכוי סביר שמולקולה הנעה כלפי מעלה לא תתנגש בדרכה במולקולה אחרת. בשכבה זו יש פחות חלקיקי אוויר, לכן יש פחות חיכוך בין הפלטפורמה לאוויר,  כתוצאה מכך פחות מואטת תנועתה והיא מאבדת פחות גובה ואנרגיה</a:t>
            </a:r>
            <a:r>
              <a:rPr lang="he-IL" dirty="0" smtClean="0">
                <a:solidFill>
                  <a:schemeClr val="bg1"/>
                </a:solidFill>
                <a:ea typeface="+mn-ea"/>
              </a:rPr>
              <a:t>.  </a:t>
            </a:r>
          </a:p>
          <a:p>
            <a:pPr marL="457200" indent="-457200" eaLnBrk="1" fontAlgn="auto" hangingPunct="1">
              <a:buClr>
                <a:schemeClr val="accent6">
                  <a:lumMod val="75000"/>
                </a:schemeClr>
              </a:buClr>
              <a:buFont typeface="Georgia" pitchFamily="18" charset="0"/>
              <a:buAutoNum type="arabicPeriod" startAt="3"/>
              <a:defRPr/>
            </a:pPr>
            <a:r>
              <a:rPr lang="he-IL" dirty="0" smtClean="0">
                <a:solidFill>
                  <a:schemeClr val="tx1"/>
                </a:solidFill>
              </a:rPr>
              <a:t>מרבית </a:t>
            </a:r>
            <a:r>
              <a:rPr lang="he-IL" dirty="0">
                <a:solidFill>
                  <a:schemeClr val="tx1"/>
                </a:solidFill>
              </a:rPr>
              <a:t>פסולת החלל ממוקמת בטווח של 400-600 ק"מ מכדור </a:t>
            </a:r>
            <a:r>
              <a:rPr lang="he-IL" dirty="0" smtClean="0">
                <a:solidFill>
                  <a:schemeClr val="tx1"/>
                </a:solidFill>
              </a:rPr>
              <a:t>הארץ, דבר המעמיד בסכנה </a:t>
            </a:r>
            <a:r>
              <a:rPr lang="he-IL" dirty="0">
                <a:solidFill>
                  <a:schemeClr val="tx1"/>
                </a:solidFill>
              </a:rPr>
              <a:t>את הפלטפורמה עקב התנגשות בפסולת. כדי להקטין את הסיכוי </a:t>
            </a:r>
            <a:r>
              <a:rPr lang="he-IL" dirty="0" smtClean="0">
                <a:solidFill>
                  <a:schemeClr val="tx1"/>
                </a:solidFill>
              </a:rPr>
              <a:t>להתנגשות יש למקם את הפלטפורמה מעל אזור הפסולת בתחילת </a:t>
            </a:r>
            <a:r>
              <a:rPr lang="he-IL" dirty="0" err="1" smtClean="0">
                <a:solidFill>
                  <a:schemeClr val="tx1"/>
                </a:solidFill>
              </a:rPr>
              <a:t>האקסוספירה</a:t>
            </a:r>
            <a:r>
              <a:rPr lang="he-IL" dirty="0" smtClean="0">
                <a:solidFill>
                  <a:schemeClr val="tx1"/>
                </a:solidFill>
              </a:rPr>
              <a:t>.</a:t>
            </a:r>
            <a:endParaRPr lang="he-IL" dirty="0" smtClean="0">
              <a:solidFill>
                <a:schemeClr val="bg1"/>
              </a:solidFill>
              <a:ea typeface="+mn-ea"/>
            </a:endParaRPr>
          </a:p>
          <a:p>
            <a:pPr marL="0" indent="0" eaLnBrk="1" fontAlgn="auto" hangingPunct="1">
              <a:buClr>
                <a:schemeClr val="accent6">
                  <a:lumMod val="75000"/>
                </a:schemeClr>
              </a:buClr>
              <a:buFont typeface="Georgia" pitchFamily="18" charset="0"/>
              <a:buNone/>
              <a:defRPr/>
            </a:pPr>
            <a:endParaRPr lang="he-IL" dirty="0">
              <a:solidFill>
                <a:schemeClr val="bg1"/>
              </a:solidFill>
              <a:ea typeface="+mn-ea"/>
            </a:endParaRPr>
          </a:p>
        </p:txBody>
      </p:sp>
      <p:pic>
        <p:nvPicPr>
          <p:cNvPr id="2050" name="Picture 2" descr="H:\פסולת חלל.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846331"/>
            <a:ext cx="357187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458" name="מציין מיקום תוכן 2"/>
          <p:cNvSpPr>
            <a:spLocks noGrp="1"/>
          </p:cNvSpPr>
          <p:nvPr>
            <p:ph sz="quarter" idx="13"/>
          </p:nvPr>
        </p:nvSpPr>
        <p:spPr>
          <a:xfrm>
            <a:off x="323529" y="260648"/>
            <a:ext cx="8280920" cy="6336704"/>
          </a:xfrm>
        </p:spPr>
        <p:txBody>
          <a:bodyPr/>
          <a:lstStyle/>
          <a:p>
            <a:pPr marL="0" indent="0" eaLnBrk="1" hangingPunct="1">
              <a:buFont typeface="Georgia" pitchFamily="18" charset="0"/>
              <a:buNone/>
            </a:pPr>
            <a:r>
              <a:rPr lang="he-IL" sz="2800" dirty="0" smtClean="0">
                <a:solidFill>
                  <a:schemeClr val="tx1"/>
                </a:solidFill>
              </a:rPr>
              <a:t>5. מרבית לווייני ה-</a:t>
            </a:r>
            <a:r>
              <a:rPr lang="en-US" sz="2800" dirty="0" smtClean="0">
                <a:solidFill>
                  <a:schemeClr val="tx1"/>
                </a:solidFill>
                <a:cs typeface="Gisha"/>
              </a:rPr>
              <a:t>LEO</a:t>
            </a:r>
            <a:r>
              <a:rPr lang="he-IL" sz="2800" dirty="0" smtClean="0">
                <a:solidFill>
                  <a:schemeClr val="tx1"/>
                </a:solidFill>
              </a:rPr>
              <a:t> וטלסקופי החלל נמצאים באזור הפסולת לכן יש סיכוי גבוה יותר להתנגשות בינם לבין הפסולת ולהרס הלוויין. מיקום הפלטפורמה באזור סמוך מאפשר נגישות לתיקון הלוויינים במהירות.</a:t>
            </a:r>
          </a:p>
          <a:p>
            <a:pPr marL="0" indent="0" eaLnBrk="1" hangingPunct="1">
              <a:buFont typeface="Georgia" pitchFamily="18" charset="0"/>
              <a:buNone/>
            </a:pPr>
            <a:r>
              <a:rPr lang="he-IL" sz="2800" dirty="0" smtClean="0">
                <a:solidFill>
                  <a:schemeClr val="tx1"/>
                </a:solidFill>
              </a:rPr>
              <a:t>6. מיקום הפלטפורמה במסלול נמוך דורש פחות אנרגיה מאשר במסלול גבוה יותר (בעת שיגור הפלטפורמה</a:t>
            </a:r>
            <a:r>
              <a:rPr lang="he-IL" sz="2800" dirty="0">
                <a:solidFill>
                  <a:schemeClr val="tx1"/>
                </a:solidFill>
              </a:rPr>
              <a:t> </a:t>
            </a:r>
            <a:r>
              <a:rPr lang="he-IL" sz="2800" dirty="0" smtClean="0">
                <a:solidFill>
                  <a:schemeClr val="tx1"/>
                </a:solidFill>
              </a:rPr>
              <a:t>או בעת שיגור אספקה של ציוד וחומרים וכו').</a:t>
            </a:r>
          </a:p>
          <a:p>
            <a:pPr marL="0" indent="0" eaLnBrk="1" hangingPunct="1">
              <a:buFont typeface="Georgia" pitchFamily="18" charset="0"/>
              <a:buNone/>
            </a:pPr>
            <a:r>
              <a:rPr lang="he-IL" sz="2800" dirty="0" smtClean="0">
                <a:solidFill>
                  <a:schemeClr val="tx1"/>
                </a:solidFill>
              </a:rPr>
              <a:t>7. מסלול מעגלי מכיוון שמהירות התנועה היא קבועה.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395536" y="116632"/>
            <a:ext cx="8568952" cy="6336704"/>
          </a:xfrm>
        </p:spPr>
        <p:txBody>
          <a:bodyPr/>
          <a:lstStyle/>
          <a:p>
            <a:pPr marL="46037" indent="0" algn="ctr">
              <a:buNone/>
            </a:pPr>
            <a:r>
              <a:rPr lang="he-IL" sz="2400" b="1" u="sng" dirty="0" smtClean="0">
                <a:solidFill>
                  <a:schemeClr val="accent6"/>
                </a:solidFill>
              </a:rPr>
              <a:t>נתונים על הפלטפורמה</a:t>
            </a:r>
          </a:p>
          <a:p>
            <a:pPr marL="46037" indent="0">
              <a:buNone/>
            </a:pPr>
            <a:r>
              <a:rPr lang="he-IL" sz="1800" u="sng" dirty="0" smtClean="0">
                <a:solidFill>
                  <a:schemeClr val="tx1"/>
                </a:solidFill>
              </a:rPr>
              <a:t>זיהוי</a:t>
            </a:r>
            <a:r>
              <a:rPr lang="he-IL" sz="1800" dirty="0" smtClean="0">
                <a:solidFill>
                  <a:schemeClr val="tx1"/>
                </a:solidFill>
              </a:rPr>
              <a:t> </a:t>
            </a:r>
            <a:r>
              <a:rPr lang="en-US" sz="1800" dirty="0" smtClean="0">
                <a:solidFill>
                  <a:schemeClr val="tx1"/>
                </a:solidFill>
              </a:rPr>
              <a:t>NSSDC</a:t>
            </a:r>
            <a:r>
              <a:rPr lang="he-IL" sz="1800" dirty="0" smtClean="0">
                <a:solidFill>
                  <a:schemeClr val="tx1"/>
                </a:solidFill>
              </a:rPr>
              <a:t> – </a:t>
            </a:r>
            <a:r>
              <a:rPr lang="en-US" sz="1800" dirty="0" smtClean="0">
                <a:solidFill>
                  <a:schemeClr val="tx1"/>
                </a:solidFill>
              </a:rPr>
              <a:t>P1L2S44-61</a:t>
            </a:r>
          </a:p>
          <a:p>
            <a:pPr marL="46037" indent="0">
              <a:buNone/>
            </a:pPr>
            <a:r>
              <a:rPr lang="he-IL" sz="1800" u="sng" dirty="0" smtClean="0">
                <a:solidFill>
                  <a:schemeClr val="tx1"/>
                </a:solidFill>
              </a:rPr>
              <a:t>אות קריאה </a:t>
            </a:r>
            <a:r>
              <a:rPr lang="he-IL" sz="1800" dirty="0" smtClean="0">
                <a:solidFill>
                  <a:schemeClr val="tx1"/>
                </a:solidFill>
              </a:rPr>
              <a:t>– בטא</a:t>
            </a:r>
          </a:p>
          <a:p>
            <a:pPr marL="46037" indent="0">
              <a:buNone/>
            </a:pPr>
            <a:r>
              <a:rPr lang="he-IL" sz="1800" u="sng" dirty="0" smtClean="0">
                <a:solidFill>
                  <a:schemeClr val="tx1"/>
                </a:solidFill>
              </a:rPr>
              <a:t>צוות</a:t>
            </a:r>
            <a:r>
              <a:rPr lang="he-IL" sz="1800" dirty="0" smtClean="0">
                <a:solidFill>
                  <a:schemeClr val="tx1"/>
                </a:solidFill>
              </a:rPr>
              <a:t> – 5 אנשים</a:t>
            </a:r>
          </a:p>
          <a:p>
            <a:pPr marL="46037" indent="0">
              <a:buNone/>
            </a:pPr>
            <a:r>
              <a:rPr lang="he-IL" sz="1800" u="sng" dirty="0" smtClean="0">
                <a:solidFill>
                  <a:schemeClr val="tx1"/>
                </a:solidFill>
              </a:rPr>
              <a:t>שיגור</a:t>
            </a:r>
            <a:r>
              <a:rPr lang="he-IL" sz="1800" dirty="0" smtClean="0">
                <a:solidFill>
                  <a:schemeClr val="tx1"/>
                </a:solidFill>
              </a:rPr>
              <a:t> – 2013-2048 </a:t>
            </a:r>
          </a:p>
          <a:p>
            <a:pPr marL="46037" indent="0">
              <a:buNone/>
            </a:pPr>
            <a:r>
              <a:rPr lang="he-IL" sz="1800" u="sng" dirty="0" smtClean="0">
                <a:solidFill>
                  <a:schemeClr val="tx1"/>
                </a:solidFill>
              </a:rPr>
              <a:t>זמן הקמה משוער – </a:t>
            </a:r>
            <a:r>
              <a:rPr lang="he-IL" sz="1800" dirty="0" smtClean="0">
                <a:solidFill>
                  <a:schemeClr val="tx1"/>
                </a:solidFill>
              </a:rPr>
              <a:t>15 שנה</a:t>
            </a:r>
          </a:p>
          <a:p>
            <a:pPr marL="46037" indent="0">
              <a:buNone/>
            </a:pPr>
            <a:r>
              <a:rPr lang="he-IL" sz="1800" u="sng" dirty="0" smtClean="0">
                <a:solidFill>
                  <a:schemeClr val="tx1"/>
                </a:solidFill>
              </a:rPr>
              <a:t>זמן חיים </a:t>
            </a:r>
            <a:r>
              <a:rPr lang="he-IL" sz="1800" dirty="0" smtClean="0">
                <a:solidFill>
                  <a:schemeClr val="tx1"/>
                </a:solidFill>
              </a:rPr>
              <a:t>– 20 שנה (תלוי </a:t>
            </a:r>
          </a:p>
          <a:p>
            <a:pPr marL="46037" indent="0">
              <a:buNone/>
            </a:pPr>
            <a:r>
              <a:rPr lang="he-IL" sz="1800" dirty="0" smtClean="0">
                <a:solidFill>
                  <a:schemeClr val="tx1"/>
                </a:solidFill>
              </a:rPr>
              <a:t>בתחזוקה ובכסף שיושקע) </a:t>
            </a:r>
          </a:p>
          <a:p>
            <a:pPr marL="46037" indent="0">
              <a:buNone/>
            </a:pPr>
            <a:r>
              <a:rPr lang="he-IL" sz="1800" u="sng" dirty="0" smtClean="0">
                <a:solidFill>
                  <a:schemeClr val="tx1"/>
                </a:solidFill>
              </a:rPr>
              <a:t>משקל </a:t>
            </a:r>
            <a:r>
              <a:rPr lang="he-IL" sz="1800" dirty="0" smtClean="0">
                <a:solidFill>
                  <a:schemeClr val="tx1"/>
                </a:solidFill>
              </a:rPr>
              <a:t>– כ-450 טון</a:t>
            </a:r>
          </a:p>
          <a:p>
            <a:pPr marL="46037" indent="0">
              <a:buNone/>
            </a:pPr>
            <a:r>
              <a:rPr lang="he-IL" sz="1800" u="sng" dirty="0" smtClean="0">
                <a:solidFill>
                  <a:schemeClr val="tx1"/>
                </a:solidFill>
              </a:rPr>
              <a:t>אורך</a:t>
            </a:r>
            <a:r>
              <a:rPr lang="he-IL" sz="1800" dirty="0" smtClean="0">
                <a:solidFill>
                  <a:schemeClr val="tx1"/>
                </a:solidFill>
              </a:rPr>
              <a:t>- 51 מטר</a:t>
            </a:r>
          </a:p>
          <a:p>
            <a:pPr marL="46037" indent="0">
              <a:buNone/>
            </a:pPr>
            <a:r>
              <a:rPr lang="he-IL" sz="1800" u="sng" dirty="0" smtClean="0">
                <a:solidFill>
                  <a:schemeClr val="tx1"/>
                </a:solidFill>
              </a:rPr>
              <a:t>רוחב</a:t>
            </a:r>
            <a:r>
              <a:rPr lang="he-IL" sz="1800" dirty="0" smtClean="0">
                <a:solidFill>
                  <a:schemeClr val="tx1"/>
                </a:solidFill>
              </a:rPr>
              <a:t>-  110 מטר </a:t>
            </a:r>
          </a:p>
          <a:p>
            <a:pPr marL="46037" indent="0">
              <a:buNone/>
            </a:pPr>
            <a:r>
              <a:rPr lang="he-IL" sz="1800" u="sng" dirty="0" smtClean="0">
                <a:solidFill>
                  <a:schemeClr val="tx1"/>
                </a:solidFill>
              </a:rPr>
              <a:t>גובה</a:t>
            </a:r>
            <a:r>
              <a:rPr lang="he-IL" sz="1800" dirty="0" smtClean="0">
                <a:solidFill>
                  <a:schemeClr val="tx1"/>
                </a:solidFill>
              </a:rPr>
              <a:t>- 20 מטר</a:t>
            </a:r>
          </a:p>
          <a:p>
            <a:pPr marL="46037" indent="0">
              <a:buNone/>
            </a:pPr>
            <a:r>
              <a:rPr lang="he-IL" sz="1800" u="sng" dirty="0" smtClean="0">
                <a:solidFill>
                  <a:schemeClr val="tx1"/>
                </a:solidFill>
              </a:rPr>
              <a:t>נפח</a:t>
            </a:r>
            <a:r>
              <a:rPr lang="he-IL" sz="1800" dirty="0" smtClean="0">
                <a:solidFill>
                  <a:schemeClr val="tx1"/>
                </a:solidFill>
              </a:rPr>
              <a:t>- 837 מטרים מעוקבים</a:t>
            </a:r>
          </a:p>
          <a:p>
            <a:pPr marL="46037" indent="0">
              <a:buNone/>
            </a:pPr>
            <a:r>
              <a:rPr lang="he-IL" sz="1800" u="sng" dirty="0" smtClean="0">
                <a:solidFill>
                  <a:schemeClr val="tx1"/>
                </a:solidFill>
              </a:rPr>
              <a:t>לחץ אטמוספרי- </a:t>
            </a:r>
            <a:r>
              <a:rPr lang="he-IL" sz="1800" dirty="0" smtClean="0">
                <a:solidFill>
                  <a:schemeClr val="tx1"/>
                </a:solidFill>
              </a:rPr>
              <a:t>101.3 פסקל</a:t>
            </a:r>
          </a:p>
          <a:p>
            <a:pPr marL="46037" indent="0">
              <a:buNone/>
            </a:pPr>
            <a:r>
              <a:rPr lang="he-IL" sz="1800" u="sng" dirty="0" smtClean="0">
                <a:solidFill>
                  <a:schemeClr val="tx1"/>
                </a:solidFill>
              </a:rPr>
              <a:t>נטיית מסלול- </a:t>
            </a:r>
            <a:r>
              <a:rPr lang="he-IL" sz="1800" dirty="0" smtClean="0">
                <a:solidFill>
                  <a:schemeClr val="tx1"/>
                </a:solidFill>
              </a:rPr>
              <a:t>51.6 מעלות</a:t>
            </a:r>
          </a:p>
          <a:p>
            <a:pPr marL="46037" indent="0">
              <a:buNone/>
            </a:pPr>
            <a:r>
              <a:rPr lang="he-IL" sz="1800" u="sng" dirty="0" smtClean="0">
                <a:solidFill>
                  <a:schemeClr val="tx1"/>
                </a:solidFill>
              </a:rPr>
              <a:t>מהירות ממוצעת- </a:t>
            </a:r>
            <a:r>
              <a:rPr lang="he-IL" sz="1800" dirty="0" smtClean="0">
                <a:solidFill>
                  <a:schemeClr val="tx1"/>
                </a:solidFill>
              </a:rPr>
              <a:t>27,473.8 קמ"ש</a:t>
            </a:r>
          </a:p>
          <a:p>
            <a:pPr marL="46037" indent="0">
              <a:buNone/>
            </a:pPr>
            <a:r>
              <a:rPr lang="he-IL" sz="1800" u="sng" dirty="0" smtClean="0">
                <a:solidFill>
                  <a:schemeClr val="tx1"/>
                </a:solidFill>
              </a:rPr>
              <a:t>זמן הקפה- </a:t>
            </a:r>
            <a:r>
              <a:rPr lang="he-IL" sz="1800" dirty="0" smtClean="0">
                <a:solidFill>
                  <a:schemeClr val="tx1"/>
                </a:solidFill>
              </a:rPr>
              <a:t>91 דקות</a:t>
            </a:r>
          </a:p>
          <a:p>
            <a:pPr marL="46037" indent="0">
              <a:buNone/>
            </a:pPr>
            <a:endParaRPr lang="he-IL" sz="1800" dirty="0" smtClean="0">
              <a:solidFill>
                <a:schemeClr val="tx1"/>
              </a:solidFill>
            </a:endParaRPr>
          </a:p>
          <a:p>
            <a:pPr marL="46037" indent="0">
              <a:buNone/>
            </a:pPr>
            <a:endParaRPr lang="he-IL" sz="1800" dirty="0">
              <a:solidFill>
                <a:schemeClr val="tx1"/>
              </a:solidFill>
            </a:endParaRPr>
          </a:p>
        </p:txBody>
      </p:sp>
      <p:pic>
        <p:nvPicPr>
          <p:cNvPr id="4098" name="Picture 2" descr="F:\אשכול פיס\תחרויות\אולימפיאדה עש אילן רמון\תשעג\שלב ב\international-space-s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 y="1179386"/>
            <a:ext cx="5868144" cy="4097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5656" y="1403484"/>
            <a:ext cx="2952328" cy="369332"/>
          </a:xfrm>
          <a:prstGeom prst="rect">
            <a:avLst/>
          </a:prstGeom>
          <a:noFill/>
        </p:spPr>
        <p:txBody>
          <a:bodyPr wrap="square" rtlCol="1">
            <a:spAutoFit/>
          </a:bodyPr>
          <a:lstStyle/>
          <a:p>
            <a:pPr algn="ctr"/>
            <a:r>
              <a:rPr lang="he-IL" dirty="0" smtClean="0"/>
              <a:t>מרחב הפלטפורמה </a:t>
            </a:r>
            <a:endParaRPr lang="he-IL"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32" y="4869160"/>
            <a:ext cx="2440635" cy="157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מחבר חץ ישר 5"/>
          <p:cNvCxnSpPr/>
          <p:nvPr/>
        </p:nvCxnSpPr>
        <p:spPr>
          <a:xfrm flipH="1">
            <a:off x="2339752" y="3501008"/>
            <a:ext cx="1008112" cy="1703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4292" y="6372036"/>
            <a:ext cx="1944216" cy="369332"/>
          </a:xfrm>
          <a:prstGeom prst="rect">
            <a:avLst/>
          </a:prstGeom>
          <a:noFill/>
        </p:spPr>
        <p:txBody>
          <a:bodyPr wrap="square" rtlCol="1">
            <a:spAutoFit/>
          </a:bodyPr>
          <a:lstStyle/>
          <a:p>
            <a:pPr algn="ctr"/>
            <a:r>
              <a:rPr lang="he-IL" dirty="0" err="1" smtClean="0"/>
              <a:t>ביגלו</a:t>
            </a:r>
            <a:r>
              <a:rPr lang="he-IL" dirty="0" smtClean="0"/>
              <a:t> - מחסן ציוד </a:t>
            </a:r>
            <a:endParaRPr lang="he-IL" dirty="0"/>
          </a:p>
        </p:txBody>
      </p:sp>
    </p:spTree>
    <p:extLst>
      <p:ext uri="{BB962C8B-B14F-4D97-AF65-F5344CB8AC3E}">
        <p14:creationId xmlns:p14="http://schemas.microsoft.com/office/powerpoint/2010/main" val="3184565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188640"/>
            <a:ext cx="6511925" cy="1143000"/>
          </a:xfrm>
        </p:spPr>
        <p:txBody>
          <a:bodyPr/>
          <a:lstStyle/>
          <a:p>
            <a:pPr marL="0" indent="0">
              <a:buNone/>
            </a:pPr>
            <a:r>
              <a:rPr lang="he-IL" dirty="0" smtClean="0"/>
              <a:t>אופן התיקון של הלוויינים וטלסקופי חלל</a:t>
            </a:r>
            <a:endParaRPr lang="he-IL" dirty="0"/>
          </a:p>
        </p:txBody>
      </p:sp>
      <p:sp>
        <p:nvSpPr>
          <p:cNvPr id="3" name="מציין מיקום תוכן 2"/>
          <p:cNvSpPr>
            <a:spLocks noGrp="1"/>
          </p:cNvSpPr>
          <p:nvPr>
            <p:ph sz="quarter" idx="13"/>
          </p:nvPr>
        </p:nvSpPr>
        <p:spPr>
          <a:xfrm>
            <a:off x="107504" y="1988840"/>
            <a:ext cx="8921080" cy="4176464"/>
          </a:xfrm>
        </p:spPr>
        <p:txBody>
          <a:bodyPr/>
          <a:lstStyle/>
          <a:p>
            <a:pPr marL="46037" indent="0">
              <a:buNone/>
            </a:pPr>
            <a:r>
              <a:rPr lang="he-IL" u="sng" dirty="0" smtClean="0"/>
              <a:t>הלוויינים שקרובים לפלטפורמה:</a:t>
            </a:r>
          </a:p>
          <a:p>
            <a:pPr marL="46037" indent="0">
              <a:buNone/>
            </a:pPr>
            <a:r>
              <a:rPr lang="he-IL" dirty="0" smtClean="0"/>
              <a:t>מהירותם </a:t>
            </a:r>
            <a:r>
              <a:rPr lang="he-IL" dirty="0" err="1" smtClean="0"/>
              <a:t>מסוכרנת</a:t>
            </a:r>
            <a:r>
              <a:rPr lang="he-IL" dirty="0" smtClean="0"/>
              <a:t> עם סיבוב כדור הארץ, על המערכת הרובוטית בפלטפורמה לזהות את הלוויין ובאמצעות הזרוע הרובוטית ללכוד אותו ולעגן אותו לפלטפורמה ושם לטפל </a:t>
            </a:r>
            <a:r>
              <a:rPr lang="he-IL" dirty="0" err="1" smtClean="0"/>
              <a:t>בלווין</a:t>
            </a:r>
            <a:r>
              <a:rPr lang="he-IL" dirty="0" smtClean="0"/>
              <a:t>.</a:t>
            </a:r>
          </a:p>
          <a:p>
            <a:pPr marL="46037" indent="0">
              <a:buNone/>
            </a:pPr>
            <a:r>
              <a:rPr lang="he-IL" u="sng" dirty="0" smtClean="0"/>
              <a:t>לוויינים שרחוקים מהפלטפורמה:</a:t>
            </a:r>
            <a:endParaRPr lang="he-IL" dirty="0" smtClean="0"/>
          </a:p>
          <a:p>
            <a:pPr marL="46037" indent="0">
              <a:buNone/>
            </a:pPr>
            <a:r>
              <a:rPr lang="he-IL" dirty="0" smtClean="0"/>
              <a:t>מהפלטפורמה ישלח כלי שירות חללי אוטונומי, שיתפוס לוויין כזה במסלולו, יעגן אותו אליו, </a:t>
            </a:r>
            <a:r>
              <a:rPr lang="he-IL" smtClean="0"/>
              <a:t>ואז באמצעות </a:t>
            </a:r>
            <a:r>
              <a:rPr lang="he-IL" dirty="0" smtClean="0"/>
              <a:t>בקרה מהפלטפורמה יתוקן הלוויין.</a:t>
            </a:r>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u="sng" dirty="0"/>
          </a:p>
          <a:p>
            <a:pPr marL="46037" indent="0">
              <a:buNone/>
            </a:pPr>
            <a:endParaRPr lang="he-IL" u="sng"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smtClean="0"/>
          </a:p>
          <a:p>
            <a:pPr marL="46037" indent="0">
              <a:buNone/>
            </a:pPr>
            <a:endParaRPr lang="he-IL" dirty="0"/>
          </a:p>
          <a:p>
            <a:pPr marL="46037" indent="0">
              <a:buNone/>
            </a:pPr>
            <a:endParaRPr lang="he-IL" dirty="0"/>
          </a:p>
        </p:txBody>
      </p:sp>
    </p:spTree>
    <p:extLst>
      <p:ext uri="{BB962C8B-B14F-4D97-AF65-F5344CB8AC3E}">
        <p14:creationId xmlns:p14="http://schemas.microsoft.com/office/powerpoint/2010/main" val="1180790373"/>
      </p:ext>
    </p:extLst>
  </p:cSld>
  <p:clrMapOvr>
    <a:masterClrMapping/>
  </p:clrMapOvr>
</p:sld>
</file>

<file path=ppt/theme/theme1.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972</TotalTime>
  <Words>1346</Words>
  <Application>Microsoft Office PowerPoint</Application>
  <PresentationFormat>‫הצגה על המסך (4:3)</PresentationFormat>
  <Paragraphs>220</Paragraphs>
  <Slides>18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זרם מדחף</vt:lpstr>
      <vt:lpstr>מצגת של PowerPoint</vt:lpstr>
      <vt:lpstr>מצגת של PowerPoint</vt:lpstr>
      <vt:lpstr>נימוקים להצדקת המשימה</vt:lpstr>
      <vt:lpstr>המיקום בחלל של הפלטפורמה</vt:lpstr>
      <vt:lpstr>הנימוקים למיקום הפלטפורמה</vt:lpstr>
      <vt:lpstr>מצגת של PowerPoint</vt:lpstr>
      <vt:lpstr>מצגת של PowerPoint</vt:lpstr>
      <vt:lpstr>מצגת של PowerPoint</vt:lpstr>
      <vt:lpstr>אופן התיקון של הלוויינים וטלסקופי חלל</vt:lpstr>
      <vt:lpstr>הרכב צוות האסטרונאוטים והמיומנויות הנדרשות מהם</vt:lpstr>
      <vt:lpstr>מצגת של PowerPoint</vt:lpstr>
      <vt:lpstr>מצגת של PowerPoint</vt:lpstr>
      <vt:lpstr>מצגת של PowerPoint</vt:lpstr>
      <vt:lpstr>מצגת של PowerPoint</vt:lpstr>
      <vt:lpstr>מצגת של PowerPoint</vt:lpstr>
      <vt:lpstr>משימות נוספות בפלטפורמת החלל</vt:lpstr>
      <vt:lpstr>מצגת של PowerPoint</vt:lpstr>
      <vt:lpstr>מצגת של PowerPoint</vt:lpstr>
    </vt:vector>
  </TitlesOfParts>
  <Company>Amal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שלב ב' באולימפיאדת אילן רמון</dc:title>
  <dc:creator>Etty</dc:creator>
  <cp:lastModifiedBy>Windows User</cp:lastModifiedBy>
  <cp:revision>149</cp:revision>
  <cp:lastPrinted>2013-01-12T20:26:42Z</cp:lastPrinted>
  <dcterms:created xsi:type="dcterms:W3CDTF">2012-11-25T10:48:28Z</dcterms:created>
  <dcterms:modified xsi:type="dcterms:W3CDTF">2013-01-13T11:46:18Z</dcterms:modified>
</cp:coreProperties>
</file>