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4" r:id="rId5"/>
    <p:sldId id="258" r:id="rId6"/>
    <p:sldId id="260" r:id="rId7"/>
    <p:sldId id="261" r:id="rId8"/>
    <p:sldId id="276" r:id="rId9"/>
    <p:sldId id="262" r:id="rId10"/>
    <p:sldId id="267" r:id="rId11"/>
    <p:sldId id="284" r:id="rId12"/>
    <p:sldId id="285" r:id="rId13"/>
    <p:sldId id="269" r:id="rId14"/>
    <p:sldId id="275" r:id="rId15"/>
    <p:sldId id="270" r:id="rId16"/>
    <p:sldId id="283" r:id="rId17"/>
    <p:sldId id="272" r:id="rId18"/>
    <p:sldId id="271" r:id="rId19"/>
    <p:sldId id="273" r:id="rId20"/>
    <p:sldId id="280" r:id="rId21"/>
    <p:sldId id="281" r:id="rId22"/>
    <p:sldId id="277" r:id="rId23"/>
    <p:sldId id="265" r:id="rId24"/>
    <p:sldId id="278" r:id="rId25"/>
    <p:sldId id="286" r:id="rId26"/>
    <p:sldId id="279" r:id="rId27"/>
    <p:sldId id="26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474"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7F1EE98-1BA5-49AE-AC37-8671E936CB1C}" type="datetimeFigureOut">
              <a:rPr lang="en-US" smtClean="0"/>
              <a:pPr/>
              <a:t>1/13/2013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81B5D02-6CC2-401F-8C5F-6B02715FEA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F1EE98-1BA5-49AE-AC37-8671E936CB1C}" type="datetimeFigureOut">
              <a:rPr lang="en-US" smtClean="0"/>
              <a:pPr/>
              <a:t>1/13/2013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1B5D02-6CC2-401F-8C5F-6B02715FEA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F1EE98-1BA5-49AE-AC37-8671E936CB1C}" type="datetimeFigureOut">
              <a:rPr lang="en-US" smtClean="0"/>
              <a:pPr/>
              <a:t>1/13/2013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1B5D02-6CC2-401F-8C5F-6B02715FEA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F1EE98-1BA5-49AE-AC37-8671E936CB1C}" type="datetimeFigureOut">
              <a:rPr lang="en-US" smtClean="0"/>
              <a:pPr/>
              <a:t>1/13/2013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1B5D02-6CC2-401F-8C5F-6B02715FEAD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7F1EE98-1BA5-49AE-AC37-8671E936CB1C}" type="datetimeFigureOut">
              <a:rPr lang="en-US" smtClean="0"/>
              <a:pPr/>
              <a:t>1/13/2013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1B5D02-6CC2-401F-8C5F-6B02715FEAD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F1EE98-1BA5-49AE-AC37-8671E936CB1C}" type="datetimeFigureOut">
              <a:rPr lang="en-US" smtClean="0"/>
              <a:pPr/>
              <a:t>1/13/2013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81B5D02-6CC2-401F-8C5F-6B02715FEAD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7F1EE98-1BA5-49AE-AC37-8671E936CB1C}" type="datetimeFigureOut">
              <a:rPr lang="en-US" smtClean="0"/>
              <a:pPr/>
              <a:t>1/13/2013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81B5D02-6CC2-401F-8C5F-6B02715FEA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7F1EE98-1BA5-49AE-AC37-8671E936CB1C}" type="datetimeFigureOut">
              <a:rPr lang="en-US" smtClean="0"/>
              <a:pPr/>
              <a:t>1/13/2013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81B5D02-6CC2-401F-8C5F-6B02715FEAD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7F1EE98-1BA5-49AE-AC37-8671E936CB1C}" type="datetimeFigureOut">
              <a:rPr lang="en-US" smtClean="0"/>
              <a:pPr/>
              <a:t>1/13/2013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81B5D02-6CC2-401F-8C5F-6B02715FEA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7F1EE98-1BA5-49AE-AC37-8671E936CB1C}" type="datetimeFigureOut">
              <a:rPr lang="en-US" smtClean="0"/>
              <a:pPr/>
              <a:t>1/13/2013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81B5D02-6CC2-401F-8C5F-6B02715FEA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7F1EE98-1BA5-49AE-AC37-8671E936CB1C}" type="datetimeFigureOut">
              <a:rPr lang="en-US" smtClean="0"/>
              <a:pPr/>
              <a:t>1/13/2013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81B5D02-6CC2-401F-8C5F-6B02715FEAD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7F1EE98-1BA5-49AE-AC37-8671E936CB1C}" type="datetimeFigureOut">
              <a:rPr lang="en-US" smtClean="0"/>
              <a:pPr/>
              <a:t>1/13/2013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81B5D02-6CC2-401F-8C5F-6B02715FEA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ci.esa.int/science-e/www/area/index.cfm?fareaid=45" TargetMode="External"/><Relationship Id="rId3" Type="http://schemas.openxmlformats.org/officeDocument/2006/relationships/hyperlink" Target="http://davidson.weizmann.ac.il/online/askexpert/technology/%D7%94%D7%90%D7%9D-%D7%A0%D7%90%D7%A1%D7%90-%D7%9E%D7%AA%D7%9B%D7%A0%D7%A0%D7%AA-%D7%9C%D7%A9%D7%92%D7%A8-%D7%97%D7%9C%D7%9C%D7%99%D7%AA-%D7%9C%D7%A9%D7%9E%D7%A9" TargetMode="External"/><Relationship Id="rId7" Type="http://schemas.openxmlformats.org/officeDocument/2006/relationships/hyperlink" Target="http://solarprobe.jhuapl.edu/mission/index.php" TargetMode="External"/><Relationship Id="rId2" Type="http://schemas.openxmlformats.org/officeDocument/2006/relationships/hyperlink" Target="http://he.wikipedia.org/wiki/%D7%A2%D7%98%D7%A8%D7%94_(%D7%A9%D7%9E%D7%A9)" TargetMode="External"/><Relationship Id="rId1" Type="http://schemas.openxmlformats.org/officeDocument/2006/relationships/slideLayout" Target="../slideLayouts/slideLayout7.xml"/><Relationship Id="rId6" Type="http://schemas.openxmlformats.org/officeDocument/2006/relationships/hyperlink" Target="http://lwstrt.gsfc.nasa.gov/SolarProbe+Web.pdf" TargetMode="External"/><Relationship Id="rId5" Type="http://schemas.openxmlformats.org/officeDocument/2006/relationships/hyperlink" Target="http://solarprobe.gsfc.nasa.gov/solarprobE.htm" TargetMode="External"/><Relationship Id="rId10" Type="http://schemas.openxmlformats.org/officeDocument/2006/relationships/hyperlink" Target="http://genesismission.jpl.nasa.gov/gm2/mission/index.htm" TargetMode="External"/><Relationship Id="rId4" Type="http://schemas.openxmlformats.org/officeDocument/2006/relationships/hyperlink" Target="http://www1.biu.ac.il/File/Magazines/Galileo/GalileoAug2008He.pdf" TargetMode="External"/><Relationship Id="rId9" Type="http://schemas.openxmlformats.org/officeDocument/2006/relationships/hyperlink" Target="http://solarprobe.jhuapl.ed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Solar_eclipse_1999_4_NR.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1484784"/>
            <a:ext cx="4546437"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he-IL"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מסע אל השמש</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ectangle 4"/>
          <p:cNvSpPr/>
          <p:nvPr/>
        </p:nvSpPr>
        <p:spPr>
          <a:xfrm>
            <a:off x="245335" y="2967335"/>
            <a:ext cx="8653330" cy="646331"/>
          </a:xfrm>
          <a:prstGeom prst="rect">
            <a:avLst/>
          </a:prstGeom>
          <a:noFill/>
        </p:spPr>
        <p:txBody>
          <a:bodyPr wrap="none" lIns="91440" tIns="45720" rIns="91440" bIns="45720">
            <a:spAutoFit/>
          </a:bodyPr>
          <a:lstStyle/>
          <a:p>
            <a:pPr algn="ctr"/>
            <a:r>
              <a:rPr lang="he-IL"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הבאת דגימות של חומר סולרי מעטרת השמש </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323528" y="188640"/>
            <a:ext cx="8544327" cy="830997"/>
          </a:xfrm>
          <a:prstGeom prst="rect">
            <a:avLst/>
          </a:prstGeom>
          <a:noFill/>
        </p:spPr>
        <p:txBody>
          <a:bodyPr wrap="none" lIns="91440" tIns="45720" rIns="91440" bIns="45720">
            <a:spAutoFit/>
          </a:bodyPr>
          <a:lstStyle/>
          <a:p>
            <a:pPr algn="ctr" rtl="1"/>
            <a:r>
              <a:rPr lang="he-IL" sz="2400" b="1" dirty="0">
                <a:ln>
                  <a:solidFill>
                    <a:schemeClr val="tx2">
                      <a:lumMod val="60000"/>
                      <a:lumOff val="40000"/>
                    </a:schemeClr>
                  </a:solidFill>
                </a:ln>
              </a:rPr>
              <a:t>אולימפיאדה צעירה על שם אל"מ אילן רמון וצוות קולומביה – תשע"ג</a:t>
            </a:r>
            <a:endParaRPr lang="en-US" sz="2400" dirty="0">
              <a:ln>
                <a:solidFill>
                  <a:schemeClr val="tx2">
                    <a:lumMod val="60000"/>
                    <a:lumOff val="40000"/>
                  </a:schemeClr>
                </a:solidFill>
              </a:ln>
            </a:endParaRPr>
          </a:p>
          <a:p>
            <a:pPr algn="ctr"/>
            <a:r>
              <a:rPr lang="he-IL" sz="2400" b="1" dirty="0">
                <a:ln>
                  <a:solidFill>
                    <a:schemeClr val="tx2">
                      <a:lumMod val="60000"/>
                      <a:lumOff val="40000"/>
                    </a:schemeClr>
                  </a:solidFill>
                </a:ln>
              </a:rPr>
              <a:t>בנושא: אסטרונומיה וחקר החלל</a:t>
            </a:r>
            <a:endParaRPr lang="en-US" sz="2400" b="1" cap="none" spc="0" dirty="0">
              <a:ln>
                <a:solidFill>
                  <a:schemeClr val="tx2">
                    <a:lumMod val="60000"/>
                    <a:lumOff val="40000"/>
                  </a:schemeClr>
                </a:solidFill>
              </a:ln>
              <a:noFill/>
              <a:effectLst>
                <a:outerShdw blurRad="25500" dist="23000" dir="7020000" algn="tl">
                  <a:srgbClr val="000000">
                    <a:alpha val="50000"/>
                  </a:srgbClr>
                </a:outerShdw>
              </a:effectLst>
            </a:endParaRPr>
          </a:p>
        </p:txBody>
      </p:sp>
      <p:sp>
        <p:nvSpPr>
          <p:cNvPr id="8" name="Rectangle 7"/>
          <p:cNvSpPr/>
          <p:nvPr/>
        </p:nvSpPr>
        <p:spPr>
          <a:xfrm>
            <a:off x="1475656" y="4581128"/>
            <a:ext cx="6312947" cy="923330"/>
          </a:xfrm>
          <a:prstGeom prst="rect">
            <a:avLst/>
          </a:prstGeom>
          <a:noFill/>
        </p:spPr>
        <p:txBody>
          <a:bodyPr wrap="none" lIns="91440" tIns="45720" rIns="91440" bIns="45720">
            <a:spAutoFit/>
          </a:bodyPr>
          <a:lstStyle/>
          <a:p>
            <a:pPr algn="ctr"/>
            <a:r>
              <a:rPr lang="he-IL"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בי"ס אלסלאם - טייבה</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620688"/>
            <a:ext cx="4176464" cy="430887"/>
          </a:xfrm>
          <a:prstGeom prst="rect">
            <a:avLst/>
          </a:prstGeom>
          <a:noFill/>
        </p:spPr>
        <p:txBody>
          <a:bodyPr wrap="square" rtlCol="0">
            <a:spAutoFit/>
          </a:bodyPr>
          <a:lstStyle/>
          <a:p>
            <a:pPr algn="ctr" rtl="1"/>
            <a:r>
              <a:rPr lang="he-IL" sz="2200" b="1" dirty="0" smtClean="0"/>
              <a:t>משקל החללית והציוד שלה</a:t>
            </a:r>
            <a:endParaRPr lang="en-US" sz="2200" b="1" dirty="0"/>
          </a:p>
        </p:txBody>
      </p:sp>
      <p:graphicFrame>
        <p:nvGraphicFramePr>
          <p:cNvPr id="4" name="Table 3"/>
          <p:cNvGraphicFramePr>
            <a:graphicFrameLocks noGrp="1"/>
          </p:cNvGraphicFramePr>
          <p:nvPr/>
        </p:nvGraphicFramePr>
        <p:xfrm>
          <a:off x="1524000" y="1397000"/>
          <a:ext cx="6096000" cy="333756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algn="ctr" rtl="1"/>
                      <a:r>
                        <a:rPr lang="he-IL" dirty="0" smtClean="0"/>
                        <a:t>שם</a:t>
                      </a:r>
                      <a:endParaRPr lang="he-IL" dirty="0"/>
                    </a:p>
                  </a:txBody>
                  <a:tcPr/>
                </a:tc>
                <a:tc>
                  <a:txBody>
                    <a:bodyPr/>
                    <a:lstStyle/>
                    <a:p>
                      <a:pPr algn="ctr" rtl="1"/>
                      <a:r>
                        <a:rPr lang="he-IL" dirty="0" smtClean="0"/>
                        <a:t>מסה</a:t>
                      </a:r>
                      <a:r>
                        <a:rPr lang="he-IL" baseline="0" dirty="0" smtClean="0"/>
                        <a:t> </a:t>
                      </a:r>
                      <a:r>
                        <a:rPr lang="en-US" baseline="0" dirty="0" smtClean="0"/>
                        <a:t>(Kg)</a:t>
                      </a:r>
                      <a:endParaRPr lang="he-IL" dirty="0"/>
                    </a:p>
                  </a:txBody>
                  <a:tcPr/>
                </a:tc>
              </a:tr>
              <a:tr h="370840">
                <a:tc>
                  <a:txBody>
                    <a:bodyPr/>
                    <a:lstStyle/>
                    <a:p>
                      <a:pPr algn="ctr" rtl="1"/>
                      <a:r>
                        <a:rPr lang="he-IL" dirty="0" smtClean="0"/>
                        <a:t>מכשירי</a:t>
                      </a:r>
                      <a:r>
                        <a:rPr lang="he-IL" baseline="0" dirty="0" smtClean="0"/>
                        <a:t> בדיקה</a:t>
                      </a:r>
                      <a:endParaRPr lang="he-IL" dirty="0"/>
                    </a:p>
                  </a:txBody>
                  <a:tcPr/>
                </a:tc>
                <a:tc>
                  <a:txBody>
                    <a:bodyPr/>
                    <a:lstStyle/>
                    <a:p>
                      <a:pPr algn="ctr" rtl="1"/>
                      <a:r>
                        <a:rPr lang="he-IL" dirty="0" smtClean="0"/>
                        <a:t>50</a:t>
                      </a:r>
                      <a:endParaRPr lang="he-IL" dirty="0"/>
                    </a:p>
                  </a:txBody>
                  <a:tcPr/>
                </a:tc>
              </a:tr>
              <a:tr h="370840">
                <a:tc>
                  <a:txBody>
                    <a:bodyPr/>
                    <a:lstStyle/>
                    <a:p>
                      <a:pPr algn="ctr" rtl="1"/>
                      <a:r>
                        <a:rPr lang="he-IL" dirty="0" smtClean="0"/>
                        <a:t>תקשורת</a:t>
                      </a:r>
                      <a:endParaRPr lang="he-IL" dirty="0"/>
                    </a:p>
                  </a:txBody>
                  <a:tcPr/>
                </a:tc>
                <a:tc>
                  <a:txBody>
                    <a:bodyPr/>
                    <a:lstStyle/>
                    <a:p>
                      <a:pPr algn="ctr" rtl="1"/>
                      <a:r>
                        <a:rPr lang="he-IL" dirty="0" smtClean="0"/>
                        <a:t>30</a:t>
                      </a:r>
                      <a:endParaRPr lang="he-IL" dirty="0"/>
                    </a:p>
                  </a:txBody>
                  <a:tcPr/>
                </a:tc>
              </a:tr>
              <a:tr h="370840">
                <a:tc>
                  <a:txBody>
                    <a:bodyPr/>
                    <a:lstStyle/>
                    <a:p>
                      <a:pPr algn="ctr" rtl="1"/>
                      <a:r>
                        <a:rPr lang="he-IL" dirty="0" smtClean="0"/>
                        <a:t>הנעה</a:t>
                      </a:r>
                      <a:endParaRPr lang="he-IL" dirty="0"/>
                    </a:p>
                  </a:txBody>
                  <a:tcPr/>
                </a:tc>
                <a:tc>
                  <a:txBody>
                    <a:bodyPr/>
                    <a:lstStyle/>
                    <a:p>
                      <a:pPr algn="ctr" rtl="1"/>
                      <a:r>
                        <a:rPr lang="he-IL" dirty="0" smtClean="0"/>
                        <a:t>120</a:t>
                      </a:r>
                      <a:endParaRPr lang="he-IL" dirty="0"/>
                    </a:p>
                  </a:txBody>
                  <a:tcPr/>
                </a:tc>
              </a:tr>
              <a:tr h="370840">
                <a:tc>
                  <a:txBody>
                    <a:bodyPr/>
                    <a:lstStyle/>
                    <a:p>
                      <a:pPr algn="ctr" rtl="1"/>
                      <a:r>
                        <a:rPr lang="he-IL" dirty="0" smtClean="0"/>
                        <a:t>מערכת הגנה תרמית</a:t>
                      </a:r>
                      <a:endParaRPr lang="he-IL" dirty="0"/>
                    </a:p>
                  </a:txBody>
                  <a:tcPr/>
                </a:tc>
                <a:tc>
                  <a:txBody>
                    <a:bodyPr/>
                    <a:lstStyle/>
                    <a:p>
                      <a:pPr algn="ctr" rtl="1"/>
                      <a:r>
                        <a:rPr lang="he-IL" dirty="0" smtClean="0"/>
                        <a:t>70</a:t>
                      </a:r>
                      <a:endParaRPr lang="he-IL" dirty="0"/>
                    </a:p>
                  </a:txBody>
                  <a:tcPr/>
                </a:tc>
              </a:tr>
              <a:tr h="370840">
                <a:tc>
                  <a:txBody>
                    <a:bodyPr/>
                    <a:lstStyle/>
                    <a:p>
                      <a:pPr algn="ctr" rtl="1"/>
                      <a:r>
                        <a:rPr lang="he-IL" dirty="0" smtClean="0"/>
                        <a:t>בקרה תרמית</a:t>
                      </a:r>
                      <a:endParaRPr lang="he-IL" dirty="0"/>
                    </a:p>
                  </a:txBody>
                  <a:tcPr/>
                </a:tc>
                <a:tc>
                  <a:txBody>
                    <a:bodyPr/>
                    <a:lstStyle/>
                    <a:p>
                      <a:pPr algn="ctr" rtl="1"/>
                      <a:r>
                        <a:rPr lang="he-IL" dirty="0" smtClean="0"/>
                        <a:t>20</a:t>
                      </a:r>
                      <a:endParaRPr lang="he-IL" dirty="0"/>
                    </a:p>
                  </a:txBody>
                  <a:tcPr/>
                </a:tc>
              </a:tr>
              <a:tr h="370840">
                <a:tc>
                  <a:txBody>
                    <a:bodyPr/>
                    <a:lstStyle/>
                    <a:p>
                      <a:pPr algn="ctr" rtl="1"/>
                      <a:r>
                        <a:rPr lang="he-IL" dirty="0" smtClean="0"/>
                        <a:t>שליטה</a:t>
                      </a:r>
                      <a:r>
                        <a:rPr lang="he-IL" baseline="0" dirty="0" smtClean="0"/>
                        <a:t> והדרכה</a:t>
                      </a:r>
                      <a:endParaRPr lang="he-IL" dirty="0"/>
                    </a:p>
                  </a:txBody>
                  <a:tcPr/>
                </a:tc>
                <a:tc>
                  <a:txBody>
                    <a:bodyPr/>
                    <a:lstStyle/>
                    <a:p>
                      <a:pPr algn="ctr" rtl="1"/>
                      <a:r>
                        <a:rPr lang="he-IL" dirty="0" smtClean="0"/>
                        <a:t>30</a:t>
                      </a:r>
                      <a:endParaRPr lang="he-IL" dirty="0"/>
                    </a:p>
                  </a:txBody>
                  <a:tcPr/>
                </a:tc>
              </a:tr>
              <a:tr h="370840">
                <a:tc>
                  <a:txBody>
                    <a:bodyPr/>
                    <a:lstStyle/>
                    <a:p>
                      <a:pPr algn="ctr" rtl="1"/>
                      <a:r>
                        <a:rPr lang="he-IL" dirty="0" smtClean="0"/>
                        <a:t>מבנה</a:t>
                      </a:r>
                      <a:endParaRPr lang="he-IL" dirty="0"/>
                    </a:p>
                  </a:txBody>
                  <a:tcPr/>
                </a:tc>
                <a:tc>
                  <a:txBody>
                    <a:bodyPr/>
                    <a:lstStyle/>
                    <a:p>
                      <a:pPr algn="ctr" rtl="1"/>
                      <a:r>
                        <a:rPr lang="he-IL" dirty="0" smtClean="0"/>
                        <a:t>60</a:t>
                      </a:r>
                      <a:endParaRPr lang="he-IL" dirty="0"/>
                    </a:p>
                  </a:txBody>
                  <a:tcPr/>
                </a:tc>
              </a:tr>
              <a:tr h="370840">
                <a:tc>
                  <a:txBody>
                    <a:bodyPr/>
                    <a:lstStyle/>
                    <a:p>
                      <a:pPr algn="ctr" rtl="1"/>
                      <a:r>
                        <a:rPr lang="he-IL" dirty="0" smtClean="0"/>
                        <a:t>סה"כ</a:t>
                      </a:r>
                      <a:endParaRPr lang="he-IL" dirty="0"/>
                    </a:p>
                  </a:txBody>
                  <a:tcPr/>
                </a:tc>
                <a:tc>
                  <a:txBody>
                    <a:bodyPr/>
                    <a:lstStyle/>
                    <a:p>
                      <a:pPr algn="ctr" rtl="1"/>
                      <a:r>
                        <a:rPr lang="he-IL" dirty="0" smtClean="0"/>
                        <a:t>380</a:t>
                      </a:r>
                      <a:endParaRPr lang="he-IL"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620688"/>
            <a:ext cx="4176464" cy="430887"/>
          </a:xfrm>
          <a:prstGeom prst="rect">
            <a:avLst/>
          </a:prstGeom>
          <a:noFill/>
        </p:spPr>
        <p:txBody>
          <a:bodyPr wrap="square" rtlCol="0">
            <a:spAutoFit/>
          </a:bodyPr>
          <a:lstStyle/>
          <a:p>
            <a:pPr algn="ctr" rtl="1"/>
            <a:r>
              <a:rPr lang="he-IL" sz="2200" b="1" dirty="0" smtClean="0"/>
              <a:t>קביעת המרחק האופטימלי מהשמש</a:t>
            </a:r>
            <a:endParaRPr lang="en-US" sz="2200" b="1" dirty="0"/>
          </a:p>
        </p:txBody>
      </p:sp>
      <p:sp>
        <p:nvSpPr>
          <p:cNvPr id="3" name="TextBox 2"/>
          <p:cNvSpPr txBox="1"/>
          <p:nvPr/>
        </p:nvSpPr>
        <p:spPr>
          <a:xfrm>
            <a:off x="899592" y="1556792"/>
            <a:ext cx="7344816" cy="3970318"/>
          </a:xfrm>
          <a:prstGeom prst="rect">
            <a:avLst/>
          </a:prstGeom>
          <a:noFill/>
        </p:spPr>
        <p:txBody>
          <a:bodyPr wrap="square" rtlCol="0">
            <a:spAutoFit/>
          </a:bodyPr>
          <a:lstStyle/>
          <a:p>
            <a:pPr algn="just" rtl="1"/>
            <a:r>
              <a:rPr lang="he-IL" b="1" dirty="0" smtClean="0"/>
              <a:t>כדי לקבוע את המרחק האופטימלי סביב השמש שתגיע החללית אליו, אנחנו צריכים לקחת בחשבון שני דברים עיקריים:</a:t>
            </a:r>
          </a:p>
          <a:p>
            <a:pPr algn="just" rtl="1"/>
            <a:endParaRPr lang="he-IL" b="1" dirty="0" smtClean="0"/>
          </a:p>
          <a:p>
            <a:pPr algn="just" rtl="1"/>
            <a:r>
              <a:rPr lang="he-IL" b="1" dirty="0" smtClean="0"/>
              <a:t>1- הטמפרטורה במסלול ההקפה:</a:t>
            </a:r>
          </a:p>
          <a:p>
            <a:pPr algn="just" rtl="1"/>
            <a:endParaRPr lang="he-IL" b="1" dirty="0" smtClean="0"/>
          </a:p>
          <a:p>
            <a:pPr algn="just" rtl="1"/>
            <a:r>
              <a:rPr lang="he-IL" b="1" dirty="0" smtClean="0"/>
              <a:t>במרחק של 7 מיליון קילומטרים (9.5 רדיוסי שמש) הטמפרטורה מגיעה לכ- 1400 מעלות צלזיוס. </a:t>
            </a:r>
          </a:p>
          <a:p>
            <a:pPr algn="just" rtl="1"/>
            <a:endParaRPr lang="he-IL" b="1" dirty="0" smtClean="0"/>
          </a:p>
          <a:p>
            <a:pPr algn="just" rtl="1"/>
            <a:r>
              <a:rPr lang="he-IL" b="1" dirty="0" smtClean="0"/>
              <a:t>במרחק של כשלושה מיליון קילומטרים (4.5 רדיוסי שמש) הטמפרטורה מגיעה לכ- 1700 מעלות צלזיוס.</a:t>
            </a:r>
          </a:p>
          <a:p>
            <a:pPr algn="just" rtl="1"/>
            <a:endParaRPr lang="he-IL" b="1" dirty="0" smtClean="0"/>
          </a:p>
          <a:p>
            <a:pPr algn="just" rtl="1"/>
            <a:r>
              <a:rPr lang="he-IL" b="1" dirty="0" smtClean="0"/>
              <a:t>במרחקים קרובים יותר לשמש הטמפרטורה תהיה גבוהה יותר ואי אפשר להגן על החללית והציוד שיש בה. (מעטפת ההגנה יכולה לעמוד בטמפרטורה עד 2000 מעלות צלזיוס).</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692696"/>
            <a:ext cx="7344816" cy="2862322"/>
          </a:xfrm>
          <a:prstGeom prst="rect">
            <a:avLst/>
          </a:prstGeom>
          <a:noFill/>
        </p:spPr>
        <p:txBody>
          <a:bodyPr wrap="square" rtlCol="0">
            <a:spAutoFit/>
          </a:bodyPr>
          <a:lstStyle/>
          <a:p>
            <a:pPr algn="just" rtl="1"/>
            <a:endParaRPr lang="he-IL" dirty="0" smtClean="0"/>
          </a:p>
          <a:p>
            <a:pPr algn="just" rtl="1"/>
            <a:r>
              <a:rPr lang="he-IL" b="1" dirty="0" smtClean="0"/>
              <a:t>2- עלות המשימה</a:t>
            </a:r>
          </a:p>
          <a:p>
            <a:pPr algn="just" rtl="1"/>
            <a:endParaRPr lang="he-IL" b="1" dirty="0" smtClean="0"/>
          </a:p>
          <a:p>
            <a:pPr algn="just" rtl="1"/>
            <a:r>
              <a:rPr lang="he-IL" b="1" dirty="0" smtClean="0"/>
              <a:t>כדי להגיע עד למרחק של 4.5 רדיוסי שמש יש צורך לשגר את החללית לכיוון צדק, ואז להיעזר בכוח המשיכה שלו כדי להגיע לקרבת השמש. כדי לבצע זאת החללית צריכה להשתמש באנרגיה גרעינית כי לא ניתן לנצל את האנרגיה הסולארית במרחקים גדולים. </a:t>
            </a:r>
          </a:p>
          <a:p>
            <a:pPr algn="just" rtl="1"/>
            <a:endParaRPr lang="he-IL" b="1" dirty="0" smtClean="0"/>
          </a:p>
          <a:p>
            <a:pPr algn="just" rtl="1"/>
            <a:r>
              <a:rPr lang="he-IL" b="1" dirty="0" smtClean="0"/>
              <a:t>כמו כן במסלול זה החללית תהיה בקרבת השמש מספר מוגבל של שעות, ומשך הזמן של המשימה יהיה יותר גדול. עלות משוערת: מעל למיליארד דולר.</a:t>
            </a:r>
          </a:p>
        </p:txBody>
      </p:sp>
      <p:pic>
        <p:nvPicPr>
          <p:cNvPr id="20482" name="Picture 2"/>
          <p:cNvPicPr>
            <a:picLocks noChangeAspect="1" noChangeArrowheads="1"/>
          </p:cNvPicPr>
          <p:nvPr/>
        </p:nvPicPr>
        <p:blipFill>
          <a:blip r:embed="rId2" cstate="print"/>
          <a:srcRect/>
          <a:stretch>
            <a:fillRect/>
          </a:stretch>
        </p:blipFill>
        <p:spPr bwMode="auto">
          <a:xfrm>
            <a:off x="1403648" y="3789040"/>
            <a:ext cx="3752850" cy="232410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5580112" y="3717032"/>
            <a:ext cx="2908920" cy="2575606"/>
          </a:xfrm>
          <a:prstGeom prst="rect">
            <a:avLst/>
          </a:prstGeom>
          <a:noFill/>
          <a:ln w="9525">
            <a:noFill/>
            <a:miter lim="800000"/>
            <a:headEnd/>
            <a:tailEnd/>
          </a:ln>
        </p:spPr>
      </p:pic>
    </p:spTree>
    <p:extLst>
      <p:ext uri="{BB962C8B-B14F-4D97-AF65-F5344CB8AC3E}">
        <p14:creationId xmlns:p14="http://schemas.microsoft.com/office/powerpoint/2010/main" xmlns="" val="3222070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4414" y="285728"/>
            <a:ext cx="7344816" cy="2585323"/>
          </a:xfrm>
          <a:prstGeom prst="rect">
            <a:avLst/>
          </a:prstGeom>
          <a:noFill/>
        </p:spPr>
        <p:txBody>
          <a:bodyPr wrap="square" rtlCol="0">
            <a:spAutoFit/>
          </a:bodyPr>
          <a:lstStyle/>
          <a:p>
            <a:pPr algn="just" rtl="1"/>
            <a:endParaRPr lang="he-IL" b="1" dirty="0" smtClean="0"/>
          </a:p>
          <a:p>
            <a:pPr algn="just" rtl="1"/>
            <a:r>
              <a:rPr lang="he-IL" b="1" dirty="0" smtClean="0"/>
              <a:t>ניתן להשתמש באנרגיה סולארית ולא באנרגיה גרעינית. כדי להגיע למרחק 9.5 רדיוסי שמש צריכים לשגר את החללית לכיוון נוגה כדי להיעזר בכוח המשיכה של נוגה. ואז על ידי הסטה קטנה ניתן לשלוח את החללית לעבר השמש.</a:t>
            </a:r>
          </a:p>
          <a:p>
            <a:pPr algn="just" rtl="1"/>
            <a:endParaRPr lang="he-IL" b="1" dirty="0" smtClean="0"/>
          </a:p>
          <a:p>
            <a:pPr algn="just" rtl="1"/>
            <a:r>
              <a:rPr lang="he-IL" b="1" dirty="0" smtClean="0"/>
              <a:t>בכל הקפה סביב השמש, החללית תחזור לעבר נוגה, ושוב היא תחזור להקיף את השמש.</a:t>
            </a:r>
          </a:p>
          <a:p>
            <a:pPr algn="just" rtl="1"/>
            <a:endParaRPr lang="he-IL" b="1" dirty="0" smtClean="0"/>
          </a:p>
          <a:p>
            <a:pPr algn="just" rtl="1"/>
            <a:r>
              <a:rPr lang="he-IL" b="1" dirty="0" smtClean="0"/>
              <a:t>עלות משוערת: 750 מיליון דולר.</a:t>
            </a:r>
          </a:p>
        </p:txBody>
      </p:sp>
      <p:pic>
        <p:nvPicPr>
          <p:cNvPr id="21506" name="Picture 2"/>
          <p:cNvPicPr>
            <a:picLocks noChangeAspect="1" noChangeArrowheads="1"/>
          </p:cNvPicPr>
          <p:nvPr/>
        </p:nvPicPr>
        <p:blipFill>
          <a:blip r:embed="rId2" cstate="print"/>
          <a:srcRect/>
          <a:stretch>
            <a:fillRect/>
          </a:stretch>
        </p:blipFill>
        <p:spPr bwMode="auto">
          <a:xfrm>
            <a:off x="4644008" y="3501008"/>
            <a:ext cx="4053061" cy="2463224"/>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827584" y="3356992"/>
            <a:ext cx="3875450" cy="26262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692696"/>
            <a:ext cx="7344816" cy="369332"/>
          </a:xfrm>
          <a:prstGeom prst="rect">
            <a:avLst/>
          </a:prstGeom>
          <a:noFill/>
        </p:spPr>
        <p:txBody>
          <a:bodyPr wrap="square" rtlCol="0">
            <a:spAutoFit/>
          </a:bodyPr>
          <a:lstStyle/>
          <a:p>
            <a:pPr algn="ctr" rtl="1"/>
            <a:r>
              <a:rPr lang="he-IL" b="1" dirty="0" smtClean="0"/>
              <a:t>אפשרויות שונות של מסלול המשימה</a:t>
            </a:r>
          </a:p>
        </p:txBody>
      </p:sp>
      <p:graphicFrame>
        <p:nvGraphicFramePr>
          <p:cNvPr id="5" name="Table 4"/>
          <p:cNvGraphicFramePr>
            <a:graphicFrameLocks noGrp="1"/>
          </p:cNvGraphicFramePr>
          <p:nvPr/>
        </p:nvGraphicFramePr>
        <p:xfrm>
          <a:off x="467546" y="1397000"/>
          <a:ext cx="8280916" cy="4009484"/>
        </p:xfrm>
        <a:graphic>
          <a:graphicData uri="http://schemas.openxmlformats.org/drawingml/2006/table">
            <a:tbl>
              <a:tblPr firstRow="1" bandRow="1">
                <a:tableStyleId>{5C22544A-7EE6-4342-B048-85BDC9FD1C3A}</a:tableStyleId>
              </a:tblPr>
              <a:tblGrid>
                <a:gridCol w="1080118"/>
                <a:gridCol w="1152128"/>
                <a:gridCol w="1152128"/>
                <a:gridCol w="1152128"/>
                <a:gridCol w="1080120"/>
                <a:gridCol w="1080120"/>
                <a:gridCol w="1584174"/>
              </a:tblGrid>
              <a:tr h="568031">
                <a:tc>
                  <a:txBody>
                    <a:bodyPr/>
                    <a:lstStyle/>
                    <a:p>
                      <a:pPr algn="ctr" rtl="1"/>
                      <a:r>
                        <a:rPr lang="he-IL" sz="1600" b="1" dirty="0" smtClean="0"/>
                        <a:t>24/5/15</a:t>
                      </a:r>
                      <a:endParaRPr lang="en-US" sz="1600" b="1" dirty="0"/>
                    </a:p>
                  </a:txBody>
                  <a:tcPr/>
                </a:tc>
                <a:tc>
                  <a:txBody>
                    <a:bodyPr/>
                    <a:lstStyle/>
                    <a:p>
                      <a:pPr algn="ctr" rtl="1"/>
                      <a:r>
                        <a:rPr lang="he-IL" sz="1600" b="1" dirty="0" smtClean="0"/>
                        <a:t>21/5/15</a:t>
                      </a:r>
                      <a:endParaRPr lang="en-US" sz="1600" b="1" dirty="0"/>
                    </a:p>
                  </a:txBody>
                  <a:tcPr/>
                </a:tc>
                <a:tc>
                  <a:txBody>
                    <a:bodyPr/>
                    <a:lstStyle/>
                    <a:p>
                      <a:pPr algn="ctr" rtl="1"/>
                      <a:r>
                        <a:rPr lang="he-IL" sz="1600" b="1" dirty="0" smtClean="0"/>
                        <a:t>6/9/14</a:t>
                      </a:r>
                      <a:endParaRPr lang="en-US" sz="1600" b="1" dirty="0"/>
                    </a:p>
                  </a:txBody>
                  <a:tcPr/>
                </a:tc>
                <a:tc>
                  <a:txBody>
                    <a:bodyPr/>
                    <a:lstStyle/>
                    <a:p>
                      <a:pPr algn="ctr" rtl="1"/>
                      <a:r>
                        <a:rPr lang="he-IL" sz="1600" b="1" dirty="0" smtClean="0"/>
                        <a:t>30/5/15</a:t>
                      </a:r>
                      <a:endParaRPr lang="en-US" sz="1600" b="1" dirty="0"/>
                    </a:p>
                  </a:txBody>
                  <a:tcPr/>
                </a:tc>
                <a:tc>
                  <a:txBody>
                    <a:bodyPr/>
                    <a:lstStyle/>
                    <a:p>
                      <a:pPr algn="ctr" rtl="1"/>
                      <a:r>
                        <a:rPr lang="he-IL" sz="1600" b="1" dirty="0" smtClean="0"/>
                        <a:t>30/5/15</a:t>
                      </a:r>
                      <a:endParaRPr lang="en-US" sz="1600" b="1" dirty="0"/>
                    </a:p>
                  </a:txBody>
                  <a:tcPr/>
                </a:tc>
                <a:tc>
                  <a:txBody>
                    <a:bodyPr/>
                    <a:lstStyle/>
                    <a:p>
                      <a:pPr algn="ctr" rtl="1"/>
                      <a:r>
                        <a:rPr lang="he-IL" sz="1600" b="1" dirty="0" smtClean="0"/>
                        <a:t>20/5/15</a:t>
                      </a:r>
                      <a:endParaRPr lang="en-US" sz="1600" b="1" dirty="0"/>
                    </a:p>
                  </a:txBody>
                  <a:tcPr/>
                </a:tc>
                <a:tc>
                  <a:txBody>
                    <a:bodyPr/>
                    <a:lstStyle/>
                    <a:p>
                      <a:pPr algn="ctr" rtl="1"/>
                      <a:r>
                        <a:rPr lang="he-IL" sz="1600" b="1" dirty="0" smtClean="0"/>
                        <a:t>תאריך שיגור</a:t>
                      </a:r>
                      <a:endParaRPr lang="en-US" sz="1600" b="1" dirty="0"/>
                    </a:p>
                  </a:txBody>
                  <a:tcPr/>
                </a:tc>
              </a:tr>
              <a:tr h="568031">
                <a:tc>
                  <a:txBody>
                    <a:bodyPr/>
                    <a:lstStyle/>
                    <a:p>
                      <a:pPr algn="ctr" rtl="1"/>
                      <a:r>
                        <a:rPr lang="he-IL" sz="1600" b="1" dirty="0" smtClean="0"/>
                        <a:t>ארץ 1</a:t>
                      </a:r>
                    </a:p>
                    <a:p>
                      <a:pPr algn="ctr" rtl="1"/>
                      <a:r>
                        <a:rPr lang="he-IL" sz="1600" b="1" dirty="0" smtClean="0"/>
                        <a:t>נגה</a:t>
                      </a:r>
                      <a:r>
                        <a:rPr lang="he-IL" sz="1600" b="1" baseline="0" dirty="0" smtClean="0"/>
                        <a:t> 9</a:t>
                      </a:r>
                      <a:endParaRPr lang="en-US" sz="1600" b="1" dirty="0"/>
                    </a:p>
                  </a:txBody>
                  <a:tcPr/>
                </a:tc>
                <a:tc>
                  <a:txBody>
                    <a:bodyPr/>
                    <a:lstStyle/>
                    <a:p>
                      <a:pPr algn="ctr" rtl="1"/>
                      <a:r>
                        <a:rPr lang="he-IL" sz="1600" b="1" dirty="0" smtClean="0"/>
                        <a:t>נגה 7</a:t>
                      </a:r>
                      <a:endParaRPr lang="en-US" sz="1600" b="1" dirty="0"/>
                    </a:p>
                  </a:txBody>
                  <a:tcPr/>
                </a:tc>
                <a:tc>
                  <a:txBody>
                    <a:bodyPr/>
                    <a:lstStyle/>
                    <a:p>
                      <a:pPr algn="ctr" rtl="1"/>
                      <a:r>
                        <a:rPr lang="he-IL" sz="1600" b="1" dirty="0" smtClean="0"/>
                        <a:t>ארץ</a:t>
                      </a:r>
                      <a:r>
                        <a:rPr lang="he-IL" sz="1600" b="1" baseline="0" dirty="0" smtClean="0"/>
                        <a:t> 3</a:t>
                      </a:r>
                    </a:p>
                    <a:p>
                      <a:pPr algn="ctr" rtl="1"/>
                      <a:r>
                        <a:rPr lang="he-IL" sz="1600" b="1" baseline="0" dirty="0" smtClean="0"/>
                        <a:t>נגה 7</a:t>
                      </a:r>
                      <a:endParaRPr lang="he-IL" sz="1600" b="1" dirty="0" smtClean="0"/>
                    </a:p>
                  </a:txBody>
                  <a:tcPr/>
                </a:tc>
                <a:tc>
                  <a:txBody>
                    <a:bodyPr/>
                    <a:lstStyle/>
                    <a:p>
                      <a:pPr algn="ctr" rtl="1"/>
                      <a:r>
                        <a:rPr lang="he-IL" sz="1600" b="1" dirty="0" smtClean="0"/>
                        <a:t>נגה 9</a:t>
                      </a:r>
                      <a:endParaRPr lang="en-US" sz="1600" b="1" dirty="0"/>
                    </a:p>
                  </a:txBody>
                  <a:tcPr/>
                </a:tc>
                <a:tc>
                  <a:txBody>
                    <a:bodyPr/>
                    <a:lstStyle/>
                    <a:p>
                      <a:pPr algn="ctr" rtl="1"/>
                      <a:r>
                        <a:rPr lang="he-IL" sz="1600" b="1" dirty="0" smtClean="0"/>
                        <a:t>נגה 5</a:t>
                      </a:r>
                      <a:endParaRPr lang="en-US" sz="1600" b="1" dirty="0"/>
                    </a:p>
                  </a:txBody>
                  <a:tcPr/>
                </a:tc>
                <a:tc>
                  <a:txBody>
                    <a:bodyPr/>
                    <a:lstStyle/>
                    <a:p>
                      <a:pPr algn="ctr" rtl="1"/>
                      <a:r>
                        <a:rPr lang="he-IL" sz="1600" b="1" dirty="0" smtClean="0"/>
                        <a:t>צדק</a:t>
                      </a:r>
                      <a:endParaRPr lang="en-US" sz="1600" b="1" dirty="0"/>
                    </a:p>
                  </a:txBody>
                  <a:tcPr/>
                </a:tc>
                <a:tc>
                  <a:txBody>
                    <a:bodyPr/>
                    <a:lstStyle/>
                    <a:p>
                      <a:pPr algn="ctr" rtl="1"/>
                      <a:r>
                        <a:rPr lang="he-IL" sz="1600" b="1" dirty="0" smtClean="0"/>
                        <a:t>הקפות</a:t>
                      </a:r>
                      <a:endParaRPr lang="en-US" sz="1600" b="1" dirty="0"/>
                    </a:p>
                  </a:txBody>
                  <a:tcPr/>
                </a:tc>
              </a:tr>
              <a:tr h="568031">
                <a:tc>
                  <a:txBody>
                    <a:bodyPr/>
                    <a:lstStyle/>
                    <a:p>
                      <a:pPr algn="ctr" rtl="1"/>
                      <a:r>
                        <a:rPr lang="en-US" sz="1600" b="1" dirty="0" smtClean="0"/>
                        <a:t>1.19</a:t>
                      </a:r>
                      <a:endParaRPr lang="en-US" sz="1600" b="1" dirty="0"/>
                    </a:p>
                  </a:txBody>
                  <a:tcPr/>
                </a:tc>
                <a:tc>
                  <a:txBody>
                    <a:bodyPr/>
                    <a:lstStyle/>
                    <a:p>
                      <a:pPr algn="ctr" rtl="1"/>
                      <a:r>
                        <a:rPr lang="en-US" sz="1600" b="1" dirty="0" smtClean="0"/>
                        <a:t>1</a:t>
                      </a:r>
                      <a:endParaRPr lang="en-US" sz="1600" b="1" dirty="0"/>
                    </a:p>
                  </a:txBody>
                  <a:tcPr/>
                </a:tc>
                <a:tc>
                  <a:txBody>
                    <a:bodyPr/>
                    <a:lstStyle/>
                    <a:p>
                      <a:pPr algn="ctr" rtl="1"/>
                      <a:r>
                        <a:rPr lang="en-US" sz="1600" b="1" dirty="0" smtClean="0"/>
                        <a:t>2.29</a:t>
                      </a:r>
                      <a:endParaRPr lang="en-US" sz="1600" b="1" dirty="0"/>
                    </a:p>
                  </a:txBody>
                  <a:tcPr/>
                </a:tc>
                <a:tc>
                  <a:txBody>
                    <a:bodyPr/>
                    <a:lstStyle/>
                    <a:p>
                      <a:pPr algn="ctr" rtl="1"/>
                      <a:r>
                        <a:rPr lang="en-US" sz="1600" b="1" dirty="0" smtClean="0"/>
                        <a:t>1</a:t>
                      </a:r>
                      <a:endParaRPr lang="en-US" sz="1600" b="1" dirty="0"/>
                    </a:p>
                  </a:txBody>
                  <a:tcPr/>
                </a:tc>
                <a:tc>
                  <a:txBody>
                    <a:bodyPr/>
                    <a:lstStyle/>
                    <a:p>
                      <a:pPr algn="ctr" rtl="1"/>
                      <a:r>
                        <a:rPr lang="en-US" sz="1600" b="1" dirty="0" smtClean="0"/>
                        <a:t>1</a:t>
                      </a:r>
                      <a:endParaRPr lang="en-US" sz="1600" b="1" dirty="0"/>
                    </a:p>
                  </a:txBody>
                  <a:tcPr/>
                </a:tc>
                <a:tc>
                  <a:txBody>
                    <a:bodyPr/>
                    <a:lstStyle/>
                    <a:p>
                      <a:pPr algn="ctr" rtl="1"/>
                      <a:r>
                        <a:rPr lang="he-IL" sz="1600" b="1" dirty="0" smtClean="0"/>
                        <a:t>5.56</a:t>
                      </a:r>
                      <a:endParaRPr lang="en-US" sz="1600" b="1" dirty="0"/>
                    </a:p>
                  </a:txBody>
                  <a:tcPr/>
                </a:tc>
                <a:tc>
                  <a:txBody>
                    <a:bodyPr/>
                    <a:lstStyle/>
                    <a:p>
                      <a:pPr algn="ctr" rtl="1"/>
                      <a:r>
                        <a:rPr lang="he-IL" sz="1600" b="1" dirty="0" smtClean="0"/>
                        <a:t>אפהיליון מקסימלי</a:t>
                      </a:r>
                      <a:r>
                        <a:rPr lang="he-IL" sz="1600" b="1" baseline="0" dirty="0" smtClean="0"/>
                        <a:t> </a:t>
                      </a:r>
                      <a:r>
                        <a:rPr lang="en-US" sz="1600" b="1" baseline="0" dirty="0" smtClean="0"/>
                        <a:t>(AU)</a:t>
                      </a:r>
                      <a:endParaRPr lang="en-US" sz="1600" b="1" dirty="0"/>
                    </a:p>
                  </a:txBody>
                  <a:tcPr/>
                </a:tc>
              </a:tr>
              <a:tr h="568031">
                <a:tc>
                  <a:txBody>
                    <a:bodyPr/>
                    <a:lstStyle/>
                    <a:p>
                      <a:pPr algn="ctr" rtl="1"/>
                      <a:r>
                        <a:rPr lang="en-US" sz="1600" b="1" dirty="0" smtClean="0"/>
                        <a:t>9</a:t>
                      </a:r>
                      <a:endParaRPr lang="en-US" sz="1600" b="1" dirty="0"/>
                    </a:p>
                  </a:txBody>
                  <a:tcPr/>
                </a:tc>
                <a:tc>
                  <a:txBody>
                    <a:bodyPr/>
                    <a:lstStyle/>
                    <a:p>
                      <a:pPr algn="ctr" rtl="1"/>
                      <a:r>
                        <a:rPr lang="en-US" sz="1600" b="1" dirty="0" smtClean="0"/>
                        <a:t>9.5</a:t>
                      </a:r>
                      <a:endParaRPr lang="en-US" sz="1600" b="1" dirty="0"/>
                    </a:p>
                  </a:txBody>
                  <a:tcPr/>
                </a:tc>
                <a:tc>
                  <a:txBody>
                    <a:bodyPr/>
                    <a:lstStyle/>
                    <a:p>
                      <a:pPr algn="ctr" rtl="1"/>
                      <a:r>
                        <a:rPr lang="en-US" sz="1600" b="1" dirty="0" smtClean="0"/>
                        <a:t>9.5</a:t>
                      </a:r>
                      <a:endParaRPr lang="en-US" sz="1600" b="1" dirty="0"/>
                    </a:p>
                  </a:txBody>
                  <a:tcPr/>
                </a:tc>
                <a:tc>
                  <a:txBody>
                    <a:bodyPr/>
                    <a:lstStyle/>
                    <a:p>
                      <a:pPr algn="ctr" rtl="1"/>
                      <a:r>
                        <a:rPr lang="en-US" sz="1600" b="1" dirty="0" smtClean="0"/>
                        <a:t>39.8</a:t>
                      </a:r>
                      <a:endParaRPr lang="en-US" sz="1600" b="1" dirty="0"/>
                    </a:p>
                  </a:txBody>
                  <a:tcPr/>
                </a:tc>
                <a:tc>
                  <a:txBody>
                    <a:bodyPr/>
                    <a:lstStyle/>
                    <a:p>
                      <a:pPr algn="ctr" rtl="1"/>
                      <a:r>
                        <a:rPr lang="en-US" sz="1600" b="1" dirty="0" smtClean="0"/>
                        <a:t>11.8</a:t>
                      </a:r>
                      <a:endParaRPr lang="en-US" sz="1600" b="1" dirty="0"/>
                    </a:p>
                  </a:txBody>
                  <a:tcPr/>
                </a:tc>
                <a:tc>
                  <a:txBody>
                    <a:bodyPr/>
                    <a:lstStyle/>
                    <a:p>
                      <a:pPr algn="ctr" rtl="1"/>
                      <a:r>
                        <a:rPr lang="he-IL" sz="1600" b="1" dirty="0" smtClean="0"/>
                        <a:t>4</a:t>
                      </a:r>
                      <a:endParaRPr lang="en-US" sz="1600" b="1" dirty="0"/>
                    </a:p>
                  </a:txBody>
                  <a:tcPr/>
                </a:tc>
                <a:tc>
                  <a:txBody>
                    <a:bodyPr/>
                    <a:lstStyle/>
                    <a:p>
                      <a:pPr algn="ctr" rtl="1"/>
                      <a:r>
                        <a:rPr lang="he-IL" sz="1600" b="1" dirty="0" smtClean="0"/>
                        <a:t>פירהליון</a:t>
                      </a:r>
                      <a:r>
                        <a:rPr lang="he-IL" sz="1600" b="1" baseline="0" dirty="0" smtClean="0"/>
                        <a:t> </a:t>
                      </a:r>
                      <a:r>
                        <a:rPr lang="en-US" sz="1600" b="1" baseline="0" dirty="0" smtClean="0"/>
                        <a:t>(Rs)</a:t>
                      </a:r>
                      <a:endParaRPr lang="en-US" sz="1600" b="1" dirty="0"/>
                    </a:p>
                  </a:txBody>
                  <a:tcPr/>
                </a:tc>
              </a:tr>
              <a:tr h="568031">
                <a:tc>
                  <a:txBody>
                    <a:bodyPr/>
                    <a:lstStyle/>
                    <a:p>
                      <a:pPr algn="ctr" rtl="1"/>
                      <a:r>
                        <a:rPr lang="en-US" sz="1600" b="1" dirty="0" smtClean="0"/>
                        <a:t>0.73</a:t>
                      </a:r>
                      <a:endParaRPr lang="en-US" sz="1600" b="1" dirty="0"/>
                    </a:p>
                  </a:txBody>
                  <a:tcPr/>
                </a:tc>
                <a:tc>
                  <a:txBody>
                    <a:bodyPr/>
                    <a:lstStyle/>
                    <a:p>
                      <a:pPr algn="ctr" rtl="1"/>
                      <a:r>
                        <a:rPr lang="en-US" sz="1600" b="1" dirty="0" smtClean="0"/>
                        <a:t>0.73</a:t>
                      </a:r>
                      <a:endParaRPr lang="en-US" sz="1600" b="1" dirty="0"/>
                    </a:p>
                  </a:txBody>
                  <a:tcPr/>
                </a:tc>
                <a:tc>
                  <a:txBody>
                    <a:bodyPr/>
                    <a:lstStyle/>
                    <a:p>
                      <a:pPr algn="ctr" rtl="1"/>
                      <a:r>
                        <a:rPr lang="en-US" sz="1600" b="1" dirty="0" smtClean="0"/>
                        <a:t>0.73</a:t>
                      </a:r>
                      <a:endParaRPr lang="en-US" sz="1600" b="1" dirty="0"/>
                    </a:p>
                  </a:txBody>
                  <a:tcPr/>
                </a:tc>
                <a:tc>
                  <a:txBody>
                    <a:bodyPr/>
                    <a:lstStyle/>
                    <a:p>
                      <a:pPr algn="ctr" rtl="1"/>
                      <a:r>
                        <a:rPr lang="en-US" sz="1600" b="1" dirty="0" smtClean="0"/>
                        <a:t>0.725</a:t>
                      </a:r>
                      <a:endParaRPr lang="en-US" sz="1600" b="1" dirty="0"/>
                    </a:p>
                  </a:txBody>
                  <a:tcPr/>
                </a:tc>
                <a:tc>
                  <a:txBody>
                    <a:bodyPr/>
                    <a:lstStyle/>
                    <a:p>
                      <a:pPr algn="ctr" rtl="1"/>
                      <a:r>
                        <a:rPr lang="en-US" sz="1600" b="1" dirty="0" smtClean="0"/>
                        <a:t>0.75</a:t>
                      </a:r>
                      <a:endParaRPr lang="en-US" sz="1600" b="1" dirty="0"/>
                    </a:p>
                  </a:txBody>
                  <a:tcPr/>
                </a:tc>
                <a:tc>
                  <a:txBody>
                    <a:bodyPr/>
                    <a:lstStyle/>
                    <a:p>
                      <a:pPr algn="ctr" rtl="1"/>
                      <a:r>
                        <a:rPr lang="he-IL" sz="1600" b="1" dirty="0" smtClean="0"/>
                        <a:t>5.56</a:t>
                      </a:r>
                      <a:endParaRPr lang="en-US" sz="1600" b="1" dirty="0"/>
                    </a:p>
                  </a:txBody>
                  <a:tcPr/>
                </a:tc>
                <a:tc>
                  <a:txBody>
                    <a:bodyPr/>
                    <a:lstStyle/>
                    <a:p>
                      <a:pPr algn="ctr" rtl="1"/>
                      <a:r>
                        <a:rPr lang="he-IL" sz="1600" b="1" dirty="0" smtClean="0"/>
                        <a:t>אפהיליון</a:t>
                      </a:r>
                      <a:r>
                        <a:rPr lang="he-IL" sz="1600" b="1" baseline="0" dirty="0" smtClean="0"/>
                        <a:t> (</a:t>
                      </a:r>
                      <a:r>
                        <a:rPr lang="en-US" sz="1600" b="1" baseline="0" dirty="0" smtClean="0"/>
                        <a:t>AU</a:t>
                      </a:r>
                      <a:r>
                        <a:rPr lang="he-IL" sz="1600" b="1" baseline="0" dirty="0" smtClean="0"/>
                        <a:t>)</a:t>
                      </a:r>
                      <a:endParaRPr lang="en-US" sz="1600" b="1" dirty="0"/>
                    </a:p>
                  </a:txBody>
                  <a:tcPr/>
                </a:tc>
              </a:tr>
              <a:tr h="568031">
                <a:tc>
                  <a:txBody>
                    <a:bodyPr/>
                    <a:lstStyle/>
                    <a:p>
                      <a:pPr algn="ctr" rtl="1"/>
                      <a:r>
                        <a:rPr lang="en-US" sz="1600" b="1" dirty="0" smtClean="0"/>
                        <a:t>88 d</a:t>
                      </a:r>
                      <a:endParaRPr lang="en-US" sz="1600" b="1" dirty="0"/>
                    </a:p>
                  </a:txBody>
                  <a:tcPr/>
                </a:tc>
                <a:tc>
                  <a:txBody>
                    <a:bodyPr/>
                    <a:lstStyle/>
                    <a:p>
                      <a:pPr algn="ctr" rtl="1"/>
                      <a:r>
                        <a:rPr lang="en-US" sz="1600" b="1" dirty="0" smtClean="0"/>
                        <a:t>88 d</a:t>
                      </a:r>
                      <a:endParaRPr lang="en-US" sz="1600" b="1" dirty="0"/>
                    </a:p>
                  </a:txBody>
                  <a:tcPr/>
                </a:tc>
                <a:tc>
                  <a:txBody>
                    <a:bodyPr/>
                    <a:lstStyle/>
                    <a:p>
                      <a:pPr algn="ctr" rtl="1"/>
                      <a:r>
                        <a:rPr lang="en-US" sz="1600" b="1" dirty="0" smtClean="0"/>
                        <a:t>88 d</a:t>
                      </a:r>
                      <a:endParaRPr lang="en-US" sz="1600" b="1" dirty="0"/>
                    </a:p>
                  </a:txBody>
                  <a:tcPr/>
                </a:tc>
                <a:tc>
                  <a:txBody>
                    <a:bodyPr/>
                    <a:lstStyle/>
                    <a:p>
                      <a:pPr algn="ctr" rtl="1"/>
                      <a:r>
                        <a:rPr lang="en-US" sz="1600" b="1" dirty="0" smtClean="0"/>
                        <a:t>112 d</a:t>
                      </a:r>
                      <a:endParaRPr lang="en-US" sz="1600" b="1" dirty="0"/>
                    </a:p>
                  </a:txBody>
                  <a:tcPr/>
                </a:tc>
                <a:tc>
                  <a:txBody>
                    <a:bodyPr/>
                    <a:lstStyle/>
                    <a:p>
                      <a:pPr algn="ctr" rtl="1"/>
                      <a:r>
                        <a:rPr lang="en-US" sz="1600" b="1" dirty="0" smtClean="0"/>
                        <a:t>94 d</a:t>
                      </a:r>
                      <a:endParaRPr lang="en-US" sz="1600" b="1" dirty="0"/>
                    </a:p>
                  </a:txBody>
                  <a:tcPr/>
                </a:tc>
                <a:tc>
                  <a:txBody>
                    <a:bodyPr/>
                    <a:lstStyle/>
                    <a:p>
                      <a:pPr algn="ctr" rtl="1"/>
                      <a:r>
                        <a:rPr lang="en-US" sz="1600" b="1" dirty="0" smtClean="0"/>
                        <a:t>4.6</a:t>
                      </a:r>
                      <a:r>
                        <a:rPr lang="en-US" sz="1600" b="1" baseline="0" dirty="0" smtClean="0"/>
                        <a:t> y</a:t>
                      </a:r>
                      <a:endParaRPr lang="en-US" sz="1600" b="1" dirty="0"/>
                    </a:p>
                  </a:txBody>
                  <a:tcPr/>
                </a:tc>
                <a:tc>
                  <a:txBody>
                    <a:bodyPr/>
                    <a:lstStyle/>
                    <a:p>
                      <a:pPr algn="ctr" rtl="1"/>
                      <a:r>
                        <a:rPr lang="he-IL" sz="1600" b="1" dirty="0" smtClean="0"/>
                        <a:t>משך זמן הקפת שמש</a:t>
                      </a:r>
                      <a:endParaRPr lang="en-US" sz="1600" b="1" dirty="0"/>
                    </a:p>
                  </a:txBody>
                  <a:tcPr/>
                </a:tc>
              </a:tr>
              <a:tr h="568031">
                <a:tc>
                  <a:txBody>
                    <a:bodyPr/>
                    <a:lstStyle/>
                    <a:p>
                      <a:pPr algn="ctr" rtl="1"/>
                      <a:r>
                        <a:rPr lang="en-US" sz="1600" b="1" dirty="0" smtClean="0"/>
                        <a:t>10 y</a:t>
                      </a:r>
                      <a:endParaRPr lang="en-US" sz="1600" b="1" dirty="0"/>
                    </a:p>
                  </a:txBody>
                  <a:tcPr/>
                </a:tc>
                <a:tc>
                  <a:txBody>
                    <a:bodyPr/>
                    <a:lstStyle/>
                    <a:p>
                      <a:pPr algn="ctr" rtl="1"/>
                      <a:r>
                        <a:rPr lang="en-US" sz="1600" b="1" dirty="0" smtClean="0"/>
                        <a:t>6.9 y</a:t>
                      </a:r>
                      <a:endParaRPr lang="en-US" sz="1600" b="1" dirty="0"/>
                    </a:p>
                  </a:txBody>
                  <a:tcPr/>
                </a:tc>
                <a:tc>
                  <a:txBody>
                    <a:bodyPr/>
                    <a:lstStyle/>
                    <a:p>
                      <a:pPr algn="ctr" rtl="1"/>
                      <a:r>
                        <a:rPr lang="en-US" sz="1600" b="1" dirty="0" smtClean="0"/>
                        <a:t>10.5 y</a:t>
                      </a:r>
                      <a:endParaRPr lang="en-US" sz="1600" b="1" dirty="0"/>
                    </a:p>
                  </a:txBody>
                  <a:tcPr/>
                </a:tc>
                <a:tc>
                  <a:txBody>
                    <a:bodyPr/>
                    <a:lstStyle/>
                    <a:p>
                      <a:pPr algn="ctr" rtl="1"/>
                      <a:r>
                        <a:rPr lang="en-US" sz="1600" b="1" dirty="0" smtClean="0"/>
                        <a:t>5.8 y</a:t>
                      </a:r>
                      <a:endParaRPr lang="en-US" sz="1600" b="1" dirty="0"/>
                    </a:p>
                  </a:txBody>
                  <a:tcPr/>
                </a:tc>
                <a:tc>
                  <a:txBody>
                    <a:bodyPr/>
                    <a:lstStyle/>
                    <a:p>
                      <a:pPr algn="ctr" rtl="1"/>
                      <a:r>
                        <a:rPr lang="en-US" sz="1600" b="1" dirty="0" smtClean="0"/>
                        <a:t>3.8</a:t>
                      </a:r>
                      <a:r>
                        <a:rPr lang="en-US" sz="1600" b="1" baseline="0" dirty="0" smtClean="0"/>
                        <a:t> y</a:t>
                      </a:r>
                      <a:endParaRPr lang="en-US" sz="1600" b="1" dirty="0"/>
                    </a:p>
                  </a:txBody>
                  <a:tcPr/>
                </a:tc>
                <a:tc>
                  <a:txBody>
                    <a:bodyPr/>
                    <a:lstStyle/>
                    <a:p>
                      <a:pPr algn="ctr" rtl="1"/>
                      <a:r>
                        <a:rPr lang="en-US" sz="1600" b="1" dirty="0" smtClean="0"/>
                        <a:t>5 y</a:t>
                      </a:r>
                      <a:endParaRPr lang="en-US" sz="1600" b="1" dirty="0"/>
                    </a:p>
                  </a:txBody>
                  <a:tcPr/>
                </a:tc>
                <a:tc>
                  <a:txBody>
                    <a:bodyPr/>
                    <a:lstStyle/>
                    <a:p>
                      <a:pPr algn="ctr" rtl="1"/>
                      <a:r>
                        <a:rPr lang="he-IL" sz="1600" b="1" dirty="0" smtClean="0"/>
                        <a:t>משך זמן משימה</a:t>
                      </a:r>
                      <a:endParaRPr lang="en-US" sz="1600" b="1"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620688"/>
            <a:ext cx="4176464" cy="430887"/>
          </a:xfrm>
          <a:prstGeom prst="rect">
            <a:avLst/>
          </a:prstGeom>
          <a:noFill/>
        </p:spPr>
        <p:txBody>
          <a:bodyPr wrap="square" rtlCol="0">
            <a:spAutoFit/>
          </a:bodyPr>
          <a:lstStyle/>
          <a:p>
            <a:pPr algn="ctr" rtl="1"/>
            <a:r>
              <a:rPr lang="he-IL" sz="2200" b="1" dirty="0" smtClean="0"/>
              <a:t>משך זמן המשימה</a:t>
            </a:r>
            <a:endParaRPr lang="en-US" sz="2200" b="1" dirty="0"/>
          </a:p>
        </p:txBody>
      </p:sp>
      <p:sp>
        <p:nvSpPr>
          <p:cNvPr id="3" name="TextBox 2"/>
          <p:cNvSpPr txBox="1"/>
          <p:nvPr/>
        </p:nvSpPr>
        <p:spPr>
          <a:xfrm>
            <a:off x="899592" y="1268760"/>
            <a:ext cx="7344816" cy="2308324"/>
          </a:xfrm>
          <a:prstGeom prst="rect">
            <a:avLst/>
          </a:prstGeom>
          <a:noFill/>
        </p:spPr>
        <p:txBody>
          <a:bodyPr wrap="square" rtlCol="0">
            <a:spAutoFit/>
          </a:bodyPr>
          <a:lstStyle/>
          <a:p>
            <a:pPr algn="just" rtl="1"/>
            <a:r>
              <a:rPr lang="he-IL" b="1" dirty="0" smtClean="0"/>
              <a:t>החללית תשוגר מכדור הארץ ותגיע לנוגה כעבור 6 שבועות.</a:t>
            </a:r>
          </a:p>
          <a:p>
            <a:pPr algn="just" rtl="1"/>
            <a:endParaRPr lang="he-IL" b="1" dirty="0" smtClean="0"/>
          </a:p>
          <a:p>
            <a:pPr algn="just" rtl="1"/>
            <a:r>
              <a:rPr lang="he-IL" b="1" dirty="0" smtClean="0"/>
              <a:t>לאחר כמה הקפות סביב נוגה היא תוסט לכיוון השמש ותגיע להקפה הראשונה סביב השמש אחרי 3 חודשים במרחק של 35 רדיוסי שמש.</a:t>
            </a:r>
          </a:p>
          <a:p>
            <a:pPr algn="just" rtl="1"/>
            <a:endParaRPr lang="he-IL" b="1" dirty="0" smtClean="0"/>
          </a:p>
          <a:p>
            <a:pPr algn="just" rtl="1"/>
            <a:r>
              <a:rPr lang="he-IL" b="1" dirty="0" smtClean="0"/>
              <a:t>החללית תגיע בפעם הראשונה למרחק של 9.5 רדיוסי שמש לאחר 6.4 שנים.</a:t>
            </a:r>
          </a:p>
          <a:p>
            <a:pPr algn="just" rtl="1"/>
            <a:endParaRPr lang="he-IL" b="1" dirty="0" smtClean="0"/>
          </a:p>
          <a:p>
            <a:pPr algn="just" rtl="1"/>
            <a:r>
              <a:rPr lang="he-IL" b="1" dirty="0" smtClean="0"/>
              <a:t>אז היא תמשיך להקיף את השמש שתי הקפות באורך זמן של 88 ימים.</a:t>
            </a:r>
            <a:endParaRPr lang="en-US" b="1" dirty="0"/>
          </a:p>
        </p:txBody>
      </p:sp>
      <p:pic>
        <p:nvPicPr>
          <p:cNvPr id="22530" name="Picture 2"/>
          <p:cNvPicPr>
            <a:picLocks noChangeAspect="1" noChangeArrowheads="1"/>
          </p:cNvPicPr>
          <p:nvPr/>
        </p:nvPicPr>
        <p:blipFill>
          <a:blip r:embed="rId2" cstate="print"/>
          <a:srcRect/>
          <a:stretch>
            <a:fillRect/>
          </a:stretch>
        </p:blipFill>
        <p:spPr bwMode="auto">
          <a:xfrm>
            <a:off x="2267744" y="3573016"/>
            <a:ext cx="5546775" cy="2636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620688"/>
            <a:ext cx="4176464" cy="430887"/>
          </a:xfrm>
          <a:prstGeom prst="rect">
            <a:avLst/>
          </a:prstGeom>
          <a:noFill/>
        </p:spPr>
        <p:txBody>
          <a:bodyPr wrap="square" rtlCol="0">
            <a:spAutoFit/>
          </a:bodyPr>
          <a:lstStyle/>
          <a:p>
            <a:pPr algn="ctr" rtl="1"/>
            <a:r>
              <a:rPr lang="he-IL" sz="2200" b="1" dirty="0" smtClean="0"/>
              <a:t>לוח זמנים</a:t>
            </a:r>
            <a:endParaRPr lang="en-US" sz="2200" b="1" dirty="0"/>
          </a:p>
        </p:txBody>
      </p:sp>
      <p:graphicFrame>
        <p:nvGraphicFramePr>
          <p:cNvPr id="5" name="Table 4"/>
          <p:cNvGraphicFramePr>
            <a:graphicFrameLocks noGrp="1"/>
          </p:cNvGraphicFramePr>
          <p:nvPr/>
        </p:nvGraphicFramePr>
        <p:xfrm>
          <a:off x="1524000" y="1397000"/>
          <a:ext cx="6096000" cy="259588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algn="ctr" rtl="1"/>
                      <a:endParaRPr lang="he-IL" dirty="0"/>
                    </a:p>
                  </a:txBody>
                  <a:tcPr/>
                </a:tc>
                <a:tc>
                  <a:txBody>
                    <a:bodyPr/>
                    <a:lstStyle/>
                    <a:p>
                      <a:pPr algn="ctr" rtl="1"/>
                      <a:r>
                        <a:rPr lang="he-IL" dirty="0" smtClean="0"/>
                        <a:t>תאריך</a:t>
                      </a:r>
                      <a:endParaRPr lang="he-IL" dirty="0"/>
                    </a:p>
                  </a:txBody>
                  <a:tcPr/>
                </a:tc>
              </a:tr>
              <a:tr h="370840">
                <a:tc>
                  <a:txBody>
                    <a:bodyPr/>
                    <a:lstStyle/>
                    <a:p>
                      <a:pPr algn="ctr" rtl="1"/>
                      <a:r>
                        <a:rPr lang="he-IL" dirty="0" smtClean="0"/>
                        <a:t>שיגור</a:t>
                      </a:r>
                      <a:endParaRPr lang="he-IL" dirty="0"/>
                    </a:p>
                  </a:txBody>
                  <a:tcPr/>
                </a:tc>
                <a:tc>
                  <a:txBody>
                    <a:bodyPr/>
                    <a:lstStyle/>
                    <a:p>
                      <a:pPr algn="ctr" rtl="1"/>
                      <a:r>
                        <a:rPr lang="he-IL" dirty="0" smtClean="0"/>
                        <a:t>21/5/2015</a:t>
                      </a:r>
                      <a:endParaRPr lang="he-IL" dirty="0"/>
                    </a:p>
                  </a:txBody>
                  <a:tcPr/>
                </a:tc>
              </a:tr>
              <a:tr h="370840">
                <a:tc>
                  <a:txBody>
                    <a:bodyPr/>
                    <a:lstStyle/>
                    <a:p>
                      <a:pPr algn="ctr" rtl="1"/>
                      <a:r>
                        <a:rPr lang="he-IL" dirty="0" smtClean="0"/>
                        <a:t>פירהליון ראשון</a:t>
                      </a:r>
                      <a:endParaRPr lang="he-IL" dirty="0"/>
                    </a:p>
                  </a:txBody>
                  <a:tcPr/>
                </a:tc>
                <a:tc>
                  <a:txBody>
                    <a:bodyPr/>
                    <a:lstStyle/>
                    <a:p>
                      <a:pPr algn="ctr" rtl="1"/>
                      <a:r>
                        <a:rPr lang="he-IL" dirty="0" smtClean="0"/>
                        <a:t>אוגוסט 2015</a:t>
                      </a:r>
                      <a:endParaRPr lang="he-IL" dirty="0"/>
                    </a:p>
                  </a:txBody>
                  <a:tcPr/>
                </a:tc>
              </a:tr>
              <a:tr h="370840">
                <a:tc>
                  <a:txBody>
                    <a:bodyPr/>
                    <a:lstStyle/>
                    <a:p>
                      <a:pPr algn="ctr" rtl="1"/>
                      <a:r>
                        <a:rPr lang="he-IL" dirty="0" smtClean="0"/>
                        <a:t>פירהליון מינימלי</a:t>
                      </a:r>
                      <a:r>
                        <a:rPr lang="he-IL" baseline="0" dirty="0" smtClean="0"/>
                        <a:t> ראשון</a:t>
                      </a:r>
                      <a:r>
                        <a:rPr lang="he-IL" dirty="0" smtClean="0"/>
                        <a:t> </a:t>
                      </a:r>
                      <a:endParaRPr lang="he-IL" dirty="0"/>
                    </a:p>
                  </a:txBody>
                  <a:tcPr/>
                </a:tc>
                <a:tc>
                  <a:txBody>
                    <a:bodyPr/>
                    <a:lstStyle/>
                    <a:p>
                      <a:pPr algn="ctr" rtl="1"/>
                      <a:r>
                        <a:rPr lang="he-IL" dirty="0" smtClean="0"/>
                        <a:t>אוקטובר 2021</a:t>
                      </a:r>
                      <a:endParaRPr lang="he-IL" dirty="0"/>
                    </a:p>
                  </a:txBody>
                  <a:tcPr/>
                </a:tc>
              </a:tr>
              <a:tr h="370840">
                <a:tc>
                  <a:txBody>
                    <a:bodyPr/>
                    <a:lstStyle/>
                    <a:p>
                      <a:pPr algn="ctr" rtl="1"/>
                      <a:r>
                        <a:rPr lang="he-IL" dirty="0" smtClean="0"/>
                        <a:t>זמן הקפה</a:t>
                      </a:r>
                      <a:endParaRPr lang="he-IL" dirty="0"/>
                    </a:p>
                  </a:txBody>
                  <a:tcPr/>
                </a:tc>
                <a:tc>
                  <a:txBody>
                    <a:bodyPr/>
                    <a:lstStyle/>
                    <a:p>
                      <a:pPr algn="ctr" rtl="1"/>
                      <a:r>
                        <a:rPr lang="he-IL" dirty="0" smtClean="0"/>
                        <a:t>88 ימים</a:t>
                      </a:r>
                      <a:endParaRPr lang="he-IL" dirty="0"/>
                    </a:p>
                  </a:txBody>
                  <a:tcPr/>
                </a:tc>
              </a:tr>
              <a:tr h="370840">
                <a:tc>
                  <a:txBody>
                    <a:bodyPr/>
                    <a:lstStyle/>
                    <a:p>
                      <a:pPr algn="ctr" rtl="1"/>
                      <a:r>
                        <a:rPr lang="he-IL" dirty="0" smtClean="0"/>
                        <a:t>פירהליון מינימלי שני</a:t>
                      </a:r>
                      <a:endParaRPr lang="he-IL" dirty="0"/>
                    </a:p>
                  </a:txBody>
                  <a:tcPr/>
                </a:tc>
                <a:tc>
                  <a:txBody>
                    <a:bodyPr/>
                    <a:lstStyle/>
                    <a:p>
                      <a:pPr algn="ctr" rtl="1"/>
                      <a:r>
                        <a:rPr lang="he-IL" dirty="0" smtClean="0"/>
                        <a:t>ינואר 2022</a:t>
                      </a:r>
                      <a:endParaRPr lang="he-IL" dirty="0"/>
                    </a:p>
                  </a:txBody>
                  <a:tcPr/>
                </a:tc>
              </a:tr>
              <a:tr h="370840">
                <a:tc>
                  <a:txBody>
                    <a:bodyPr/>
                    <a:lstStyle/>
                    <a:p>
                      <a:pPr algn="ctr" rtl="1"/>
                      <a:r>
                        <a:rPr lang="he-IL" dirty="0" smtClean="0"/>
                        <a:t>פירהליון מינימלי</a:t>
                      </a:r>
                      <a:r>
                        <a:rPr lang="he-IL" baseline="0" dirty="0" smtClean="0"/>
                        <a:t> שלישי</a:t>
                      </a:r>
                      <a:endParaRPr lang="he-IL" dirty="0"/>
                    </a:p>
                  </a:txBody>
                  <a:tcPr/>
                </a:tc>
                <a:tc>
                  <a:txBody>
                    <a:bodyPr/>
                    <a:lstStyle/>
                    <a:p>
                      <a:pPr algn="ctr" rtl="1"/>
                      <a:r>
                        <a:rPr lang="he-IL" dirty="0" smtClean="0"/>
                        <a:t>אפריל 2022</a:t>
                      </a:r>
                      <a:endParaRPr lang="he-IL"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980728"/>
            <a:ext cx="7344816" cy="2585323"/>
          </a:xfrm>
          <a:prstGeom prst="rect">
            <a:avLst/>
          </a:prstGeom>
          <a:noFill/>
        </p:spPr>
        <p:txBody>
          <a:bodyPr wrap="square" rtlCol="0">
            <a:spAutoFit/>
          </a:bodyPr>
          <a:lstStyle/>
          <a:p>
            <a:pPr algn="just" rtl="1"/>
            <a:r>
              <a:rPr lang="he-IL" b="1" dirty="0" smtClean="0"/>
              <a:t>במשך כשבע שנים החללית תשהה:</a:t>
            </a:r>
          </a:p>
          <a:p>
            <a:pPr algn="just" rtl="1"/>
            <a:endParaRPr lang="he-IL" b="1" dirty="0" smtClean="0"/>
          </a:p>
          <a:p>
            <a:pPr algn="just" rtl="1"/>
            <a:r>
              <a:rPr lang="he-IL" b="1" dirty="0" smtClean="0"/>
              <a:t>961 שעות במרחק של 20 רדיוסי שמש.</a:t>
            </a:r>
          </a:p>
          <a:p>
            <a:pPr algn="just" rtl="1"/>
            <a:endParaRPr lang="he-IL" b="1" dirty="0" smtClean="0"/>
          </a:p>
          <a:p>
            <a:pPr algn="just" rtl="1"/>
            <a:r>
              <a:rPr lang="he-IL" b="1" dirty="0" smtClean="0"/>
              <a:t>434 שעות במרחק של 15 רדיוסי שמש.</a:t>
            </a:r>
          </a:p>
          <a:p>
            <a:pPr algn="just" rtl="1"/>
            <a:endParaRPr lang="he-IL" b="1" dirty="0" smtClean="0"/>
          </a:p>
          <a:p>
            <a:pPr algn="just" rtl="1"/>
            <a:r>
              <a:rPr lang="he-IL" b="1" dirty="0" smtClean="0"/>
              <a:t>30 שעות במרחק של 10 רדיוסי שמש.</a:t>
            </a:r>
          </a:p>
          <a:p>
            <a:pPr algn="just" rtl="1"/>
            <a:endParaRPr lang="he-IL" b="1" dirty="0" smtClean="0"/>
          </a:p>
          <a:p>
            <a:pPr algn="just" rtl="1"/>
            <a:r>
              <a:rPr lang="he-IL" b="1" dirty="0" smtClean="0"/>
              <a:t>כשהיא בודקת את הסביבה במרחקים שונים.</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620688"/>
            <a:ext cx="4176464" cy="430887"/>
          </a:xfrm>
          <a:prstGeom prst="rect">
            <a:avLst/>
          </a:prstGeom>
          <a:noFill/>
        </p:spPr>
        <p:txBody>
          <a:bodyPr wrap="square" rtlCol="0">
            <a:spAutoFit/>
          </a:bodyPr>
          <a:lstStyle/>
          <a:p>
            <a:pPr algn="ctr" rtl="1"/>
            <a:r>
              <a:rPr lang="he-IL" sz="2200" b="1" dirty="0" smtClean="0"/>
              <a:t>מטרות המשימה</a:t>
            </a:r>
            <a:endParaRPr lang="en-US" sz="2200" b="1" dirty="0"/>
          </a:p>
        </p:txBody>
      </p:sp>
      <p:sp>
        <p:nvSpPr>
          <p:cNvPr id="3" name="TextBox 2"/>
          <p:cNvSpPr txBox="1"/>
          <p:nvPr/>
        </p:nvSpPr>
        <p:spPr>
          <a:xfrm>
            <a:off x="899592" y="1268760"/>
            <a:ext cx="7344816" cy="369332"/>
          </a:xfrm>
          <a:prstGeom prst="rect">
            <a:avLst/>
          </a:prstGeom>
          <a:noFill/>
        </p:spPr>
        <p:txBody>
          <a:bodyPr wrap="square" rtlCol="0">
            <a:spAutoFit/>
          </a:bodyPr>
          <a:lstStyle/>
          <a:p>
            <a:pPr algn="just" rtl="1">
              <a:buFont typeface="Arial" charset="0"/>
              <a:buChar char="•"/>
            </a:pPr>
            <a:r>
              <a:rPr lang="he-IL" b="1" dirty="0" smtClean="0"/>
              <a:t> קביעת המבנה והדינמיקה של השדות המגנטיים במקורות רוחות השמש.</a:t>
            </a:r>
          </a:p>
        </p:txBody>
      </p:sp>
      <p:sp>
        <p:nvSpPr>
          <p:cNvPr id="4" name="TextBox 3"/>
          <p:cNvSpPr txBox="1"/>
          <p:nvPr/>
        </p:nvSpPr>
        <p:spPr>
          <a:xfrm>
            <a:off x="899592" y="1916832"/>
            <a:ext cx="7344816" cy="646331"/>
          </a:xfrm>
          <a:prstGeom prst="rect">
            <a:avLst/>
          </a:prstGeom>
          <a:noFill/>
        </p:spPr>
        <p:txBody>
          <a:bodyPr wrap="square" rtlCol="0">
            <a:spAutoFit/>
          </a:bodyPr>
          <a:lstStyle/>
          <a:p>
            <a:pPr algn="just" rtl="1">
              <a:buFont typeface="Arial" charset="0"/>
              <a:buChar char="•"/>
            </a:pPr>
            <a:r>
              <a:rPr lang="he-IL" b="1" dirty="0" smtClean="0"/>
              <a:t> לעקוב אחרי זרימת האנרגיה שמחממת את עטרת השמש ומאיצה את רוחות השמש.</a:t>
            </a:r>
          </a:p>
        </p:txBody>
      </p:sp>
      <p:sp>
        <p:nvSpPr>
          <p:cNvPr id="6" name="TextBox 5"/>
          <p:cNvSpPr txBox="1"/>
          <p:nvPr/>
        </p:nvSpPr>
        <p:spPr>
          <a:xfrm>
            <a:off x="899592" y="2636912"/>
            <a:ext cx="7344816" cy="369332"/>
          </a:xfrm>
          <a:prstGeom prst="rect">
            <a:avLst/>
          </a:prstGeom>
          <a:noFill/>
        </p:spPr>
        <p:txBody>
          <a:bodyPr wrap="square" rtlCol="0">
            <a:spAutoFit/>
          </a:bodyPr>
          <a:lstStyle/>
          <a:p>
            <a:pPr algn="just" rtl="1">
              <a:buFont typeface="Arial" charset="0"/>
              <a:buChar char="•"/>
            </a:pPr>
            <a:r>
              <a:rPr lang="he-IL" b="1" dirty="0" smtClean="0"/>
              <a:t> קביעת מנגנון האצת והעברת החלקיקים האנרגטיים.</a:t>
            </a:r>
          </a:p>
        </p:txBody>
      </p:sp>
      <p:sp>
        <p:nvSpPr>
          <p:cNvPr id="7" name="TextBox 6"/>
          <p:cNvSpPr txBox="1"/>
          <p:nvPr/>
        </p:nvSpPr>
        <p:spPr>
          <a:xfrm>
            <a:off x="899592" y="3212976"/>
            <a:ext cx="7344816" cy="646331"/>
          </a:xfrm>
          <a:prstGeom prst="rect">
            <a:avLst/>
          </a:prstGeom>
          <a:noFill/>
        </p:spPr>
        <p:txBody>
          <a:bodyPr wrap="square" rtlCol="0">
            <a:spAutoFit/>
          </a:bodyPr>
          <a:lstStyle/>
          <a:p>
            <a:pPr algn="just" rtl="1">
              <a:buFont typeface="Arial" charset="0"/>
              <a:buChar char="•"/>
            </a:pPr>
            <a:r>
              <a:rPr lang="he-IL" b="1" dirty="0" smtClean="0"/>
              <a:t> לחקור את אבק הפלסמה והשפעתו על רוחות השמש ויצירת החלקיקים האנרגטיים.</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620688"/>
            <a:ext cx="4176464" cy="430887"/>
          </a:xfrm>
          <a:prstGeom prst="rect">
            <a:avLst/>
          </a:prstGeom>
          <a:noFill/>
        </p:spPr>
        <p:txBody>
          <a:bodyPr wrap="square" rtlCol="0">
            <a:spAutoFit/>
          </a:bodyPr>
          <a:lstStyle/>
          <a:p>
            <a:pPr algn="ctr" rtl="1"/>
            <a:r>
              <a:rPr lang="he-IL" sz="2200" b="1" dirty="0" smtClean="0"/>
              <a:t>שיטות מדידה ודגימה</a:t>
            </a:r>
            <a:endParaRPr lang="en-US" sz="2200" b="1" dirty="0"/>
          </a:p>
        </p:txBody>
      </p:sp>
      <p:sp>
        <p:nvSpPr>
          <p:cNvPr id="3" name="TextBox 2"/>
          <p:cNvSpPr txBox="1"/>
          <p:nvPr/>
        </p:nvSpPr>
        <p:spPr>
          <a:xfrm>
            <a:off x="899592" y="1268760"/>
            <a:ext cx="7344816" cy="369332"/>
          </a:xfrm>
          <a:prstGeom prst="rect">
            <a:avLst/>
          </a:prstGeom>
          <a:noFill/>
        </p:spPr>
        <p:txBody>
          <a:bodyPr wrap="square" rtlCol="0">
            <a:spAutoFit/>
          </a:bodyPr>
          <a:lstStyle/>
          <a:p>
            <a:pPr algn="just" rtl="1"/>
            <a:r>
              <a:rPr lang="he-IL" b="1" dirty="0" smtClean="0"/>
              <a:t>על מנת לבצע את מטרות המשימה משתמשים בציוד הבא:</a:t>
            </a:r>
          </a:p>
        </p:txBody>
      </p:sp>
      <p:sp>
        <p:nvSpPr>
          <p:cNvPr id="4" name="TextBox 3"/>
          <p:cNvSpPr txBox="1"/>
          <p:nvPr/>
        </p:nvSpPr>
        <p:spPr>
          <a:xfrm>
            <a:off x="899592" y="1916832"/>
            <a:ext cx="7344816" cy="369332"/>
          </a:xfrm>
          <a:prstGeom prst="rect">
            <a:avLst/>
          </a:prstGeom>
          <a:noFill/>
        </p:spPr>
        <p:txBody>
          <a:bodyPr wrap="square" rtlCol="0">
            <a:spAutoFit/>
          </a:bodyPr>
          <a:lstStyle/>
          <a:p>
            <a:pPr algn="just" rtl="1">
              <a:buFont typeface="Arial" charset="0"/>
              <a:buChar char="•"/>
            </a:pPr>
            <a:r>
              <a:rPr lang="he-IL" b="1" dirty="0" smtClean="0"/>
              <a:t> </a:t>
            </a:r>
            <a:r>
              <a:rPr lang="en-US" b="1" dirty="0" smtClean="0"/>
              <a:t>Fast Ion Analyzer</a:t>
            </a:r>
            <a:r>
              <a:rPr lang="he-IL" b="1" dirty="0" smtClean="0"/>
              <a:t> – מכשיר לבדיקת יונים.</a:t>
            </a:r>
          </a:p>
        </p:txBody>
      </p:sp>
      <p:sp>
        <p:nvSpPr>
          <p:cNvPr id="6" name="TextBox 5"/>
          <p:cNvSpPr txBox="1"/>
          <p:nvPr/>
        </p:nvSpPr>
        <p:spPr>
          <a:xfrm>
            <a:off x="899592" y="2348880"/>
            <a:ext cx="7344816" cy="369332"/>
          </a:xfrm>
          <a:prstGeom prst="rect">
            <a:avLst/>
          </a:prstGeom>
          <a:noFill/>
        </p:spPr>
        <p:txBody>
          <a:bodyPr wrap="square" rtlCol="0">
            <a:spAutoFit/>
          </a:bodyPr>
          <a:lstStyle/>
          <a:p>
            <a:pPr algn="just" rtl="1">
              <a:buFont typeface="Arial" charset="0"/>
              <a:buChar char="•"/>
            </a:pPr>
            <a:r>
              <a:rPr lang="he-IL" b="1" dirty="0" smtClean="0"/>
              <a:t> </a:t>
            </a:r>
            <a:r>
              <a:rPr lang="en-US" b="1" dirty="0" smtClean="0"/>
              <a:t>Fast Electron Analyzer</a:t>
            </a:r>
            <a:r>
              <a:rPr lang="he-IL" b="1" dirty="0" smtClean="0"/>
              <a:t> – מכשיר לבדיקת אלקטרונים.</a:t>
            </a:r>
          </a:p>
        </p:txBody>
      </p:sp>
      <p:sp>
        <p:nvSpPr>
          <p:cNvPr id="7" name="TextBox 6"/>
          <p:cNvSpPr txBox="1"/>
          <p:nvPr/>
        </p:nvSpPr>
        <p:spPr>
          <a:xfrm>
            <a:off x="899592" y="2780928"/>
            <a:ext cx="7344816" cy="369332"/>
          </a:xfrm>
          <a:prstGeom prst="rect">
            <a:avLst/>
          </a:prstGeom>
          <a:noFill/>
        </p:spPr>
        <p:txBody>
          <a:bodyPr wrap="square" rtlCol="0">
            <a:spAutoFit/>
          </a:bodyPr>
          <a:lstStyle/>
          <a:p>
            <a:pPr algn="just" rtl="1">
              <a:buFont typeface="Arial" charset="0"/>
              <a:buChar char="•"/>
            </a:pPr>
            <a:r>
              <a:rPr lang="he-IL" b="1" dirty="0" smtClean="0"/>
              <a:t> </a:t>
            </a:r>
            <a:r>
              <a:rPr lang="en-US" b="1" dirty="0" smtClean="0"/>
              <a:t>Ion Composition Analyzer</a:t>
            </a:r>
            <a:r>
              <a:rPr lang="he-IL" b="1" dirty="0" smtClean="0"/>
              <a:t> – מכשיר לבדיקת היווצרות יונים.</a:t>
            </a:r>
          </a:p>
        </p:txBody>
      </p:sp>
      <p:sp>
        <p:nvSpPr>
          <p:cNvPr id="8" name="TextBox 7"/>
          <p:cNvSpPr txBox="1"/>
          <p:nvPr/>
        </p:nvSpPr>
        <p:spPr>
          <a:xfrm>
            <a:off x="899592" y="3212976"/>
            <a:ext cx="7344816" cy="369332"/>
          </a:xfrm>
          <a:prstGeom prst="rect">
            <a:avLst/>
          </a:prstGeom>
          <a:noFill/>
        </p:spPr>
        <p:txBody>
          <a:bodyPr wrap="square" rtlCol="0">
            <a:spAutoFit/>
          </a:bodyPr>
          <a:lstStyle/>
          <a:p>
            <a:pPr algn="just" rtl="1">
              <a:buFont typeface="Arial" charset="0"/>
              <a:buChar char="•"/>
            </a:pPr>
            <a:r>
              <a:rPr lang="he-IL" b="1" dirty="0" smtClean="0"/>
              <a:t> </a:t>
            </a:r>
            <a:r>
              <a:rPr lang="en-US" b="1" dirty="0" smtClean="0"/>
              <a:t>Energetic Particles Instrument</a:t>
            </a:r>
            <a:r>
              <a:rPr lang="he-IL" b="1" dirty="0" smtClean="0"/>
              <a:t> – מכשור לבדיקת חלקיקים אנרגטיים.</a:t>
            </a:r>
          </a:p>
        </p:txBody>
      </p:sp>
      <p:sp>
        <p:nvSpPr>
          <p:cNvPr id="9" name="TextBox 8"/>
          <p:cNvSpPr txBox="1"/>
          <p:nvPr/>
        </p:nvSpPr>
        <p:spPr>
          <a:xfrm>
            <a:off x="899592" y="3645024"/>
            <a:ext cx="7344816" cy="369332"/>
          </a:xfrm>
          <a:prstGeom prst="rect">
            <a:avLst/>
          </a:prstGeom>
          <a:noFill/>
        </p:spPr>
        <p:txBody>
          <a:bodyPr wrap="square" rtlCol="0">
            <a:spAutoFit/>
          </a:bodyPr>
          <a:lstStyle/>
          <a:p>
            <a:pPr algn="just" rtl="1">
              <a:buFont typeface="Arial" charset="0"/>
              <a:buChar char="•"/>
            </a:pPr>
            <a:r>
              <a:rPr lang="he-IL" b="1" dirty="0" smtClean="0"/>
              <a:t> </a:t>
            </a:r>
            <a:r>
              <a:rPr lang="en-US" b="1" dirty="0" smtClean="0"/>
              <a:t>Magnetometer</a:t>
            </a:r>
            <a:r>
              <a:rPr lang="he-IL" b="1" dirty="0" smtClean="0"/>
              <a:t> – למדידת עוצמת שדות מגנטיים.</a:t>
            </a:r>
          </a:p>
        </p:txBody>
      </p:sp>
      <p:sp>
        <p:nvSpPr>
          <p:cNvPr id="10" name="TextBox 9"/>
          <p:cNvSpPr txBox="1"/>
          <p:nvPr/>
        </p:nvSpPr>
        <p:spPr>
          <a:xfrm>
            <a:off x="899592" y="4077072"/>
            <a:ext cx="7344816" cy="369332"/>
          </a:xfrm>
          <a:prstGeom prst="rect">
            <a:avLst/>
          </a:prstGeom>
          <a:noFill/>
        </p:spPr>
        <p:txBody>
          <a:bodyPr wrap="square" rtlCol="0">
            <a:spAutoFit/>
          </a:bodyPr>
          <a:lstStyle/>
          <a:p>
            <a:pPr algn="just" rtl="1">
              <a:buFont typeface="Arial" charset="0"/>
              <a:buChar char="•"/>
            </a:pPr>
            <a:r>
              <a:rPr lang="he-IL" b="1" dirty="0" smtClean="0"/>
              <a:t> </a:t>
            </a:r>
            <a:r>
              <a:rPr lang="en-US" b="1" dirty="0" smtClean="0"/>
              <a:t>Plasma Wave Instruments</a:t>
            </a:r>
            <a:r>
              <a:rPr lang="he-IL" b="1" dirty="0" smtClean="0"/>
              <a:t> – מכשור לבדיקת פלסמה.</a:t>
            </a:r>
          </a:p>
        </p:txBody>
      </p:sp>
      <p:sp>
        <p:nvSpPr>
          <p:cNvPr id="11" name="TextBox 10"/>
          <p:cNvSpPr txBox="1"/>
          <p:nvPr/>
        </p:nvSpPr>
        <p:spPr>
          <a:xfrm>
            <a:off x="899592" y="4509120"/>
            <a:ext cx="7344816" cy="646331"/>
          </a:xfrm>
          <a:prstGeom prst="rect">
            <a:avLst/>
          </a:prstGeom>
          <a:noFill/>
        </p:spPr>
        <p:txBody>
          <a:bodyPr wrap="square" rtlCol="0">
            <a:spAutoFit/>
          </a:bodyPr>
          <a:lstStyle/>
          <a:p>
            <a:pPr algn="just" rtl="1">
              <a:buFont typeface="Arial" charset="0"/>
              <a:buChar char="•"/>
            </a:pPr>
            <a:r>
              <a:rPr lang="he-IL" b="1" dirty="0" smtClean="0"/>
              <a:t> </a:t>
            </a:r>
            <a:r>
              <a:rPr lang="en-US" b="1" dirty="0" smtClean="0"/>
              <a:t>Neutron/Gamma-ray Spectrometer</a:t>
            </a:r>
            <a:r>
              <a:rPr lang="he-IL" b="1" dirty="0" smtClean="0"/>
              <a:t> – מכשיר לבדיקת הספקטרום של נויטרונים וגלי גמא.</a:t>
            </a:r>
          </a:p>
        </p:txBody>
      </p:sp>
      <p:sp>
        <p:nvSpPr>
          <p:cNvPr id="12" name="TextBox 11"/>
          <p:cNvSpPr txBox="1"/>
          <p:nvPr/>
        </p:nvSpPr>
        <p:spPr>
          <a:xfrm>
            <a:off x="899592" y="5157192"/>
            <a:ext cx="7344816" cy="369332"/>
          </a:xfrm>
          <a:prstGeom prst="rect">
            <a:avLst/>
          </a:prstGeom>
          <a:noFill/>
        </p:spPr>
        <p:txBody>
          <a:bodyPr wrap="square" rtlCol="0">
            <a:spAutoFit/>
          </a:bodyPr>
          <a:lstStyle/>
          <a:p>
            <a:pPr algn="just" rtl="1">
              <a:buFont typeface="Arial" charset="0"/>
              <a:buChar char="•"/>
            </a:pPr>
            <a:r>
              <a:rPr lang="he-IL" b="1" dirty="0" smtClean="0"/>
              <a:t> </a:t>
            </a:r>
            <a:r>
              <a:rPr lang="en-US" b="1" dirty="0" smtClean="0"/>
              <a:t>Coronal Dust Detector</a:t>
            </a:r>
            <a:r>
              <a:rPr lang="he-IL" b="1" dirty="0" smtClean="0"/>
              <a:t> – גלאי אבק מעטרת השמש.</a:t>
            </a:r>
          </a:p>
        </p:txBody>
      </p:sp>
      <p:sp>
        <p:nvSpPr>
          <p:cNvPr id="13" name="TextBox 12"/>
          <p:cNvSpPr txBox="1"/>
          <p:nvPr/>
        </p:nvSpPr>
        <p:spPr>
          <a:xfrm>
            <a:off x="899592" y="5517232"/>
            <a:ext cx="7344816" cy="369332"/>
          </a:xfrm>
          <a:prstGeom prst="rect">
            <a:avLst/>
          </a:prstGeom>
          <a:noFill/>
        </p:spPr>
        <p:txBody>
          <a:bodyPr wrap="square" rtlCol="0">
            <a:spAutoFit/>
          </a:bodyPr>
          <a:lstStyle/>
          <a:p>
            <a:pPr algn="just" rtl="1">
              <a:buFont typeface="Arial" charset="0"/>
              <a:buChar char="•"/>
            </a:pPr>
            <a:r>
              <a:rPr lang="he-IL" b="1" dirty="0" smtClean="0"/>
              <a:t> </a:t>
            </a:r>
            <a:r>
              <a:rPr lang="en-US" b="1" dirty="0" smtClean="0"/>
              <a:t>Hemispheric Imager</a:t>
            </a:r>
            <a:r>
              <a:rPr lang="he-IL" b="1" dirty="0" smtClean="0"/>
              <a:t> – צילום</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eople.physics.carleton.ca/~watson/Physics/Gifs/Stars/Sun_Structure.phg.png"/>
          <p:cNvPicPr>
            <a:picLocks noChangeAspect="1" noChangeArrowheads="1"/>
          </p:cNvPicPr>
          <p:nvPr/>
        </p:nvPicPr>
        <p:blipFill>
          <a:blip r:embed="rId2" cstate="print"/>
          <a:srcRect/>
          <a:stretch>
            <a:fillRect/>
          </a:stretch>
        </p:blipFill>
        <p:spPr bwMode="auto">
          <a:xfrm>
            <a:off x="3275856" y="476672"/>
            <a:ext cx="2571750" cy="2524126"/>
          </a:xfrm>
          <a:prstGeom prst="rect">
            <a:avLst/>
          </a:prstGeom>
          <a:noFill/>
        </p:spPr>
      </p:pic>
      <p:sp>
        <p:nvSpPr>
          <p:cNvPr id="3" name="TextBox 2"/>
          <p:cNvSpPr txBox="1"/>
          <p:nvPr/>
        </p:nvSpPr>
        <p:spPr>
          <a:xfrm>
            <a:off x="1043608" y="3284984"/>
            <a:ext cx="7488832" cy="2031325"/>
          </a:xfrm>
          <a:prstGeom prst="rect">
            <a:avLst/>
          </a:prstGeom>
          <a:noFill/>
        </p:spPr>
        <p:txBody>
          <a:bodyPr wrap="square" rtlCol="0">
            <a:spAutoFit/>
          </a:bodyPr>
          <a:lstStyle/>
          <a:p>
            <a:pPr algn="just" rtl="1"/>
            <a:r>
              <a:rPr lang="he-IL" b="1" dirty="0" smtClean="0"/>
              <a:t>השמש שלנו מורכבת מכמה חלקים עיקריים:</a:t>
            </a:r>
          </a:p>
          <a:p>
            <a:pPr algn="just" rtl="1"/>
            <a:endParaRPr lang="he-IL" b="1" dirty="0"/>
          </a:p>
          <a:p>
            <a:pPr algn="just" rtl="1"/>
            <a:r>
              <a:rPr lang="he-IL" b="1" dirty="0" smtClean="0"/>
              <a:t>1- ליבה: מקור האנרגיה של השמש. שם מתקיים היתוך גרעיני.</a:t>
            </a:r>
          </a:p>
          <a:p>
            <a:pPr algn="just" rtl="1"/>
            <a:endParaRPr lang="he-IL" b="1" dirty="0"/>
          </a:p>
          <a:p>
            <a:pPr algn="just" rtl="1"/>
            <a:r>
              <a:rPr lang="he-IL" b="1" dirty="0" smtClean="0"/>
              <a:t>2- פוטוספירה: השכבה המהווה את פניה הנראים של השמש.</a:t>
            </a:r>
          </a:p>
          <a:p>
            <a:pPr algn="just" rtl="1"/>
            <a:endParaRPr lang="he-IL" b="1" dirty="0"/>
          </a:p>
          <a:p>
            <a:pPr algn="just" rtl="1"/>
            <a:r>
              <a:rPr lang="he-IL" b="1" dirty="0" smtClean="0"/>
              <a:t>3- עטרה: החלק העליון של אטמוספירת השמש. העובי שלה מיליוני קילומטרים.</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071538" y="1500174"/>
            <a:ext cx="7438497" cy="4268804"/>
          </a:xfrm>
          <a:prstGeom prst="rect">
            <a:avLst/>
          </a:prstGeom>
          <a:noFill/>
          <a:ln w="9525">
            <a:noFill/>
            <a:miter lim="800000"/>
            <a:headEnd/>
            <a:tailEnd/>
          </a:ln>
          <a:effectLst/>
        </p:spPr>
      </p:pic>
      <p:sp>
        <p:nvSpPr>
          <p:cNvPr id="3" name="TextBox 2"/>
          <p:cNvSpPr txBox="1"/>
          <p:nvPr/>
        </p:nvSpPr>
        <p:spPr>
          <a:xfrm>
            <a:off x="2214546" y="428604"/>
            <a:ext cx="6215106" cy="369332"/>
          </a:xfrm>
          <a:prstGeom prst="rect">
            <a:avLst/>
          </a:prstGeom>
          <a:noFill/>
        </p:spPr>
        <p:txBody>
          <a:bodyPr wrap="square" rtlCol="1">
            <a:spAutoFit/>
          </a:bodyPr>
          <a:lstStyle/>
          <a:p>
            <a:pPr algn="just" rtl="1"/>
            <a:r>
              <a:rPr lang="he-IL" b="1" dirty="0" smtClean="0"/>
              <a:t>ניתן לראות את המיקום של המכשירים השונים בתמונות הבאות:</a:t>
            </a:r>
            <a:endParaRPr lang="he-IL"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428860" y="1285860"/>
            <a:ext cx="4295775" cy="4895850"/>
          </a:xfrm>
          <a:prstGeom prst="rect">
            <a:avLst/>
          </a:prstGeom>
          <a:noFill/>
          <a:ln w="9525">
            <a:noFill/>
            <a:miter lim="800000"/>
            <a:headEnd/>
            <a:tailEnd/>
          </a:ln>
          <a:effectLst/>
        </p:spPr>
      </p:pic>
      <p:sp>
        <p:nvSpPr>
          <p:cNvPr id="3" name="TextBox 2"/>
          <p:cNvSpPr txBox="1"/>
          <p:nvPr/>
        </p:nvSpPr>
        <p:spPr>
          <a:xfrm>
            <a:off x="1285852" y="571480"/>
            <a:ext cx="7286676" cy="369332"/>
          </a:xfrm>
          <a:prstGeom prst="rect">
            <a:avLst/>
          </a:prstGeom>
          <a:noFill/>
        </p:spPr>
        <p:txBody>
          <a:bodyPr wrap="square" rtlCol="1">
            <a:spAutoFit/>
          </a:bodyPr>
          <a:lstStyle/>
          <a:p>
            <a:pPr algn="just" rtl="1"/>
            <a:r>
              <a:rPr lang="he-IL" b="1" dirty="0" smtClean="0"/>
              <a:t>תמונה שמציגה את הגוף הראשי מבפנים:</a:t>
            </a:r>
            <a:endParaRPr lang="he-IL"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620688"/>
            <a:ext cx="4176464" cy="430887"/>
          </a:xfrm>
          <a:prstGeom prst="rect">
            <a:avLst/>
          </a:prstGeom>
          <a:noFill/>
        </p:spPr>
        <p:txBody>
          <a:bodyPr wrap="square" rtlCol="0">
            <a:spAutoFit/>
          </a:bodyPr>
          <a:lstStyle/>
          <a:p>
            <a:pPr algn="ctr" rtl="1"/>
            <a:r>
              <a:rPr lang="he-IL" sz="2200" b="1" dirty="0" smtClean="0"/>
              <a:t>החזרת מידע ודגימות</a:t>
            </a:r>
            <a:endParaRPr lang="en-US" sz="2200" b="1" dirty="0"/>
          </a:p>
        </p:txBody>
      </p:sp>
      <p:sp>
        <p:nvSpPr>
          <p:cNvPr id="3" name="TextBox 2"/>
          <p:cNvSpPr txBox="1"/>
          <p:nvPr/>
        </p:nvSpPr>
        <p:spPr>
          <a:xfrm>
            <a:off x="899592" y="1268760"/>
            <a:ext cx="7344816" cy="1754326"/>
          </a:xfrm>
          <a:prstGeom prst="rect">
            <a:avLst/>
          </a:prstGeom>
          <a:noFill/>
        </p:spPr>
        <p:txBody>
          <a:bodyPr wrap="square" rtlCol="0">
            <a:spAutoFit/>
          </a:bodyPr>
          <a:lstStyle/>
          <a:p>
            <a:pPr algn="just" rtl="1"/>
            <a:r>
              <a:rPr lang="he-IL" b="1" dirty="0" smtClean="0"/>
              <a:t>אנחנו נשתמש בשתי שיטות כדי לקבל את מה שהחללית תאסוף.</a:t>
            </a:r>
          </a:p>
          <a:p>
            <a:pPr algn="just" rtl="1"/>
            <a:endParaRPr lang="he-IL" b="1" dirty="0" smtClean="0"/>
          </a:p>
          <a:p>
            <a:pPr algn="just" rtl="1">
              <a:buFont typeface="Arial" charset="0"/>
              <a:buChar char="•"/>
            </a:pPr>
            <a:r>
              <a:rPr lang="he-IL" b="1" dirty="0" smtClean="0"/>
              <a:t> בתוך החללית יהיה מעבד שיאחסן את הנתונים ממכשירי המדידה והדגימה השונים.</a:t>
            </a:r>
          </a:p>
          <a:p>
            <a:pPr algn="just" rtl="1"/>
            <a:endParaRPr lang="he-IL" b="1" dirty="0" smtClean="0"/>
          </a:p>
          <a:p>
            <a:pPr algn="just" rtl="1"/>
            <a:r>
              <a:rPr lang="he-IL" b="1" dirty="0" smtClean="0"/>
              <a:t>לאחר מכן המידע מועבר לכדור הארץ על ידי אנטנת </a:t>
            </a:r>
            <a:r>
              <a:rPr lang="en-US" b="1" dirty="0" smtClean="0"/>
              <a:t>HGA</a:t>
            </a:r>
            <a:endParaRPr lang="he-IL" b="1" dirty="0" smtClean="0"/>
          </a:p>
        </p:txBody>
      </p:sp>
      <p:pic>
        <p:nvPicPr>
          <p:cNvPr id="14" name="Picture 13" descr="http://www.geardiary.com/wp-content/uploads/2008/06/nasa-solar-probe.jpg"/>
          <p:cNvPicPr>
            <a:picLocks noChangeAspect="1" noChangeArrowheads="1"/>
          </p:cNvPicPr>
          <p:nvPr/>
        </p:nvPicPr>
        <p:blipFill>
          <a:blip r:embed="rId2" cstate="print"/>
          <a:srcRect/>
          <a:stretch>
            <a:fillRect/>
          </a:stretch>
        </p:blipFill>
        <p:spPr bwMode="auto">
          <a:xfrm>
            <a:off x="3131840" y="3212976"/>
            <a:ext cx="3061312" cy="283171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95536" y="1988840"/>
            <a:ext cx="8244408" cy="2575909"/>
          </a:xfrm>
          <a:prstGeom prst="rect">
            <a:avLst/>
          </a:prstGeom>
          <a:noFill/>
          <a:ln w="9525">
            <a:noFill/>
            <a:miter lim="800000"/>
            <a:headEnd/>
            <a:tailEnd/>
          </a:ln>
        </p:spPr>
      </p:pic>
      <p:sp>
        <p:nvSpPr>
          <p:cNvPr id="3" name="TextBox 2"/>
          <p:cNvSpPr txBox="1"/>
          <p:nvPr/>
        </p:nvSpPr>
        <p:spPr>
          <a:xfrm>
            <a:off x="1475656" y="908720"/>
            <a:ext cx="6840760" cy="369332"/>
          </a:xfrm>
          <a:prstGeom prst="rect">
            <a:avLst/>
          </a:prstGeom>
          <a:noFill/>
        </p:spPr>
        <p:txBody>
          <a:bodyPr wrap="square" rtlCol="0">
            <a:spAutoFit/>
          </a:bodyPr>
          <a:lstStyle/>
          <a:p>
            <a:pPr algn="just" rtl="1"/>
            <a:r>
              <a:rPr lang="he-IL" b="1" dirty="0" smtClean="0"/>
              <a:t>להלן טבלה שמראה את קצב העברת הנתונים לכדור הארץ:</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357166"/>
            <a:ext cx="7344816" cy="2862322"/>
          </a:xfrm>
          <a:prstGeom prst="rect">
            <a:avLst/>
          </a:prstGeom>
          <a:noFill/>
        </p:spPr>
        <p:txBody>
          <a:bodyPr wrap="square" rtlCol="0">
            <a:spAutoFit/>
          </a:bodyPr>
          <a:lstStyle/>
          <a:p>
            <a:pPr algn="just" rtl="1">
              <a:buFont typeface="Arial" charset="0"/>
              <a:buChar char="•"/>
            </a:pPr>
            <a:r>
              <a:rPr lang="he-IL" b="1" dirty="0" smtClean="0"/>
              <a:t>השיטה השניה היא אחסון הדגימות שמקבלים עד ההקפה השניה הקרובה ביותר לשמש. </a:t>
            </a:r>
          </a:p>
          <a:p>
            <a:pPr algn="just" rtl="1">
              <a:buFont typeface="Arial" charset="0"/>
              <a:buChar char="•"/>
            </a:pPr>
            <a:endParaRPr lang="he-IL" b="1" dirty="0" smtClean="0"/>
          </a:p>
          <a:p>
            <a:pPr algn="just" rtl="1"/>
            <a:r>
              <a:rPr lang="he-IL" b="1" dirty="0" smtClean="0"/>
              <a:t>בחלק התחתון של החללית מורכבות לוחיות בעלות צפיפות נמוכה כדי לספוג את החלקיקים. הלוחיות האלה נכנסות בתוך קופסה ונשמרות </a:t>
            </a:r>
            <a:r>
              <a:rPr lang="he-IL" b="1" smtClean="0"/>
              <a:t>עד </a:t>
            </a:r>
            <a:r>
              <a:rPr lang="he-IL" b="1" smtClean="0"/>
              <a:t>לפני </a:t>
            </a:r>
            <a:r>
              <a:rPr lang="he-IL" b="1" dirty="0" smtClean="0"/>
              <a:t>ההקפה האחרונה.</a:t>
            </a:r>
          </a:p>
          <a:p>
            <a:pPr algn="just" rtl="1"/>
            <a:endParaRPr lang="he-IL" b="1" dirty="0" smtClean="0"/>
          </a:p>
          <a:p>
            <a:pPr algn="just" rtl="1"/>
            <a:r>
              <a:rPr lang="he-IL" b="1" dirty="0" smtClean="0"/>
              <a:t>לפני ההקפה האחרונה סביב השמש, החללית תקיף את נוגה ואז ניתן לפצל את החלק התחתון מהחללית עם מערכת סולארית שתקיף את נוגה ואז תקבל תאוצה כדי לחזור לכדור הארץ.</a:t>
            </a:r>
          </a:p>
        </p:txBody>
      </p:sp>
      <p:pic>
        <p:nvPicPr>
          <p:cNvPr id="6" name="Picture 2"/>
          <p:cNvPicPr>
            <a:picLocks noChangeAspect="1" noChangeArrowheads="1"/>
          </p:cNvPicPr>
          <p:nvPr/>
        </p:nvPicPr>
        <p:blipFill>
          <a:blip r:embed="rId2" cstate="print"/>
          <a:srcRect/>
          <a:stretch>
            <a:fillRect/>
          </a:stretch>
        </p:blipFill>
        <p:spPr bwMode="auto">
          <a:xfrm>
            <a:off x="3143240" y="3357562"/>
            <a:ext cx="3286807" cy="29119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764704"/>
            <a:ext cx="7344816" cy="2862322"/>
          </a:xfrm>
          <a:prstGeom prst="rect">
            <a:avLst/>
          </a:prstGeom>
          <a:noFill/>
        </p:spPr>
        <p:txBody>
          <a:bodyPr wrap="square" rtlCol="0">
            <a:spAutoFit/>
          </a:bodyPr>
          <a:lstStyle/>
          <a:p>
            <a:pPr algn="just" rtl="1"/>
            <a:r>
              <a:rPr lang="he-IL" b="1" dirty="0" smtClean="0"/>
              <a:t>ניתן להקטין את הסיכונים בהחזרת הדגימות כדי למנוע חיכוך עם האטמוספירה ולהימנע מסיכונים מיותרים בזמן הנפילה לעבר כדור הארץ. </a:t>
            </a:r>
          </a:p>
          <a:p>
            <a:pPr algn="just" rtl="1"/>
            <a:endParaRPr lang="he-IL" b="1" dirty="0" smtClean="0"/>
          </a:p>
          <a:p>
            <a:pPr algn="just" rtl="1"/>
            <a:r>
              <a:rPr lang="he-IL" b="1" dirty="0" smtClean="0"/>
              <a:t>אנחנו מחזירים את החלק התחתון ובתוכו הקופסה עם הלוחיות אל תחנת החלל הבינלאומית שנעה סביב כדור הארץ.</a:t>
            </a:r>
          </a:p>
          <a:p>
            <a:pPr algn="just" rtl="1"/>
            <a:endParaRPr lang="he-IL" b="1" dirty="0" smtClean="0"/>
          </a:p>
          <a:p>
            <a:pPr algn="just" rtl="1"/>
            <a:r>
              <a:rPr lang="he-IL" b="1" dirty="0" smtClean="0"/>
              <a:t>אז ניתן להחזיר את הקופסה לכדור הארץ על ידי אחת החלליות שמשוגרות לעבר תחנת החלל הבינלאומית.</a:t>
            </a:r>
          </a:p>
          <a:p>
            <a:pPr algn="just" rtl="1"/>
            <a:endParaRPr lang="he-IL" b="1" dirty="0" smtClean="0"/>
          </a:p>
          <a:p>
            <a:pPr algn="just" rtl="1"/>
            <a:endParaRPr lang="he-IL" b="1" dirty="0" smtClean="0"/>
          </a:p>
        </p:txBody>
      </p:sp>
      <p:pic>
        <p:nvPicPr>
          <p:cNvPr id="4" name="Picture 4" descr="Genesis solar wind collectors"/>
          <p:cNvPicPr>
            <a:picLocks noChangeAspect="1" noChangeArrowheads="1"/>
          </p:cNvPicPr>
          <p:nvPr/>
        </p:nvPicPr>
        <p:blipFill>
          <a:blip r:embed="rId2"/>
          <a:srcRect/>
          <a:stretch>
            <a:fillRect/>
          </a:stretch>
        </p:blipFill>
        <p:spPr bwMode="auto">
          <a:xfrm>
            <a:off x="3428992" y="3429000"/>
            <a:ext cx="2452697" cy="279229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3174" y="357166"/>
            <a:ext cx="4176464" cy="430887"/>
          </a:xfrm>
          <a:prstGeom prst="rect">
            <a:avLst/>
          </a:prstGeom>
          <a:noFill/>
        </p:spPr>
        <p:txBody>
          <a:bodyPr wrap="square" rtlCol="0">
            <a:spAutoFit/>
          </a:bodyPr>
          <a:lstStyle/>
          <a:p>
            <a:pPr algn="ctr" rtl="1"/>
            <a:r>
              <a:rPr lang="he-IL" sz="2200" b="1" dirty="0" smtClean="0"/>
              <a:t>מקורות</a:t>
            </a:r>
            <a:endParaRPr lang="en-US" sz="2200" b="1" dirty="0"/>
          </a:p>
        </p:txBody>
      </p:sp>
      <p:sp>
        <p:nvSpPr>
          <p:cNvPr id="3" name="TextBox 2"/>
          <p:cNvSpPr txBox="1"/>
          <p:nvPr/>
        </p:nvSpPr>
        <p:spPr>
          <a:xfrm>
            <a:off x="1071538" y="928670"/>
            <a:ext cx="7488832" cy="5601533"/>
          </a:xfrm>
          <a:prstGeom prst="rect">
            <a:avLst/>
          </a:prstGeom>
          <a:noFill/>
        </p:spPr>
        <p:txBody>
          <a:bodyPr wrap="square" rtlCol="1">
            <a:spAutoFit/>
          </a:bodyPr>
          <a:lstStyle/>
          <a:p>
            <a:pPr marL="285750" indent="-285750" algn="just" rtl="1">
              <a:buFont typeface="Arial" pitchFamily="34" charset="0"/>
              <a:buChar char="•"/>
            </a:pPr>
            <a:r>
              <a:rPr lang="he-IL" sz="1600" dirty="0" smtClean="0">
                <a:hlinkClick r:id="rId2"/>
              </a:rPr>
              <a:t>עטרת השמש, ויקיפדיה</a:t>
            </a:r>
            <a:endParaRPr lang="he-IL" sz="1600" dirty="0" smtClean="0">
              <a:hlinkClick r:id="rId3"/>
            </a:endParaRPr>
          </a:p>
          <a:p>
            <a:pPr marL="285750" indent="-285750" algn="just" rtl="1">
              <a:buFont typeface="Arial" pitchFamily="34" charset="0"/>
              <a:buChar char="•"/>
            </a:pPr>
            <a:endParaRPr lang="he-IL" sz="1600" dirty="0">
              <a:hlinkClick r:id="rId3"/>
            </a:endParaRPr>
          </a:p>
          <a:p>
            <a:pPr marL="285750" indent="-285750" algn="just" rtl="1">
              <a:buFont typeface="Arial" pitchFamily="34" charset="0"/>
              <a:buChar char="•"/>
            </a:pPr>
            <a:r>
              <a:rPr lang="he-IL" sz="1600" dirty="0" smtClean="0">
                <a:hlinkClick r:id="rId3"/>
              </a:rPr>
              <a:t>האם </a:t>
            </a:r>
            <a:r>
              <a:rPr lang="he-IL" sz="1600" dirty="0" err="1" smtClean="0">
                <a:hlinkClick r:id="rId3"/>
              </a:rPr>
              <a:t>נאסא</a:t>
            </a:r>
            <a:r>
              <a:rPr lang="he-IL" sz="1600" dirty="0" smtClean="0">
                <a:hlinkClick r:id="rId3"/>
              </a:rPr>
              <a:t> מתכננת לשגר חללית אל השמש – מכון דוידסון</a:t>
            </a:r>
            <a:endParaRPr lang="he-IL" sz="1600" dirty="0" smtClean="0"/>
          </a:p>
          <a:p>
            <a:pPr algn="just" rtl="1"/>
            <a:r>
              <a:rPr lang="he-IL" sz="1600" dirty="0"/>
              <a:t> </a:t>
            </a:r>
            <a:endParaRPr lang="he-IL" sz="1600" dirty="0" smtClean="0"/>
          </a:p>
          <a:p>
            <a:pPr marL="285750" indent="-285750" algn="just" rtl="1">
              <a:buFont typeface="Arial" pitchFamily="34" charset="0"/>
              <a:buChar char="•"/>
            </a:pPr>
            <a:r>
              <a:rPr lang="he-IL" sz="1600" dirty="0" smtClean="0">
                <a:hlinkClick r:id="rId4"/>
              </a:rPr>
              <a:t>גלילאו, לעולם בעקבות השמש, גיליון 120, אוגוסט 2008   </a:t>
            </a:r>
            <a:endParaRPr lang="he-IL" sz="1600" dirty="0" smtClean="0"/>
          </a:p>
          <a:p>
            <a:pPr marL="285750" indent="-285750" algn="just" rtl="1">
              <a:buFont typeface="Arial" pitchFamily="34" charset="0"/>
              <a:buChar char="•"/>
            </a:pPr>
            <a:endParaRPr lang="he-IL" sz="1600" dirty="0"/>
          </a:p>
          <a:p>
            <a:pPr marL="285750" indent="-285750" algn="just" rtl="1">
              <a:buFont typeface="Arial" pitchFamily="34" charset="0"/>
              <a:buChar char="•"/>
            </a:pPr>
            <a:r>
              <a:rPr lang="he-IL" sz="1600" dirty="0" smtClean="0">
                <a:hlinkClick r:id="rId5"/>
              </a:rPr>
              <a:t>אתר משימת </a:t>
            </a:r>
            <a:r>
              <a:rPr lang="en-US" sz="1600" dirty="0" smtClean="0">
                <a:hlinkClick r:id="rId5"/>
              </a:rPr>
              <a:t>SOLAR PROBE PLUS</a:t>
            </a:r>
            <a:r>
              <a:rPr lang="he-IL" sz="1600" dirty="0" smtClean="0">
                <a:hlinkClick r:id="rId5"/>
              </a:rPr>
              <a:t> </a:t>
            </a:r>
            <a:r>
              <a:rPr lang="he-IL" sz="1600" dirty="0" err="1" smtClean="0">
                <a:hlinkClick r:id="rId5"/>
              </a:rPr>
              <a:t>בנאסא</a:t>
            </a:r>
            <a:endParaRPr lang="he-IL" sz="1600" dirty="0" smtClean="0"/>
          </a:p>
          <a:p>
            <a:pPr marL="285750" indent="-285750" algn="just" rtl="1">
              <a:buFont typeface="Arial" pitchFamily="34" charset="0"/>
              <a:buChar char="•"/>
            </a:pPr>
            <a:endParaRPr lang="he-IL" dirty="0"/>
          </a:p>
          <a:p>
            <a:pPr marL="285750" indent="-285750" algn="just" rtl="1">
              <a:buFont typeface="Arial" pitchFamily="34" charset="0"/>
              <a:buChar char="•"/>
            </a:pPr>
            <a:r>
              <a:rPr lang="en-US" sz="1600" b="1" dirty="0">
                <a:hlinkClick r:id="rId6"/>
              </a:rPr>
              <a:t>Solar Probe Plus: Report of the Science and Technology Definition </a:t>
            </a:r>
            <a:r>
              <a:rPr lang="en-US" sz="1600" b="1" dirty="0" smtClean="0">
                <a:hlinkClick r:id="rId6"/>
              </a:rPr>
              <a:t>Team</a:t>
            </a:r>
            <a:endParaRPr lang="he-IL" sz="1600" b="1" dirty="0" smtClean="0"/>
          </a:p>
          <a:p>
            <a:pPr marL="285750" indent="-285750" algn="just" rtl="1">
              <a:buFont typeface="Arial" pitchFamily="34" charset="0"/>
              <a:buChar char="•"/>
            </a:pPr>
            <a:endParaRPr lang="he-IL" sz="1600" b="1" dirty="0"/>
          </a:p>
          <a:p>
            <a:pPr marL="285750" indent="-285750" algn="just" rtl="1">
              <a:buFont typeface="Arial" pitchFamily="34" charset="0"/>
              <a:buChar char="•"/>
            </a:pPr>
            <a:r>
              <a:rPr lang="en-US" sz="1600" dirty="0" smtClean="0"/>
              <a:t>Kerri </a:t>
            </a:r>
            <a:r>
              <a:rPr lang="en-US" sz="1600" dirty="0" err="1" smtClean="0"/>
              <a:t>Beisser</a:t>
            </a:r>
            <a:r>
              <a:rPr lang="en-US" sz="1600" dirty="0" smtClean="0"/>
              <a:t> (10 February 2011). </a:t>
            </a:r>
            <a:r>
              <a:rPr lang="en-US" sz="1600" dirty="0" smtClean="0">
                <a:hlinkClick r:id="rId7"/>
              </a:rPr>
              <a:t>"Solar Probe Plus: Mission Overview"</a:t>
            </a:r>
            <a:r>
              <a:rPr lang="en-US" sz="1600" dirty="0" smtClean="0"/>
              <a:t>. JHU/APL. </a:t>
            </a:r>
            <a:r>
              <a:rPr lang="en-US" dirty="0" smtClean="0">
                <a:hlinkClick r:id="rId7"/>
              </a:rPr>
              <a:t>http://solarprobe.jhuapl.edu/mission/index.php</a:t>
            </a:r>
            <a:r>
              <a:rPr lang="en-US" dirty="0" smtClean="0"/>
              <a:t>. </a:t>
            </a:r>
          </a:p>
          <a:p>
            <a:pPr marL="285750" indent="-285750" algn="just" rtl="1">
              <a:buFont typeface="Arial" pitchFamily="34" charset="0"/>
              <a:buChar char="•"/>
            </a:pPr>
            <a:endParaRPr lang="en-US" dirty="0" smtClean="0"/>
          </a:p>
          <a:p>
            <a:pPr marL="285750" indent="-285750" algn="just" rtl="1">
              <a:buFont typeface="Arial" pitchFamily="34" charset="0"/>
              <a:buChar char="•"/>
            </a:pPr>
            <a:r>
              <a:rPr lang="en-US" sz="1600" dirty="0" smtClean="0">
                <a:hlinkClick r:id="rId8"/>
              </a:rPr>
              <a:t>"Solar Orbiter"</a:t>
            </a:r>
            <a:r>
              <a:rPr lang="en-US" sz="1600" dirty="0" smtClean="0"/>
              <a:t>. European Space Agency. 2010. </a:t>
            </a:r>
            <a:r>
              <a:rPr lang="en-US" sz="1600" dirty="0" smtClean="0">
                <a:hlinkClick r:id="rId8"/>
              </a:rPr>
              <a:t>http://sci.esa.int/science-e/www/area/index.cfm?fareaid=45</a:t>
            </a:r>
            <a:r>
              <a:rPr lang="en-US" sz="1600" dirty="0" smtClean="0"/>
              <a:t>.</a:t>
            </a:r>
          </a:p>
          <a:p>
            <a:pPr marL="285750" indent="-285750" algn="just" rtl="1">
              <a:buFont typeface="Arial" pitchFamily="34" charset="0"/>
              <a:buChar char="•"/>
            </a:pPr>
            <a:endParaRPr lang="en-US" sz="1600" dirty="0" smtClean="0"/>
          </a:p>
          <a:p>
            <a:pPr marL="285750" indent="-285750" algn="just" rtl="1">
              <a:buFont typeface="Arial" pitchFamily="34" charset="0"/>
              <a:buChar char="•"/>
            </a:pPr>
            <a:r>
              <a:rPr lang="en-US" sz="1600" dirty="0" smtClean="0">
                <a:hlinkClick r:id="rId9"/>
              </a:rPr>
              <a:t>http://solarprobe.jhuapl.edu/</a:t>
            </a:r>
            <a:endParaRPr lang="en-US" sz="1600" dirty="0" smtClean="0"/>
          </a:p>
          <a:p>
            <a:pPr marL="285750" indent="-285750" algn="just" rtl="1">
              <a:buFont typeface="Arial" pitchFamily="34" charset="0"/>
              <a:buChar char="•"/>
            </a:pPr>
            <a:endParaRPr lang="en-US" sz="1600" dirty="0" smtClean="0"/>
          </a:p>
          <a:p>
            <a:pPr marL="285750" indent="-285750" algn="just" rtl="1">
              <a:buFont typeface="Arial" pitchFamily="34" charset="0"/>
              <a:buChar char="•"/>
            </a:pPr>
            <a:r>
              <a:rPr lang="he-IL" sz="1600" dirty="0" smtClean="0"/>
              <a:t>אתר משימת ג'ינסס בנאסא</a:t>
            </a:r>
          </a:p>
          <a:p>
            <a:pPr marL="285750" indent="-285750" algn="just" rtl="1"/>
            <a:r>
              <a:rPr lang="en-US" sz="1600" dirty="0" smtClean="0">
                <a:hlinkClick r:id="rId10"/>
              </a:rPr>
              <a:t>http://genesismission.jpl.nasa.gov/gm2/mission/index.htm</a:t>
            </a:r>
            <a:r>
              <a:rPr lang="en-US" sz="1600" dirty="0" smtClean="0"/>
              <a:t>      	</a:t>
            </a:r>
          </a:p>
          <a:p>
            <a:pPr marL="285750" indent="-285750" algn="just" rtl="1"/>
            <a:endParaRPr lang="he-IL" sz="16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268760"/>
            <a:ext cx="6120680" cy="1938992"/>
          </a:xfrm>
          <a:prstGeom prst="rect">
            <a:avLst/>
          </a:prstGeom>
          <a:noFill/>
        </p:spPr>
        <p:txBody>
          <a:bodyPr wrap="square" rtlCol="1">
            <a:spAutoFit/>
          </a:bodyPr>
          <a:lstStyle/>
          <a:p>
            <a:pPr algn="ctr" rtl="1"/>
            <a:r>
              <a:rPr lang="he-IL" sz="2800" b="1" dirty="0" smtClean="0"/>
              <a:t>מקווים שנהניתם</a:t>
            </a:r>
          </a:p>
          <a:p>
            <a:pPr algn="ctr" rtl="1"/>
            <a:endParaRPr lang="he-IL" sz="2800" b="1" dirty="0"/>
          </a:p>
          <a:p>
            <a:pPr algn="ctr" rtl="1"/>
            <a:r>
              <a:rPr lang="he-IL" sz="2800" b="1" dirty="0" smtClean="0"/>
              <a:t>תודה רבה</a:t>
            </a:r>
          </a:p>
          <a:p>
            <a:pPr algn="ctr" rtl="1"/>
            <a:endParaRPr lang="he-IL" dirty="0"/>
          </a:p>
          <a:p>
            <a:pPr algn="ctr" rtl="1"/>
            <a:endParaRPr lang="he-I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1/1c/Solar_eclipse_1999_4_NR.jpg/220px-Solar_eclipse_1999_4_NR.jpg">
            <a:hlinkClick r:id="rId2"/>
          </p:cNvPr>
          <p:cNvPicPr>
            <a:picLocks noChangeAspect="1" noChangeArrowheads="1"/>
          </p:cNvPicPr>
          <p:nvPr/>
        </p:nvPicPr>
        <p:blipFill>
          <a:blip r:embed="rId3" cstate="print"/>
          <a:srcRect/>
          <a:stretch>
            <a:fillRect/>
          </a:stretch>
        </p:blipFill>
        <p:spPr bwMode="auto">
          <a:xfrm>
            <a:off x="3635896" y="476672"/>
            <a:ext cx="2095500" cy="2066925"/>
          </a:xfrm>
          <a:prstGeom prst="rect">
            <a:avLst/>
          </a:prstGeom>
          <a:noFill/>
        </p:spPr>
      </p:pic>
      <p:sp>
        <p:nvSpPr>
          <p:cNvPr id="3" name="TextBox 2"/>
          <p:cNvSpPr txBox="1"/>
          <p:nvPr/>
        </p:nvSpPr>
        <p:spPr>
          <a:xfrm>
            <a:off x="611560" y="3068960"/>
            <a:ext cx="7992888" cy="2031325"/>
          </a:xfrm>
          <a:prstGeom prst="rect">
            <a:avLst/>
          </a:prstGeom>
          <a:noFill/>
        </p:spPr>
        <p:txBody>
          <a:bodyPr wrap="square" rtlCol="0">
            <a:spAutoFit/>
          </a:bodyPr>
          <a:lstStyle/>
          <a:p>
            <a:pPr algn="just" rtl="1"/>
            <a:r>
              <a:rPr lang="he-IL" b="1" dirty="0" smtClean="0"/>
              <a:t>העטרה של השמש היא אטמוספירה שעשויה מפלסמה. היא משתרעת על פני מיליוני קילומטרים, וניתן להבחין בה בזמן ליקוי שמש.</a:t>
            </a:r>
          </a:p>
          <a:p>
            <a:pPr algn="just" rtl="1"/>
            <a:endParaRPr lang="he-IL" b="1" dirty="0" smtClean="0"/>
          </a:p>
          <a:p>
            <a:pPr algn="just" rtl="1"/>
            <a:r>
              <a:rPr lang="he-IL" b="1" dirty="0" smtClean="0"/>
              <a:t>הטמפרטורה של העטרה משוערת בין מיליון ל- 3 מיליון מעלות. כלומר פי מאתיים ויותר מהטמפרטורה של פני השמש. אבל היא בעלת צפיפות נמוכה מאוד לכן קשה להבחין באור שלה.</a:t>
            </a:r>
          </a:p>
          <a:p>
            <a:pPr algn="just" rtl="1"/>
            <a:endParaRPr 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3212976"/>
            <a:ext cx="7992888" cy="2862322"/>
          </a:xfrm>
          <a:prstGeom prst="rect">
            <a:avLst/>
          </a:prstGeom>
          <a:noFill/>
        </p:spPr>
        <p:txBody>
          <a:bodyPr wrap="square" rtlCol="0">
            <a:spAutoFit/>
          </a:bodyPr>
          <a:lstStyle/>
          <a:p>
            <a:pPr algn="just" rtl="1"/>
            <a:r>
              <a:rPr lang="he-IL" b="1" dirty="0" smtClean="0"/>
              <a:t>רוח השמש היא שטף של חלקיקים בעלי מטען חשמלי שנפלטים מהשמש. חלקיקים טעונים אלו נפלטים בשל הטמפרטורה הגבוהה מאוד של עטרת השמש. </a:t>
            </a:r>
          </a:p>
          <a:p>
            <a:pPr algn="just" rtl="1"/>
            <a:endParaRPr lang="he-IL" b="1" dirty="0" smtClean="0"/>
          </a:p>
          <a:p>
            <a:pPr algn="just" rtl="1"/>
            <a:r>
              <a:rPr lang="he-IL" b="1" dirty="0" smtClean="0"/>
              <a:t>העובי הפיסיקלי של העטרה אינו מוגדר היטב ולמעשה אפשר לומר שהעטרה מתמזגת עם רוח השמש ועם התפרצויות של הפוטוספירה שהיא השכבה המהווה את פניה הנראים של השמש ושבה מתרחשות כל התופעות הנראות על השמש. </a:t>
            </a:r>
          </a:p>
          <a:p>
            <a:pPr algn="just" rtl="1"/>
            <a:endParaRPr lang="he-IL" b="1" dirty="0" smtClean="0"/>
          </a:p>
          <a:p>
            <a:pPr algn="just" rtl="1"/>
            <a:r>
              <a:rPr lang="he-IL" b="1" dirty="0" smtClean="0"/>
              <a:t>מהירות החלקיקים הנפלטים מן השמש היא בממוצע 400 ק"מ/שנייה אולם, צפיפות החלקיקים קטנה ככל שהם מתרחקים מהשמש. רוחות השמש יכולות להשפיע ולהטות מסלול של לווינים.</a:t>
            </a:r>
            <a:endParaRPr lang="he-IL" b="1" dirty="0"/>
          </a:p>
        </p:txBody>
      </p:sp>
      <p:pic>
        <p:nvPicPr>
          <p:cNvPr id="2" name="Picture 2" descr="http://davidson.weizmann.ac.il/sites/davidson.lxst.codeoasis.com/files/cont_sunandearth(1)_1.jpg"/>
          <p:cNvPicPr>
            <a:picLocks noChangeAspect="1" noChangeArrowheads="1"/>
          </p:cNvPicPr>
          <p:nvPr/>
        </p:nvPicPr>
        <p:blipFill>
          <a:blip r:embed="rId2" cstate="print"/>
          <a:srcRect/>
          <a:stretch>
            <a:fillRect/>
          </a:stretch>
        </p:blipFill>
        <p:spPr bwMode="auto">
          <a:xfrm>
            <a:off x="3203848" y="332656"/>
            <a:ext cx="2664296" cy="261767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412776"/>
            <a:ext cx="7704856" cy="2308324"/>
          </a:xfrm>
          <a:prstGeom prst="rect">
            <a:avLst/>
          </a:prstGeom>
        </p:spPr>
        <p:txBody>
          <a:bodyPr wrap="square">
            <a:spAutoFit/>
          </a:bodyPr>
          <a:lstStyle/>
          <a:p>
            <a:pPr algn="just" rtl="1"/>
            <a:r>
              <a:rPr lang="he-IL" b="1" dirty="0" smtClean="0"/>
              <a:t>מנגנון התחממות העטרה אינו מובן לחלוטין עדיין, כמו כן איך האנרגיה מועברת מהפוטוספירה עד לעטרה. </a:t>
            </a:r>
          </a:p>
          <a:p>
            <a:pPr algn="just" rtl="1"/>
            <a:endParaRPr lang="he-IL" b="1" dirty="0"/>
          </a:p>
          <a:p>
            <a:pPr algn="just" rtl="1"/>
            <a:r>
              <a:rPr lang="he-IL" b="1" dirty="0" smtClean="0"/>
              <a:t>הדבר נכון גם לגבי המנגנון של האצת רוחות השמש. מנגנון העברת והאצת החלקיקים האנרגטיים בשמש ובהליוספירה הפנימית. </a:t>
            </a:r>
          </a:p>
          <a:p>
            <a:pPr algn="just" rtl="1"/>
            <a:endParaRPr lang="he-IL" b="1" dirty="0" smtClean="0"/>
          </a:p>
          <a:p>
            <a:pPr algn="just" rtl="1"/>
            <a:r>
              <a:rPr lang="he-IL" b="1" dirty="0" smtClean="0"/>
              <a:t>בהליוספירה הפנימית של השמש ישנו אבק שמקורו מאסטרואידים ומשביטים. אבק זה עדיין לא זוהה באופן ברור.</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404664"/>
            <a:ext cx="3888432" cy="430887"/>
          </a:xfrm>
          <a:prstGeom prst="rect">
            <a:avLst/>
          </a:prstGeom>
          <a:noFill/>
        </p:spPr>
        <p:txBody>
          <a:bodyPr wrap="square" rtlCol="0">
            <a:spAutoFit/>
          </a:bodyPr>
          <a:lstStyle/>
          <a:p>
            <a:pPr algn="ctr" rtl="1"/>
            <a:r>
              <a:rPr lang="he-IL" sz="2200" b="1" dirty="0" smtClean="0"/>
              <a:t>מאפייני החללית</a:t>
            </a:r>
            <a:endParaRPr lang="en-US" sz="2200" b="1" dirty="0"/>
          </a:p>
        </p:txBody>
      </p:sp>
      <p:sp>
        <p:nvSpPr>
          <p:cNvPr id="5" name="TextBox 4"/>
          <p:cNvSpPr txBox="1"/>
          <p:nvPr/>
        </p:nvSpPr>
        <p:spPr>
          <a:xfrm>
            <a:off x="827584" y="4293096"/>
            <a:ext cx="7560840" cy="1754326"/>
          </a:xfrm>
          <a:prstGeom prst="rect">
            <a:avLst/>
          </a:prstGeom>
          <a:noFill/>
        </p:spPr>
        <p:txBody>
          <a:bodyPr wrap="square" rtlCol="0">
            <a:spAutoFit/>
          </a:bodyPr>
          <a:lstStyle/>
          <a:p>
            <a:pPr algn="just" rtl="1"/>
            <a:r>
              <a:rPr lang="he-IL" b="1" dirty="0" smtClean="0"/>
              <a:t>החללית שלנו </a:t>
            </a:r>
            <a:r>
              <a:rPr lang="en-US" b="1" dirty="0" smtClean="0"/>
              <a:t>SPACE PEACE 2</a:t>
            </a:r>
            <a:endParaRPr lang="he-IL" b="1" dirty="0" smtClean="0"/>
          </a:p>
          <a:p>
            <a:pPr algn="just" rtl="1"/>
            <a:endParaRPr lang="he-IL" b="1" dirty="0" smtClean="0"/>
          </a:p>
          <a:p>
            <a:pPr algn="just" rtl="1"/>
            <a:r>
              <a:rPr lang="he-IL" b="1" dirty="0" smtClean="0"/>
              <a:t>החללית צריכה להיות קטנה, עם עובי קטן.</a:t>
            </a:r>
          </a:p>
          <a:p>
            <a:pPr algn="just" rtl="1"/>
            <a:endParaRPr lang="he-IL" b="1" dirty="0" smtClean="0"/>
          </a:p>
          <a:p>
            <a:pPr algn="just" rtl="1"/>
            <a:r>
              <a:rPr lang="he-IL" b="1" dirty="0" smtClean="0"/>
              <a:t>החללית לא תעבוד באמצעות אנרגיה גרעינית, אלא על בסיס אנרגיה סולארית (אם נוסעים לכיוון השמש אז כדאי לנצל את האנרגיה שלה)</a:t>
            </a:r>
            <a:endParaRPr lang="en-US" b="1" dirty="0"/>
          </a:p>
        </p:txBody>
      </p:sp>
      <p:pic>
        <p:nvPicPr>
          <p:cNvPr id="7" name="Picture 6" descr="scan0001.jpg"/>
          <p:cNvPicPr>
            <a:picLocks noChangeAspect="1"/>
          </p:cNvPicPr>
          <p:nvPr/>
        </p:nvPicPr>
        <p:blipFill>
          <a:blip r:embed="rId2" cstate="print"/>
          <a:stretch>
            <a:fillRect/>
          </a:stretch>
        </p:blipFill>
        <p:spPr>
          <a:xfrm>
            <a:off x="3643306" y="1000108"/>
            <a:ext cx="2085071" cy="292895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404664"/>
            <a:ext cx="3168352" cy="430887"/>
          </a:xfrm>
          <a:prstGeom prst="rect">
            <a:avLst/>
          </a:prstGeom>
          <a:noFill/>
        </p:spPr>
        <p:txBody>
          <a:bodyPr wrap="square" rtlCol="0">
            <a:spAutoFit/>
          </a:bodyPr>
          <a:lstStyle/>
          <a:p>
            <a:pPr algn="ctr" rtl="1"/>
            <a:r>
              <a:rPr lang="he-IL" sz="2200" b="1" dirty="0" smtClean="0"/>
              <a:t>מערכת ההגנה התרמית</a:t>
            </a:r>
            <a:endParaRPr lang="en-US" sz="2200" b="1" dirty="0"/>
          </a:p>
        </p:txBody>
      </p:sp>
      <p:sp>
        <p:nvSpPr>
          <p:cNvPr id="3" name="TextBox 2"/>
          <p:cNvSpPr txBox="1"/>
          <p:nvPr/>
        </p:nvSpPr>
        <p:spPr>
          <a:xfrm>
            <a:off x="1043608" y="1052736"/>
            <a:ext cx="7272808" cy="1200329"/>
          </a:xfrm>
          <a:prstGeom prst="rect">
            <a:avLst/>
          </a:prstGeom>
          <a:noFill/>
        </p:spPr>
        <p:txBody>
          <a:bodyPr wrap="square" rtlCol="0">
            <a:spAutoFit/>
          </a:bodyPr>
          <a:lstStyle/>
          <a:p>
            <a:pPr algn="just" rtl="1"/>
            <a:r>
              <a:rPr lang="he-IL" b="1" dirty="0" smtClean="0"/>
              <a:t>חשוב להגן על החללית מהטמפרטורה הגבוהה כשמתקרבים לשמש. לכן עיקר החללית מכוסה בשכבת פחמן-פחמן שתגן על החללית.</a:t>
            </a:r>
          </a:p>
          <a:p>
            <a:pPr algn="just" rtl="1"/>
            <a:endParaRPr lang="he-IL" b="1" dirty="0" smtClean="0"/>
          </a:p>
          <a:p>
            <a:pPr algn="just" rtl="1"/>
            <a:r>
              <a:rPr lang="he-IL" b="1" dirty="0" smtClean="0"/>
              <a:t>שכבה גדולה של פחמן-פחמן תהיה בראש החללית שתגן עליה מול השמש.</a:t>
            </a:r>
            <a:endParaRPr lang="en-US" b="1" dirty="0"/>
          </a:p>
        </p:txBody>
      </p:sp>
      <p:pic>
        <p:nvPicPr>
          <p:cNvPr id="2049" name="Picture 1"/>
          <p:cNvPicPr>
            <a:picLocks noChangeAspect="1" noChangeArrowheads="1"/>
          </p:cNvPicPr>
          <p:nvPr/>
        </p:nvPicPr>
        <p:blipFill>
          <a:blip r:embed="rId2" cstate="print"/>
          <a:srcRect/>
          <a:stretch>
            <a:fillRect/>
          </a:stretch>
        </p:blipFill>
        <p:spPr bwMode="auto">
          <a:xfrm>
            <a:off x="2627784" y="2780928"/>
            <a:ext cx="3819525"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692696"/>
            <a:ext cx="7272808" cy="2862322"/>
          </a:xfrm>
          <a:prstGeom prst="rect">
            <a:avLst/>
          </a:prstGeom>
          <a:noFill/>
        </p:spPr>
        <p:txBody>
          <a:bodyPr wrap="square" rtlCol="0">
            <a:spAutoFit/>
          </a:bodyPr>
          <a:lstStyle/>
          <a:p>
            <a:pPr algn="just" rtl="1"/>
            <a:r>
              <a:rPr lang="he-IL" b="1" dirty="0" smtClean="0"/>
              <a:t>כמו כן החללית מוגנת מגורמים אחרים כמו:</a:t>
            </a:r>
          </a:p>
          <a:p>
            <a:pPr algn="just" rtl="1"/>
            <a:endParaRPr lang="he-IL" b="1" dirty="0" smtClean="0"/>
          </a:p>
          <a:p>
            <a:pPr algn="just" rtl="1"/>
            <a:endParaRPr lang="he-IL" b="1" dirty="0" smtClean="0"/>
          </a:p>
          <a:p>
            <a:pPr algn="just" rtl="1">
              <a:buFont typeface="Arial" charset="0"/>
              <a:buChar char="•"/>
            </a:pPr>
            <a:r>
              <a:rPr lang="he-IL" b="1" dirty="0" smtClean="0"/>
              <a:t> יכולת נמוכה של בליעת קרינה. דבר שממזער את נזקי הקרינה.</a:t>
            </a:r>
          </a:p>
          <a:p>
            <a:pPr algn="just" rtl="1">
              <a:buFont typeface="Arial" charset="0"/>
              <a:buChar char="•"/>
            </a:pPr>
            <a:endParaRPr lang="he-IL" b="1" dirty="0" smtClean="0"/>
          </a:p>
          <a:p>
            <a:pPr algn="just" rtl="1">
              <a:buFont typeface="Arial" charset="0"/>
              <a:buChar char="•"/>
            </a:pPr>
            <a:r>
              <a:rPr lang="he-IL" b="1" dirty="0" smtClean="0"/>
              <a:t> יציבות מבחינה כימית ועמידות בתנאי הסביבה.</a:t>
            </a:r>
          </a:p>
          <a:p>
            <a:pPr algn="just" rtl="1">
              <a:buFont typeface="Arial" charset="0"/>
              <a:buChar char="•"/>
            </a:pPr>
            <a:endParaRPr lang="he-IL" b="1" dirty="0" smtClean="0"/>
          </a:p>
          <a:p>
            <a:pPr algn="just" rtl="1">
              <a:buFont typeface="Arial" charset="0"/>
              <a:buChar char="•"/>
            </a:pPr>
            <a:r>
              <a:rPr lang="he-IL" b="1" dirty="0" smtClean="0"/>
              <a:t> הגנה ממטענים חשמליים בסביבה שבה מצב הצבירה הוא פלסמה.</a:t>
            </a:r>
          </a:p>
          <a:p>
            <a:pPr algn="just" rtl="1">
              <a:buFont typeface="Arial" charset="0"/>
              <a:buChar char="•"/>
            </a:pPr>
            <a:endParaRPr lang="he-IL" b="1" dirty="0" smtClean="0"/>
          </a:p>
          <a:p>
            <a:pPr algn="just" rtl="1">
              <a:buFont typeface="Arial" charset="0"/>
              <a:buChar char="•"/>
            </a:pPr>
            <a:r>
              <a:rPr lang="he-IL" b="1" dirty="0" smtClean="0"/>
              <a:t> היכולת לשרוד בתוך רוח השמש.</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429000"/>
            <a:ext cx="7704856" cy="2585323"/>
          </a:xfrm>
          <a:prstGeom prst="rect">
            <a:avLst/>
          </a:prstGeom>
          <a:noFill/>
        </p:spPr>
        <p:txBody>
          <a:bodyPr wrap="square" rtlCol="0">
            <a:spAutoFit/>
          </a:bodyPr>
          <a:lstStyle/>
          <a:p>
            <a:pPr algn="just" rtl="1"/>
            <a:r>
              <a:rPr lang="he-IL" b="1" dirty="0" smtClean="0"/>
              <a:t>בנוסף לכל, החללית תצוייד במערכת ראשית של לוחות שתופעל על ידי האנרגיה הסולארית מהשמש, כשהחללית תהיה במרחק גדול מהשמש. </a:t>
            </a:r>
          </a:p>
          <a:p>
            <a:pPr algn="just" rtl="1"/>
            <a:endParaRPr lang="he-IL" b="1" dirty="0" smtClean="0"/>
          </a:p>
          <a:p>
            <a:pPr algn="just" rtl="1"/>
            <a:r>
              <a:rPr lang="he-IL" b="1" dirty="0" smtClean="0"/>
              <a:t>ניתן לקפל אותה כך שמערכת ההגנה התרמית תגן עליה, וזאת כשמתקרבים לשמש.</a:t>
            </a:r>
          </a:p>
          <a:p>
            <a:pPr algn="just" rtl="1"/>
            <a:endParaRPr lang="he-IL" b="1" dirty="0" smtClean="0"/>
          </a:p>
          <a:p>
            <a:pPr algn="just" rtl="1"/>
            <a:r>
              <a:rPr lang="he-IL" b="1" dirty="0" smtClean="0"/>
              <a:t>אז תעבוד המערכת המשנית שמורכבת מפאנלים קטנים, מקוררים על ידי נוזל.</a:t>
            </a:r>
          </a:p>
          <a:p>
            <a:pPr algn="just" rtl="1"/>
            <a:endParaRPr lang="he-IL" b="1" dirty="0" smtClean="0"/>
          </a:p>
          <a:p>
            <a:pPr algn="just" rtl="1"/>
            <a:r>
              <a:rPr lang="he-IL" b="1" dirty="0" smtClean="0"/>
              <a:t>כשהחללית מתקרבת יותר ויותר, המערכת הזאת מתקפלת ומופעלת סוללת ליתיום. </a:t>
            </a:r>
            <a:endParaRPr lang="en-US" b="1" dirty="0"/>
          </a:p>
        </p:txBody>
      </p:sp>
      <p:pic>
        <p:nvPicPr>
          <p:cNvPr id="4" name="Picture 3" descr="scan0002.jpg"/>
          <p:cNvPicPr>
            <a:picLocks noChangeAspect="1"/>
          </p:cNvPicPr>
          <p:nvPr/>
        </p:nvPicPr>
        <p:blipFill>
          <a:blip r:embed="rId2" cstate="print"/>
          <a:stretch>
            <a:fillRect/>
          </a:stretch>
        </p:blipFill>
        <p:spPr>
          <a:xfrm>
            <a:off x="3428992" y="428604"/>
            <a:ext cx="2072122" cy="254990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2950</TotalTime>
  <Words>1355</Words>
  <Application>Microsoft Office PowerPoint</Application>
  <PresentationFormat>On-screen Show (4:3)</PresentationFormat>
  <Paragraphs>233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iy</dc:creator>
  <cp:lastModifiedBy>Emad N</cp:lastModifiedBy>
  <cp:revision>95</cp:revision>
  <dcterms:created xsi:type="dcterms:W3CDTF">2012-11-03T21:18:08Z</dcterms:created>
  <dcterms:modified xsi:type="dcterms:W3CDTF">2013-01-13T01:20:50Z</dcterms:modified>
</cp:coreProperties>
</file>