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56" r:id="rId2"/>
    <p:sldId id="257" r:id="rId3"/>
    <p:sldId id="258" r:id="rId4"/>
    <p:sldId id="264" r:id="rId5"/>
    <p:sldId id="291" r:id="rId6"/>
    <p:sldId id="273" r:id="rId7"/>
    <p:sldId id="266" r:id="rId8"/>
    <p:sldId id="296" r:id="rId9"/>
    <p:sldId id="284" r:id="rId10"/>
    <p:sldId id="272" r:id="rId11"/>
    <p:sldId id="267" r:id="rId12"/>
    <p:sldId id="289" r:id="rId13"/>
    <p:sldId id="268" r:id="rId14"/>
    <p:sldId id="269" r:id="rId15"/>
    <p:sldId id="270" r:id="rId16"/>
    <p:sldId id="271" r:id="rId17"/>
    <p:sldId id="288" r:id="rId18"/>
    <p:sldId id="274" r:id="rId19"/>
    <p:sldId id="275" r:id="rId20"/>
    <p:sldId id="278" r:id="rId21"/>
    <p:sldId id="290" r:id="rId22"/>
    <p:sldId id="280" r:id="rId23"/>
    <p:sldId id="279" r:id="rId24"/>
    <p:sldId id="286" r:id="rId25"/>
    <p:sldId id="287" r:id="rId26"/>
    <p:sldId id="281" r:id="rId27"/>
    <p:sldId id="294" r:id="rId28"/>
    <p:sldId id="282" r:id="rId29"/>
    <p:sldId id="293" r:id="rId30"/>
    <p:sldId id="292" r:id="rId31"/>
    <p:sldId id="295" r:id="rId32"/>
    <p:sldId id="285" r:id="rId33"/>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81183" autoAdjust="0"/>
  </p:normalViewPr>
  <p:slideViewPr>
    <p:cSldViewPr>
      <p:cViewPr varScale="1">
        <p:scale>
          <a:sx n="60" d="100"/>
          <a:sy n="60" d="100"/>
        </p:scale>
        <p:origin x="-786" y="-78"/>
      </p:cViewPr>
      <p:guideLst>
        <p:guide orient="horz" pos="2160"/>
        <p:guide pos="2880"/>
      </p:guideLst>
    </p:cSldViewPr>
  </p:slideViewPr>
  <p:outlineViewPr>
    <p:cViewPr>
      <p:scale>
        <a:sx n="33" d="100"/>
        <a:sy n="33" d="100"/>
      </p:scale>
      <p:origin x="0" y="16182"/>
    </p:cViewPr>
  </p:outlin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3D8FC49C-9EA6-48D8-8928-8DDD90507B54}" type="datetimeFigureOut">
              <a:rPr lang="he-IL"/>
              <a:pPr>
                <a:defRPr/>
              </a:pPr>
              <a:t>י"ד/טבת/תשע"ב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he-IL" noProof="0"/>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B0DF179F-A0E2-4562-9D1B-50C60184C9F7}" type="slidenum">
              <a:rPr lang="he-IL"/>
              <a:pPr>
                <a:defRPr/>
              </a:pPr>
              <a:t>‹#›</a:t>
            </a:fld>
            <a:endParaRPr lang="he-IL"/>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3584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e-IL" smtClean="0"/>
              <a:t>שבתאי, </a:t>
            </a:r>
            <a:r>
              <a:rPr lang="en-US" smtClean="0">
                <a:cs typeface="Arial" pitchFamily="34" charset="0"/>
              </a:rPr>
              <a:t>saturn</a:t>
            </a:r>
            <a:r>
              <a:rPr lang="he-IL" smtClean="0"/>
              <a:t> הוא המקבילה הרומית טיטאן היווני קרונוס, אחיו ואחיותיו של קרונוס היו הטיטאנים, ועל כן הירחים של שבתאי נקראים על שם הטיטאנים.</a:t>
            </a:r>
          </a:p>
        </p:txBody>
      </p:sp>
      <p:sp>
        <p:nvSpPr>
          <p:cNvPr id="35844"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399B91-7BCD-4A23-8ACF-8CEDD65F9705}" type="slidenum">
              <a:rPr lang="he-IL"/>
              <a:pPr fontAlgn="base">
                <a:spcBef>
                  <a:spcPct val="0"/>
                </a:spcBef>
                <a:spcAft>
                  <a:spcPct val="0"/>
                </a:spcAft>
              </a:pPr>
              <a:t>2</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4505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cs typeface="Arial" pitchFamily="34" charset="0"/>
              </a:rPr>
              <a:t>aerogel</a:t>
            </a:r>
            <a:r>
              <a:rPr lang="he-IL" smtClean="0"/>
              <a:t> חומר סינטטי מאוד דליל-קל מאוד מאוד-מוליכות חום מאוד מאוד נמוכה.</a:t>
            </a:r>
          </a:p>
          <a:p>
            <a:pPr>
              <a:spcBef>
                <a:spcPct val="0"/>
              </a:spcBef>
            </a:pPr>
            <a:r>
              <a:rPr lang="he-IL" smtClean="0"/>
              <a:t>צפיפות: </a:t>
            </a:r>
            <a:r>
              <a:rPr lang="en-US" smtClean="0">
                <a:cs typeface="Arial" pitchFamily="34" charset="0"/>
              </a:rPr>
              <a:t>1.9mg/cm^3</a:t>
            </a:r>
            <a:endParaRPr lang="he-IL" smtClean="0"/>
          </a:p>
          <a:p>
            <a:pPr>
              <a:spcBef>
                <a:spcPct val="0"/>
              </a:spcBef>
            </a:pPr>
            <a:r>
              <a:rPr lang="he-IL" smtClean="0"/>
              <a:t>קיימים היום גם ארוג'לים בצפיפות של </a:t>
            </a:r>
            <a:r>
              <a:rPr lang="en-US" smtClean="0">
                <a:cs typeface="Arial" pitchFamily="34" charset="0"/>
              </a:rPr>
              <a:t>1mg/cm^3</a:t>
            </a:r>
            <a:r>
              <a:rPr lang="he-IL" smtClean="0"/>
              <a:t> (יותר קל מהאויר!)</a:t>
            </a:r>
            <a:endParaRPr lang="en-US" smtClean="0">
              <a:cs typeface="Arial" pitchFamily="34" charset="0"/>
            </a:endParaRPr>
          </a:p>
        </p:txBody>
      </p:sp>
      <p:sp>
        <p:nvSpPr>
          <p:cNvPr id="45060"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F378A-0FD1-49B1-A9D2-ED812497C12F}" type="slidenum">
              <a:rPr lang="he-IL"/>
              <a:pPr fontAlgn="base">
                <a:spcBef>
                  <a:spcPct val="0"/>
                </a:spcBef>
                <a:spcAft>
                  <a:spcPct val="0"/>
                </a:spcAft>
              </a:pPr>
              <a:t>17</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4608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e-IL" smtClean="0"/>
              <a:t>למה ממוצע 80 דקות? זה המרחק בערך מטיטאן לשמש.</a:t>
            </a:r>
          </a:p>
          <a:p>
            <a:pPr>
              <a:spcBef>
                <a:spcPct val="0"/>
              </a:spcBef>
            </a:pPr>
            <a:r>
              <a:rPr lang="he-IL" smtClean="0"/>
              <a:t>התחשבות במקרי קצה: טיטאן בקצה אחד וכדור הארץ בקצה השני (הכי רחוק זה מזה), יחסית למקרה קצה שטיטאן וכדור הארץ הכי קרובים זה לזה וממוצע</a:t>
            </a:r>
          </a:p>
        </p:txBody>
      </p:sp>
      <p:sp>
        <p:nvSpPr>
          <p:cNvPr id="46084"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9706C1-5565-49AE-8601-991FD954B27F}" type="slidenum">
              <a:rPr lang="he-IL"/>
              <a:pPr fontAlgn="base">
                <a:spcBef>
                  <a:spcPct val="0"/>
                </a:spcBef>
                <a:spcAft>
                  <a:spcPct val="0"/>
                </a:spcAft>
              </a:pPr>
              <a:t>18</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4710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e-IL" smtClean="0"/>
              <a:t>בשל משיכת הכבל למעלה, הקפסולה תפעיל כח על הנוזל בו היא נמצאת, והנוזל בתמורה יפעיל עליה כח חזרה כלפי מטה ויסגור אותה (בשל קעירות הקפסולה)</a:t>
            </a:r>
          </a:p>
        </p:txBody>
      </p:sp>
      <p:sp>
        <p:nvSpPr>
          <p:cNvPr id="47108"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4FDB40-A4B5-47C2-891F-8DB658D4D49E}" type="slidenum">
              <a:rPr lang="he-IL"/>
              <a:pPr fontAlgn="base">
                <a:spcBef>
                  <a:spcPct val="0"/>
                </a:spcBef>
                <a:spcAft>
                  <a:spcPct val="0"/>
                </a:spcAft>
              </a:pPr>
              <a:t>19</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4813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48132"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7EC732-6183-4EB0-90FE-A4EA8B3315B9}" type="slidenum">
              <a:rPr lang="he-IL"/>
              <a:pPr fontAlgn="base">
                <a:spcBef>
                  <a:spcPct val="0"/>
                </a:spcBef>
                <a:spcAft>
                  <a:spcPct val="0"/>
                </a:spcAft>
              </a:pPr>
              <a:t>21</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4915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e-IL" smtClean="0"/>
              <a:t>חיבור של שתי מתכות בעלות ריכוז אלקטרונים שונה, גורם לכך שהאלקטרונים ינועו כתלות בטמפרטורה מריכוז גבוה לנמוך.</a:t>
            </a:r>
          </a:p>
          <a:p>
            <a:pPr>
              <a:spcBef>
                <a:spcPct val="0"/>
              </a:spcBef>
            </a:pPr>
            <a:r>
              <a:rPr lang="he-IL" smtClean="0"/>
              <a:t>המיוחד בצמד תרמי הוא שבצמד תרמי משתמשים בזוג מתכות שכבר נחקרו, ויודעים את יכולות המרת החום לחשמל שלהם, וגם אפשרויות נוספות כגון עמידות לחלודה. צמד תרמי זה מכשיר זול, ניתן להחלפה, ומגיע עם חיבורים סטנדרטיים.</a:t>
            </a:r>
          </a:p>
        </p:txBody>
      </p:sp>
      <p:sp>
        <p:nvSpPr>
          <p:cNvPr id="49156"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B3E57B-C1F1-4A77-8A30-53D29FC6736C}" type="slidenum">
              <a:rPr lang="he-IL"/>
              <a:pPr fontAlgn="base">
                <a:spcBef>
                  <a:spcPct val="0"/>
                </a:spcBef>
                <a:spcAft>
                  <a:spcPct val="0"/>
                </a:spcAft>
              </a:pPr>
              <a:t>22</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5017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e-IL" smtClean="0"/>
              <a:t>יינון אפשר לבצע במגוון שיטות כגון- הפצצה בקרן אלקטרונים, קרן פרוטונים, קרן אנרגטית של פוטונים וכו'.</a:t>
            </a:r>
          </a:p>
        </p:txBody>
      </p:sp>
      <p:sp>
        <p:nvSpPr>
          <p:cNvPr id="50180"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121F3D-2521-46A5-907B-9723A6919FF0}" type="slidenum">
              <a:rPr lang="he-IL"/>
              <a:pPr fontAlgn="base">
                <a:spcBef>
                  <a:spcPct val="0"/>
                </a:spcBef>
                <a:spcAft>
                  <a:spcPct val="0"/>
                </a:spcAft>
              </a:pPr>
              <a:t>26</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5120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e-IL" smtClean="0"/>
              <a:t>כשחומר עובר מצב צבירה מגז לנוזל, הצפיפות שלו עולה בצורה ניכרת.</a:t>
            </a:r>
          </a:p>
        </p:txBody>
      </p:sp>
      <p:sp>
        <p:nvSpPr>
          <p:cNvPr id="51204"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951C74-4494-46D2-9015-4C68B8B3CB5E}" type="slidenum">
              <a:rPr lang="he-IL"/>
              <a:pPr fontAlgn="base">
                <a:spcBef>
                  <a:spcPct val="0"/>
                </a:spcBef>
                <a:spcAft>
                  <a:spcPct val="0"/>
                </a:spcAft>
              </a:pPr>
              <a:t>27</a:t>
            </a:fld>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5222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e-IL" smtClean="0"/>
              <a:t>השכבות יהיו בערך בגודל הבא: (רדיוס 1מ', גובה 1 מ', עובי 3 מ"מ) </a:t>
            </a:r>
          </a:p>
          <a:p>
            <a:pPr>
              <a:spcBef>
                <a:spcPct val="0"/>
              </a:spcBef>
            </a:pPr>
            <a:r>
              <a:rPr lang="he-IL" smtClean="0"/>
              <a:t>המבחנה באיסוף דגימות-משקל זניח-קטנה מאוד.</a:t>
            </a:r>
          </a:p>
          <a:p>
            <a:pPr>
              <a:spcBef>
                <a:spcPct val="0"/>
              </a:spcBef>
            </a:pPr>
            <a:r>
              <a:rPr lang="he-IL" smtClean="0"/>
              <a:t>אנטנה- זניח</a:t>
            </a:r>
          </a:p>
          <a:p>
            <a:pPr>
              <a:spcBef>
                <a:spcPct val="0"/>
              </a:spcBef>
            </a:pPr>
            <a:r>
              <a:rPr lang="he-IL" smtClean="0"/>
              <a:t>בהשוואה לרובוטים שטסו למאדים וכדו' (משקל של 900 קילוגרם ומעלה) הרובוט שלנו קליל מאוד.</a:t>
            </a:r>
          </a:p>
          <a:p>
            <a:pPr>
              <a:spcBef>
                <a:spcPct val="0"/>
              </a:spcBef>
            </a:pPr>
            <a:r>
              <a:rPr lang="he-IL" smtClean="0"/>
              <a:t>רובוט כזה צריך לעמוד בכוח של 12 טון ליח' שטח (בערך הלחץ על טיטאן), בהתייחסות למטוסים שבנויים רק מסיבי פחמן, ועומדים בכוחות של 6ג'י ו-7 ג'י, הרובוט שלנו מספיק חזק כדי לעמוד בלחץ כזה.</a:t>
            </a:r>
          </a:p>
        </p:txBody>
      </p:sp>
      <p:sp>
        <p:nvSpPr>
          <p:cNvPr id="52228"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ACDCC7-0E47-4E55-A0BE-6B4BB4426624}" type="slidenum">
              <a:rPr lang="he-IL"/>
              <a:pPr fontAlgn="base">
                <a:spcBef>
                  <a:spcPct val="0"/>
                </a:spcBef>
                <a:spcAft>
                  <a:spcPct val="0"/>
                </a:spcAft>
              </a:pPr>
              <a:t>29</a:t>
            </a:fld>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5325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e-IL" smtClean="0"/>
              <a:t>למה 3 שעות? שעתיים וארבעים זה רק השליחה וקבלת המידע, ועוד זמן לתיקונים, ניתוחים וכדו'.</a:t>
            </a:r>
          </a:p>
          <a:p>
            <a:pPr>
              <a:spcBef>
                <a:spcPct val="0"/>
              </a:spcBef>
            </a:pPr>
            <a:endParaRPr lang="he-IL" smtClean="0"/>
          </a:p>
        </p:txBody>
      </p:sp>
      <p:sp>
        <p:nvSpPr>
          <p:cNvPr id="53252"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26CFA8-85BF-479C-A47B-20BE1A17FC9C}" type="slidenum">
              <a:rPr lang="he-IL"/>
              <a:pPr fontAlgn="base">
                <a:spcBef>
                  <a:spcPct val="0"/>
                </a:spcBef>
                <a:spcAft>
                  <a:spcPct val="0"/>
                </a:spcAft>
              </a:pPr>
              <a:t>30</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3686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36868"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823747-298B-4ED2-8F23-B4500CB8962F}" type="slidenum">
              <a:rPr lang="he-IL"/>
              <a:pPr fontAlgn="base">
                <a:spcBef>
                  <a:spcPct val="0"/>
                </a:spcBef>
                <a:spcAft>
                  <a:spcPct val="0"/>
                </a:spcAft>
              </a:pPr>
              <a:t>4</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3789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e-IL" smtClean="0"/>
              <a:t>המנוע הראשון חזק במיוחד על מנת להביא את הטיל למהירות גבוהה ולגובה מסויים. החלק השני מוסיף למהירות וביוחד מביא את הטיל למצב כמעט אופקי (בניגוד למנוע הראשון שמשאיר את הטיל אנכי). החלק השלישי מיועד להכניס את המטען המשוגר למסלול מדוייק (מנוע יותר חלק ורגיש + סיבוב סביב ציר בכיוון ההתקדמות למניעת סטיות). בגלל זה גם מערכות בקרת המסלול של השלב השלישי היא מערכת שונה.</a:t>
            </a:r>
          </a:p>
        </p:txBody>
      </p:sp>
      <p:sp>
        <p:nvSpPr>
          <p:cNvPr id="37892"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3541A4-7895-4AA3-840E-FEFED4F3FA26}" type="slidenum">
              <a:rPr lang="he-IL"/>
              <a:pPr fontAlgn="base">
                <a:spcBef>
                  <a:spcPct val="0"/>
                </a:spcBef>
                <a:spcAft>
                  <a:spcPct val="0"/>
                </a:spcAft>
              </a:pPr>
              <a:t>6</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3891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e-IL" smtClean="0"/>
              <a:t>כל הטכנולוגיות של ארס 5 הן בעצם שדרוגים של טכנולוגיות ממשימות אפולו לירח.</a:t>
            </a:r>
            <a:endParaRPr lang="en-US" smtClean="0">
              <a:cs typeface="Arial" pitchFamily="34" charset="0"/>
            </a:endParaRPr>
          </a:p>
          <a:p>
            <a:pPr>
              <a:spcBef>
                <a:spcPct val="0"/>
              </a:spcBef>
            </a:pPr>
            <a:r>
              <a:rPr lang="en-US" smtClean="0">
                <a:cs typeface="Arial" pitchFamily="34" charset="0"/>
              </a:rPr>
              <a:t>SRB</a:t>
            </a:r>
            <a:r>
              <a:rPr lang="he-IL" smtClean="0"/>
              <a:t>=מנועים של דלק מוצק משודרגים של מעבורות החלל</a:t>
            </a:r>
          </a:p>
          <a:p>
            <a:pPr>
              <a:spcBef>
                <a:spcPct val="0"/>
              </a:spcBef>
            </a:pPr>
            <a:r>
              <a:rPr lang="en-US" smtClean="0">
                <a:cs typeface="Arial" pitchFamily="34" charset="0"/>
              </a:rPr>
              <a:t>RS-68B</a:t>
            </a:r>
            <a:r>
              <a:rPr lang="he-IL" smtClean="0"/>
              <a:t>=מנועיםשל דלק נוזלי משודרגים של מעבורות החלל</a:t>
            </a:r>
          </a:p>
          <a:p>
            <a:pPr>
              <a:spcBef>
                <a:spcPct val="0"/>
              </a:spcBef>
            </a:pPr>
            <a:r>
              <a:rPr lang="en-US" smtClean="0">
                <a:cs typeface="Arial" pitchFamily="34" charset="0"/>
              </a:rPr>
              <a:t>J-2X</a:t>
            </a:r>
            <a:r>
              <a:rPr lang="he-IL" smtClean="0"/>
              <a:t>= מנוע משודרג של סאטורן 5 </a:t>
            </a:r>
            <a:r>
              <a:rPr lang="en-US" smtClean="0">
                <a:cs typeface="Arial" pitchFamily="34" charset="0"/>
              </a:rPr>
              <a:t>J-2</a:t>
            </a:r>
            <a:r>
              <a:rPr lang="he-IL" smtClean="0"/>
              <a:t>.</a:t>
            </a:r>
          </a:p>
          <a:p>
            <a:pPr>
              <a:spcBef>
                <a:spcPct val="0"/>
              </a:spcBef>
            </a:pPr>
            <a:endParaRPr lang="he-IL" smtClean="0"/>
          </a:p>
          <a:p>
            <a:pPr>
              <a:spcBef>
                <a:spcPct val="0"/>
              </a:spcBef>
            </a:pPr>
            <a:r>
              <a:rPr lang="he-IL" smtClean="0"/>
              <a:t>ארס, על שם אל המלחמה היווני</a:t>
            </a:r>
          </a:p>
        </p:txBody>
      </p:sp>
      <p:sp>
        <p:nvSpPr>
          <p:cNvPr id="38916"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723865-7C78-4BCD-B5AC-4C0AD1C84D51}" type="slidenum">
              <a:rPr lang="he-IL"/>
              <a:pPr fontAlgn="base">
                <a:spcBef>
                  <a:spcPct val="0"/>
                </a:spcBef>
                <a:spcAft>
                  <a:spcPct val="0"/>
                </a:spcAft>
              </a:pPr>
              <a:t>7</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3993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e-IL" smtClean="0"/>
              <a:t>פותחה לראשונה במכון סטקלוב למתמטיקה בבריה"מ</a:t>
            </a:r>
          </a:p>
          <a:p>
            <a:pPr>
              <a:spcBef>
                <a:spcPct val="0"/>
              </a:spcBef>
            </a:pPr>
            <a:endParaRPr lang="he-IL" smtClean="0"/>
          </a:p>
        </p:txBody>
      </p:sp>
      <p:sp>
        <p:nvSpPr>
          <p:cNvPr id="39940"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860728-B330-4F15-BF2D-2ADC5FA739AD}" type="slidenum">
              <a:rPr lang="he-IL"/>
              <a:pPr fontAlgn="base">
                <a:spcBef>
                  <a:spcPct val="0"/>
                </a:spcBef>
                <a:spcAft>
                  <a:spcPct val="0"/>
                </a:spcAft>
              </a:pPr>
              <a:t>9</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4096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40964"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AC2698-B843-4B82-B8C7-7468046D97E0}" type="slidenum">
              <a:rPr lang="he-IL"/>
              <a:pPr fontAlgn="base">
                <a:spcBef>
                  <a:spcPct val="0"/>
                </a:spcBef>
                <a:spcAft>
                  <a:spcPct val="0"/>
                </a:spcAft>
              </a:pPr>
              <a:t>10</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4198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e-IL" smtClean="0"/>
              <a:t>פותחה לראשונה במכון סטקלוב למתמטיקה בבריה"מ</a:t>
            </a:r>
          </a:p>
          <a:p>
            <a:pPr>
              <a:spcBef>
                <a:spcPct val="0"/>
              </a:spcBef>
            </a:pPr>
            <a:endParaRPr lang="he-IL" smtClean="0"/>
          </a:p>
        </p:txBody>
      </p:sp>
      <p:sp>
        <p:nvSpPr>
          <p:cNvPr id="41988"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05ECBB-6828-4C5A-ACB8-9DBFE80CE641}" type="slidenum">
              <a:rPr lang="he-IL"/>
              <a:pPr fontAlgn="base">
                <a:spcBef>
                  <a:spcPct val="0"/>
                </a:spcBef>
                <a:spcAft>
                  <a:spcPct val="0"/>
                </a:spcAft>
              </a:pPr>
              <a:t>11</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4301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cs typeface="Arial" pitchFamily="34" charset="0"/>
              </a:rPr>
              <a:t>Ligea</a:t>
            </a:r>
            <a:r>
              <a:rPr lang="he-IL" smtClean="0"/>
              <a:t>- על שם סירנה מהמיתולוגיה היוונית ליגאה.</a:t>
            </a:r>
          </a:p>
          <a:p>
            <a:pPr>
              <a:spcBef>
                <a:spcPct val="0"/>
              </a:spcBef>
            </a:pPr>
            <a:r>
              <a:rPr lang="he-IL" smtClean="0"/>
              <a:t>צריך להוסיף שקופית על חיישנים ומכשירים שיהיו על החללית עצמה לפני זריקת הרובוט.</a:t>
            </a:r>
          </a:p>
        </p:txBody>
      </p:sp>
      <p:sp>
        <p:nvSpPr>
          <p:cNvPr id="43012"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32BB46-400D-47F3-A5EF-4EDF9C2E1F83}" type="slidenum">
              <a:rPr lang="he-IL"/>
              <a:pPr fontAlgn="base">
                <a:spcBef>
                  <a:spcPct val="0"/>
                </a:spcBef>
                <a:spcAft>
                  <a:spcPct val="0"/>
                </a:spcAft>
              </a:pPr>
              <a:t>14</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4403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e-IL" smtClean="0"/>
              <a:t>טיטאן יותר קטן מכדור הארץ- הלחץ בטיטאן יותר גבוה מכדור הארץ- צפיפות יותר נמוכה אמנם.</a:t>
            </a:r>
          </a:p>
          <a:p>
            <a:pPr>
              <a:spcBef>
                <a:spcPct val="0"/>
              </a:spcBef>
            </a:pPr>
            <a:r>
              <a:rPr lang="he-IL" smtClean="0"/>
              <a:t>קצב שהלחץ באטמוספירה עולה בגובה: פחות אטמוספירה מעליך= פחות לחץ.</a:t>
            </a:r>
          </a:p>
          <a:p>
            <a:pPr>
              <a:spcBef>
                <a:spcPct val="0"/>
              </a:spcBef>
            </a:pPr>
            <a:r>
              <a:rPr lang="he-IL" smtClean="0"/>
              <a:t>קצב דעיכת הלחץ האטמוספירי בטיטאן קטן יותר מכדור הארץ בגלל כח הגרויטציה הנמוך יותר.</a:t>
            </a:r>
          </a:p>
          <a:p>
            <a:pPr>
              <a:spcBef>
                <a:spcPct val="0"/>
              </a:spcBef>
            </a:pPr>
            <a:r>
              <a:rPr lang="he-IL" smtClean="0"/>
              <a:t>צפיפות אויר בטיטאן הרבה יותר גבוהה עם הטמפרטורה.</a:t>
            </a:r>
          </a:p>
        </p:txBody>
      </p:sp>
      <p:sp>
        <p:nvSpPr>
          <p:cNvPr id="44036"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F456C-422F-4674-9D27-A18EBFD1A995}" type="slidenum">
              <a:rPr lang="he-IL"/>
              <a:pPr fontAlgn="base">
                <a:spcBef>
                  <a:spcPct val="0"/>
                </a:spcBef>
                <a:spcAft>
                  <a:spcPct val="0"/>
                </a:spcAft>
              </a:pPr>
              <a:t>15</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1C67A15D-A3B8-4E43-9B16-CB53E8EC945F}" type="datetimeFigureOut">
              <a:rPr lang="he-IL"/>
              <a:pPr>
                <a:defRPr/>
              </a:pPr>
              <a:t>י"ד/טבת/תשע"ב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E7D971C5-A326-4B5A-8D6A-7CAC7FDC28EB}"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2FE34305-BDAB-489F-BB44-A8F59A582F86}" type="datetimeFigureOut">
              <a:rPr lang="he-IL"/>
              <a:pPr>
                <a:defRPr/>
              </a:pPr>
              <a:t>י"ד/טבת/תשע"ב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A463B43-D6E8-43C6-9357-F6A5196346F1}"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3B9CB3F1-29A7-41BD-9B21-E522EF36CE84}" type="datetimeFigureOut">
              <a:rPr lang="he-IL"/>
              <a:pPr>
                <a:defRPr/>
              </a:pPr>
              <a:t>י"ד/טבת/תשע"ב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5F0BA34-030E-4994-A96E-6362179DAB76}"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CE8ED116-3E13-4008-B73B-E2550E8FD2D4}" type="datetimeFigureOut">
              <a:rPr lang="he-IL"/>
              <a:pPr>
                <a:defRPr/>
              </a:pPr>
              <a:t>י"ד/טבת/תשע"ב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B49D6B5F-3DE5-443D-B634-DC43D1031BF0}"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E5C8397F-FE68-4FF6-9167-935CE099DF05}" type="datetimeFigureOut">
              <a:rPr lang="he-IL"/>
              <a:pPr>
                <a:defRPr/>
              </a:pPr>
              <a:t>י"ד/טבת/תשע"ב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CF74F86C-8465-4799-B4EB-D90F83DA4570}"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6253C59A-FC07-4A09-98DF-38D7034395BF}" type="datetimeFigureOut">
              <a:rPr lang="he-IL"/>
              <a:pPr>
                <a:defRPr/>
              </a:pPr>
              <a:t>י"ד/טבת/תשע"ב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05B74428-2FE9-4C1E-9148-EB7A0D4F6959}"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DABBD990-F133-4A03-901B-179AC0CEC31F}" type="datetimeFigureOut">
              <a:rPr lang="he-IL"/>
              <a:pPr>
                <a:defRPr/>
              </a:pPr>
              <a:t>י"ד/טבת/תשע"ב</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FECAC57D-DC3E-487A-99A8-42B2EB676C72}"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A305FA6F-15AD-4DF1-BEF6-8AAE453E6304}" type="datetimeFigureOut">
              <a:rPr lang="he-IL"/>
              <a:pPr>
                <a:defRPr/>
              </a:pPr>
              <a:t>י"ד/טבת/תשע"ב</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70E5F337-82B3-4CC5-B4FB-B2B8CB0BF293}"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3456D2E7-9E53-4B97-93C6-5EA69CF5A5EC}" type="datetimeFigureOut">
              <a:rPr lang="he-IL"/>
              <a:pPr>
                <a:defRPr/>
              </a:pPr>
              <a:t>י"ד/טבת/תשע"ב</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EFE1478F-7176-4C3D-93DA-10DDFD5AAA97}"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C51D19B1-2FAD-49AF-B303-E1DE432A60A9}" type="datetimeFigureOut">
              <a:rPr lang="he-IL"/>
              <a:pPr>
                <a:defRPr/>
              </a:pPr>
              <a:t>י"ד/טבת/תשע"ב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F1E653A6-BC8E-4CDB-9201-9D952FF41319}"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1F81B89D-0577-49AF-9A6F-789A97B4C5E0}" type="datetimeFigureOut">
              <a:rPr lang="he-IL"/>
              <a:pPr>
                <a:defRPr/>
              </a:pPr>
              <a:t>י"ד/טבת/תשע"ב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86FE0465-C81F-40A6-BF28-CD165D4A3911}"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66F8AB-F2C1-4156-8C76-BF3D421DD120}" type="datetimeFigureOut">
              <a:rPr lang="he-IL"/>
              <a:pPr>
                <a:defRPr/>
              </a:pPr>
              <a:t>י"ד/טבת/תשע"ב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F240502-9984-4E43-8705-7B176A06793C}"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nasa.gov/pdf/580675main_02_Ellen_Stofan_TiME_.pdf" TargetMode="External"/><Relationship Id="rId3" Type="http://schemas.openxmlformats.org/officeDocument/2006/relationships/hyperlink" Target="http://www.nasa.gov/mission_pages/cassini/media/cassini-20070313.htmlhttp:/saturn.jpl.nasa.gov/science/index.cfm?SciencePageID=73" TargetMode="External"/><Relationship Id="rId7" Type="http://schemas.openxmlformats.org/officeDocument/2006/relationships/hyperlink" Target="http://www.space.com/businesstechnology/091014-titan-boat-mission.htm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kiss.caltech.edu/workshops/titan2010/presentations/aharonson.pdf" TargetMode="External"/><Relationship Id="rId5" Type="http://schemas.openxmlformats.org/officeDocument/2006/relationships/hyperlink" Target="http://www.scientificamerican.com/article.cfm?id=lets-go-sailing-on-lakes-of-titan-2009-11" TargetMode="External"/><Relationship Id="rId10" Type="http://schemas.openxmlformats.org/officeDocument/2006/relationships/hyperlink" Target="http://www.chemguide.co.uk/analysis/masspec/howitworks.html" TargetMode="External"/><Relationship Id="rId4" Type="http://schemas.openxmlformats.org/officeDocument/2006/relationships/hyperlink" Target="http://www.planetary.org/explore/topics/saturn/titan.html" TargetMode="External"/><Relationship Id="rId9" Type="http://schemas.openxmlformats.org/officeDocument/2006/relationships/hyperlink" Target="http://www.spacelaunchreport.com/atlas5.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תמונה 8" descr="250px-Titan_globe.jpg"/>
          <p:cNvPicPr>
            <a:picLocks noChangeAspect="1"/>
          </p:cNvPicPr>
          <p:nvPr/>
        </p:nvPicPr>
        <p:blipFill>
          <a:blip r:embed="rId2" cstate="print"/>
          <a:srcRect/>
          <a:stretch>
            <a:fillRect/>
          </a:stretch>
        </p:blipFill>
        <p:spPr bwMode="auto">
          <a:xfrm>
            <a:off x="1243013" y="0"/>
            <a:ext cx="6858000" cy="6858000"/>
          </a:xfrm>
          <a:prstGeom prst="rect">
            <a:avLst/>
          </a:prstGeom>
          <a:noFill/>
          <a:ln w="9525">
            <a:noFill/>
            <a:miter lim="800000"/>
            <a:headEnd/>
            <a:tailEnd/>
          </a:ln>
        </p:spPr>
      </p:pic>
      <p:sp>
        <p:nvSpPr>
          <p:cNvPr id="2" name="כותרת 1"/>
          <p:cNvSpPr>
            <a:spLocks noGrp="1"/>
          </p:cNvSpPr>
          <p:nvPr>
            <p:ph type="ctrTitle"/>
          </p:nvPr>
        </p:nvSpPr>
        <p:spPr>
          <a:xfrm>
            <a:off x="684213" y="333375"/>
            <a:ext cx="7772400" cy="2879725"/>
          </a:xfrm>
        </p:spPr>
        <p:txBody>
          <a:bodyPr rtlCol="1">
            <a:normAutofit fontScale="90000"/>
          </a:bodyPr>
          <a:lstStyle/>
          <a:p>
            <a:pPr fontAlgn="auto">
              <a:spcAft>
                <a:spcPts val="0"/>
              </a:spcAft>
              <a:defRPr/>
            </a:pPr>
            <a:r>
              <a:rPr lang="he-IL" sz="5400" dirty="0" smtClean="0">
                <a:solidFill>
                  <a:srgbClr val="FFFF00"/>
                </a:solidFill>
              </a:rPr>
              <a:t>המשימה:</a:t>
            </a:r>
            <a:br>
              <a:rPr lang="he-IL" sz="5400" dirty="0" smtClean="0">
                <a:solidFill>
                  <a:srgbClr val="FFFF00"/>
                </a:solidFill>
              </a:rPr>
            </a:br>
            <a:r>
              <a:rPr lang="he-IL" sz="5400" dirty="0" smtClean="0">
                <a:solidFill>
                  <a:srgbClr val="FFFF00"/>
                </a:solidFill>
              </a:rPr>
              <a:t>חקירת הרכב אגם -</a:t>
            </a:r>
            <a:r>
              <a:rPr lang="en-US" sz="5400" dirty="0" err="1" smtClean="0">
                <a:solidFill>
                  <a:srgbClr val="FFFF00"/>
                </a:solidFill>
              </a:rPr>
              <a:t>Ligeia</a:t>
            </a:r>
            <a:r>
              <a:rPr lang="en-US" sz="5400" dirty="0" smtClean="0">
                <a:solidFill>
                  <a:srgbClr val="FFFF00"/>
                </a:solidFill>
              </a:rPr>
              <a:t> Mare </a:t>
            </a:r>
            <a:r>
              <a:rPr lang="he-IL" sz="5400" dirty="0" smtClean="0">
                <a:solidFill>
                  <a:srgbClr val="FFFF00"/>
                </a:solidFill>
              </a:rPr>
              <a:t/>
            </a:r>
            <a:br>
              <a:rPr lang="he-IL" sz="5400" dirty="0" smtClean="0">
                <a:solidFill>
                  <a:srgbClr val="FFFF00"/>
                </a:solidFill>
              </a:rPr>
            </a:br>
            <a:r>
              <a:rPr lang="he-IL" sz="5400" dirty="0" smtClean="0">
                <a:solidFill>
                  <a:srgbClr val="FFFF00"/>
                </a:solidFill>
              </a:rPr>
              <a:t>על הירח טיטאן</a:t>
            </a:r>
            <a:endParaRPr lang="he-IL" sz="5400" dirty="0">
              <a:solidFill>
                <a:srgbClr val="FFFF00"/>
              </a:solidFill>
            </a:endParaRPr>
          </a:p>
        </p:txBody>
      </p:sp>
      <p:sp>
        <p:nvSpPr>
          <p:cNvPr id="3" name="כותרת משנה 2"/>
          <p:cNvSpPr>
            <a:spLocks noGrp="1"/>
          </p:cNvSpPr>
          <p:nvPr>
            <p:ph type="subTitle" idx="1"/>
          </p:nvPr>
        </p:nvSpPr>
        <p:spPr>
          <a:xfrm>
            <a:off x="1476375" y="3284538"/>
            <a:ext cx="6400800" cy="2520950"/>
          </a:xfrm>
        </p:spPr>
        <p:txBody>
          <a:bodyPr rtlCol="1">
            <a:normAutofit fontScale="92500" lnSpcReduction="20000"/>
          </a:bodyPr>
          <a:lstStyle/>
          <a:p>
            <a:pPr fontAlgn="auto">
              <a:spcAft>
                <a:spcPts val="0"/>
              </a:spcAft>
              <a:defRPr/>
            </a:pPr>
            <a:r>
              <a:rPr lang="he-IL" sz="3600" dirty="0" smtClean="0">
                <a:solidFill>
                  <a:srgbClr val="FF0000"/>
                </a:solidFill>
                <a:cs typeface="+mj-cs"/>
              </a:rPr>
              <a:t>כיתה ח'</a:t>
            </a:r>
          </a:p>
          <a:p>
            <a:pPr fontAlgn="auto">
              <a:spcAft>
                <a:spcPts val="0"/>
              </a:spcAft>
              <a:defRPr/>
            </a:pPr>
            <a:r>
              <a:rPr lang="he-IL" sz="3600" dirty="0" smtClean="0">
                <a:solidFill>
                  <a:srgbClr val="FF0000"/>
                </a:solidFill>
                <a:cs typeface="+mj-cs"/>
              </a:rPr>
              <a:t>תיכון אזורי ע"ש מנחם בגין גדרה</a:t>
            </a:r>
          </a:p>
          <a:p>
            <a:pPr fontAlgn="auto">
              <a:spcAft>
                <a:spcPts val="0"/>
              </a:spcAft>
              <a:defRPr/>
            </a:pPr>
            <a:r>
              <a:rPr lang="he-IL" sz="3600" dirty="0" smtClean="0">
                <a:solidFill>
                  <a:srgbClr val="FF0000"/>
                </a:solidFill>
                <a:cs typeface="+mj-cs"/>
              </a:rPr>
              <a:t>מנהלת התיכון: </a:t>
            </a:r>
            <a:r>
              <a:rPr lang="he-IL" sz="3600" dirty="0" err="1" smtClean="0">
                <a:solidFill>
                  <a:srgbClr val="FF0000"/>
                </a:solidFill>
                <a:cs typeface="+mj-cs"/>
              </a:rPr>
              <a:t>רוחל'ה</a:t>
            </a:r>
            <a:r>
              <a:rPr lang="he-IL" sz="3600" dirty="0" smtClean="0">
                <a:solidFill>
                  <a:srgbClr val="FF0000"/>
                </a:solidFill>
                <a:cs typeface="+mj-cs"/>
              </a:rPr>
              <a:t> טל</a:t>
            </a:r>
          </a:p>
          <a:p>
            <a:pPr fontAlgn="auto">
              <a:spcAft>
                <a:spcPts val="0"/>
              </a:spcAft>
              <a:defRPr/>
            </a:pPr>
            <a:r>
              <a:rPr lang="he-IL" sz="3600" dirty="0" smtClean="0">
                <a:solidFill>
                  <a:srgbClr val="FF0000"/>
                </a:solidFill>
                <a:cs typeface="+mj-cs"/>
              </a:rPr>
              <a:t>הממונה על חטה"ב: רונית ארנון</a:t>
            </a:r>
          </a:p>
          <a:p>
            <a:pPr fontAlgn="auto">
              <a:spcAft>
                <a:spcPts val="0"/>
              </a:spcAft>
              <a:defRPr/>
            </a:pPr>
            <a:r>
              <a:rPr lang="he-IL" sz="3600" dirty="0" smtClean="0">
                <a:solidFill>
                  <a:srgbClr val="FF0000"/>
                </a:solidFill>
                <a:cs typeface="+mj-cs"/>
              </a:rPr>
              <a:t>מורה מנחה: שוש בן סימון</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alone-stars-green-background-31000.jpg"/>
          <p:cNvPicPr>
            <a:picLocks noChangeAspect="1"/>
          </p:cNvPicPr>
          <p:nvPr/>
        </p:nvPicPr>
        <p:blipFill>
          <a:blip r:embed="rId3" cstate="print">
            <a:duotone>
              <a:schemeClr val="bg2">
                <a:shade val="45000"/>
                <a:satMod val="135000"/>
              </a:schemeClr>
              <a:prstClr val="white"/>
            </a:duotone>
            <a:lum bright="18000"/>
          </a:blip>
          <a:stretch>
            <a:fillRect/>
          </a:stretch>
        </p:blipFill>
        <p:spPr>
          <a:xfrm>
            <a:off x="0" y="0"/>
            <a:ext cx="9144000" cy="6858000"/>
          </a:xfrm>
          <a:prstGeom prst="rect">
            <a:avLst/>
          </a:prstGeom>
        </p:spPr>
      </p:pic>
      <p:sp>
        <p:nvSpPr>
          <p:cNvPr id="4" name="TextBox 3"/>
          <p:cNvSpPr txBox="1"/>
          <p:nvPr/>
        </p:nvSpPr>
        <p:spPr>
          <a:xfrm>
            <a:off x="827088" y="188913"/>
            <a:ext cx="8066087" cy="4832350"/>
          </a:xfrm>
          <a:prstGeom prst="rect">
            <a:avLst/>
          </a:prstGeom>
          <a:noFill/>
        </p:spPr>
        <p:txBody>
          <a:bodyPr rtlCol="1">
            <a:spAutoFit/>
          </a:bodyPr>
          <a:lstStyle/>
          <a:p>
            <a:pPr fontAlgn="auto">
              <a:spcBef>
                <a:spcPts val="0"/>
              </a:spcBef>
              <a:spcAft>
                <a:spcPts val="0"/>
              </a:spcAft>
              <a:buFont typeface="Arial" pitchFamily="34" charset="0"/>
              <a:buChar char="•"/>
              <a:defRPr/>
            </a:pPr>
            <a:r>
              <a:rPr lang="he-IL" sz="2800" dirty="0">
                <a:latin typeface="+mn-lt"/>
                <a:cs typeface="+mj-cs"/>
              </a:rPr>
              <a:t>שיטה המשתמשת בכוח הכבידה של כוכב </a:t>
            </a:r>
          </a:p>
          <a:p>
            <a:pPr fontAlgn="auto">
              <a:spcBef>
                <a:spcPts val="0"/>
              </a:spcBef>
              <a:spcAft>
                <a:spcPts val="0"/>
              </a:spcAft>
              <a:defRPr/>
            </a:pPr>
            <a:r>
              <a:rPr lang="he-IL" sz="2800" dirty="0">
                <a:latin typeface="+mn-lt"/>
                <a:cs typeface="+mj-cs"/>
              </a:rPr>
              <a:t> על מנת להוסיף</a:t>
            </a:r>
            <a:r>
              <a:rPr lang="en-US" sz="2800" dirty="0">
                <a:latin typeface="+mn-lt"/>
                <a:cs typeface="+mj-cs"/>
              </a:rPr>
              <a:t>/</a:t>
            </a:r>
            <a:r>
              <a:rPr lang="he-IL" sz="2800" dirty="0">
                <a:latin typeface="+mn-lt"/>
                <a:cs typeface="+mj-cs"/>
              </a:rPr>
              <a:t>לגרוע אנרגיה (מהירות) לחללית שלנו.</a:t>
            </a:r>
          </a:p>
          <a:p>
            <a:pPr fontAlgn="auto">
              <a:spcBef>
                <a:spcPts val="0"/>
              </a:spcBef>
              <a:spcAft>
                <a:spcPts val="0"/>
              </a:spcAft>
              <a:defRPr/>
            </a:pPr>
            <a:endParaRPr lang="he-IL" sz="2800" dirty="0">
              <a:latin typeface="+mn-lt"/>
              <a:cs typeface="+mj-cs"/>
            </a:endParaRPr>
          </a:p>
          <a:p>
            <a:pPr fontAlgn="auto">
              <a:spcBef>
                <a:spcPts val="0"/>
              </a:spcBef>
              <a:spcAft>
                <a:spcPts val="0"/>
              </a:spcAft>
              <a:buFont typeface="Arial" pitchFamily="34" charset="0"/>
              <a:buChar char="•"/>
              <a:defRPr/>
            </a:pPr>
            <a:r>
              <a:rPr lang="he-IL" sz="2800" dirty="0">
                <a:latin typeface="+mn-lt"/>
                <a:cs typeface="+mj-cs"/>
              </a:rPr>
              <a:t>החללית שלנו תנוע לכיוון כוכב חיצוני (יחסית לכדור הארץ) ועל כן היא תואט בשל הכבידה של השמש. </a:t>
            </a:r>
          </a:p>
          <a:p>
            <a:pPr fontAlgn="auto">
              <a:spcBef>
                <a:spcPts val="0"/>
              </a:spcBef>
              <a:spcAft>
                <a:spcPts val="0"/>
              </a:spcAft>
              <a:buFont typeface="Arial" pitchFamily="34" charset="0"/>
              <a:buChar char="•"/>
              <a:defRPr/>
            </a:pPr>
            <a:endParaRPr lang="he-IL" sz="2800" i="1" dirty="0">
              <a:latin typeface="+mn-lt"/>
              <a:cs typeface="+mj-cs"/>
            </a:endParaRPr>
          </a:p>
          <a:p>
            <a:pPr fontAlgn="auto">
              <a:spcBef>
                <a:spcPts val="0"/>
              </a:spcBef>
              <a:spcAft>
                <a:spcPts val="0"/>
              </a:spcAft>
              <a:buFont typeface="Arial" pitchFamily="34" charset="0"/>
              <a:buChar char="•"/>
              <a:defRPr/>
            </a:pPr>
            <a:r>
              <a:rPr lang="he-IL" sz="2800" dirty="0">
                <a:latin typeface="+mn-lt"/>
                <a:cs typeface="+mj-cs"/>
              </a:rPr>
              <a:t>אנו נרצה להגביר את מהירות החללית על מנת שנוכל לקצר את זמן הטיסה בשנים רבות, ולחסוך בהמון דלק.</a:t>
            </a:r>
          </a:p>
          <a:p>
            <a:pPr fontAlgn="auto">
              <a:spcBef>
                <a:spcPts val="0"/>
              </a:spcBef>
              <a:spcAft>
                <a:spcPts val="0"/>
              </a:spcAft>
              <a:buFont typeface="Arial" pitchFamily="34" charset="0"/>
              <a:buChar char="•"/>
              <a:defRPr/>
            </a:pPr>
            <a:endParaRPr lang="he-IL" sz="2800" dirty="0">
              <a:latin typeface="+mn-lt"/>
              <a:cs typeface="+mj-cs"/>
            </a:endParaRPr>
          </a:p>
          <a:p>
            <a:pPr fontAlgn="auto">
              <a:spcBef>
                <a:spcPts val="0"/>
              </a:spcBef>
              <a:spcAft>
                <a:spcPts val="0"/>
              </a:spcAft>
              <a:buFont typeface="Arial" pitchFamily="34" charset="0"/>
              <a:buChar char="•"/>
              <a:defRPr/>
            </a:pPr>
            <a:r>
              <a:rPr lang="he-IL" sz="2800" dirty="0">
                <a:latin typeface="+mn-lt"/>
                <a:cs typeface="+mj-cs"/>
              </a:rPr>
              <a:t>המסלול של משימת </a:t>
            </a:r>
            <a:r>
              <a:rPr lang="he-IL" sz="2800" dirty="0" err="1">
                <a:latin typeface="+mn-lt"/>
                <a:cs typeface="+mj-cs"/>
              </a:rPr>
              <a:t>קאסיני</a:t>
            </a:r>
            <a:r>
              <a:rPr lang="he-IL" sz="2800" dirty="0">
                <a:latin typeface="+mn-lt"/>
                <a:cs typeface="+mj-cs"/>
              </a:rPr>
              <a:t> הכיל שני מעברים על יד נוגה, אחד על יד כדור הארץ ועוד אחד על יד מאדים.</a:t>
            </a:r>
          </a:p>
        </p:txBody>
      </p:sp>
      <p:pic>
        <p:nvPicPr>
          <p:cNvPr id="11268" name="Picture 2" descr="C:\Users\מתן\Desktop\700px-Gravitational_slingshot.png"/>
          <p:cNvPicPr>
            <a:picLocks noChangeAspect="1" noChangeArrowheads="1"/>
          </p:cNvPicPr>
          <p:nvPr/>
        </p:nvPicPr>
        <p:blipFill>
          <a:blip r:embed="rId4" cstate="print"/>
          <a:srcRect/>
          <a:stretch>
            <a:fillRect/>
          </a:stretch>
        </p:blipFill>
        <p:spPr bwMode="auto">
          <a:xfrm>
            <a:off x="1908175" y="4752975"/>
            <a:ext cx="5832475" cy="1844675"/>
          </a:xfrm>
          <a:prstGeom prst="rect">
            <a:avLst/>
          </a:prstGeom>
          <a:noFill/>
          <a:ln w="9525">
            <a:noFill/>
            <a:miter lim="800000"/>
            <a:headEnd/>
            <a:tailEnd/>
          </a:ln>
        </p:spPr>
      </p:pic>
      <p:sp>
        <p:nvSpPr>
          <p:cNvPr id="6" name="TextBox 5"/>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alone-stars-green-background-31000.jpg"/>
          <p:cNvPicPr>
            <a:picLocks noChangeAspect="1"/>
          </p:cNvPicPr>
          <p:nvPr/>
        </p:nvPicPr>
        <p:blipFill>
          <a:blip r:embed="rId3" cstate="print">
            <a:duotone>
              <a:schemeClr val="bg2">
                <a:shade val="45000"/>
                <a:satMod val="135000"/>
              </a:schemeClr>
              <a:prstClr val="white"/>
            </a:duotone>
          </a:blip>
          <a:stretch>
            <a:fillRect/>
          </a:stretch>
        </p:blipFill>
        <p:spPr>
          <a:xfrm>
            <a:off x="0" y="0"/>
            <a:ext cx="9144000" cy="6858000"/>
          </a:xfrm>
          <a:prstGeom prst="rect">
            <a:avLst/>
          </a:prstGeom>
        </p:spPr>
      </p:pic>
      <p:sp>
        <p:nvSpPr>
          <p:cNvPr id="2" name="כותרת 1"/>
          <p:cNvSpPr>
            <a:spLocks noGrp="1"/>
          </p:cNvSpPr>
          <p:nvPr>
            <p:ph type="title"/>
          </p:nvPr>
        </p:nvSpPr>
        <p:spPr/>
        <p:txBody>
          <a:bodyPr rtlCol="1">
            <a:normAutofit fontScale="90000"/>
          </a:bodyPr>
          <a:lstStyle/>
          <a:p>
            <a:pPr fontAlgn="auto">
              <a:spcAft>
                <a:spcPts val="0"/>
              </a:spcAft>
              <a:defRPr/>
            </a:pPr>
            <a:r>
              <a:rPr lang="he-IL" b="1" dirty="0" smtClean="0"/>
              <a:t>הטיסה-</a:t>
            </a:r>
            <a:r>
              <a:rPr lang="en-US" b="1" dirty="0" smtClean="0"/>
              <a:t>slingshot</a:t>
            </a:r>
            <a:br>
              <a:rPr lang="en-US" b="1" dirty="0" smtClean="0"/>
            </a:br>
            <a:r>
              <a:rPr lang="he-IL" b="1" dirty="0" smtClean="0"/>
              <a:t>מקלעת כבידתית</a:t>
            </a:r>
            <a:endParaRPr lang="he-IL" b="1" dirty="0"/>
          </a:p>
        </p:txBody>
      </p:sp>
      <p:pic>
        <p:nvPicPr>
          <p:cNvPr id="12292" name="מציין מיקום תוכן 3" descr="Swingby_acc_anim.gif"/>
          <p:cNvPicPr>
            <a:picLocks noGrp="1" noChangeAspect="1"/>
          </p:cNvPicPr>
          <p:nvPr>
            <p:ph idx="1"/>
          </p:nvPr>
        </p:nvPicPr>
        <p:blipFill>
          <a:blip r:embed="rId4" cstate="print"/>
          <a:srcRect/>
          <a:stretch>
            <a:fillRect/>
          </a:stretch>
        </p:blipFill>
        <p:spPr>
          <a:xfrm>
            <a:off x="1042988" y="1484313"/>
            <a:ext cx="6913562" cy="5184775"/>
          </a:xfrm>
        </p:spPr>
      </p:pic>
      <p:sp>
        <p:nvSpPr>
          <p:cNvPr id="6" name="TextBox 5"/>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alone-stars-green-background-31000.jpg"/>
          <p:cNvPicPr>
            <a:picLocks noChangeAspect="1"/>
          </p:cNvPicPr>
          <p:nvPr/>
        </p:nvPicPr>
        <p:blipFill>
          <a:blip r:embed="rId2" cstate="print">
            <a:duotone>
              <a:schemeClr val="accent5">
                <a:shade val="45000"/>
                <a:satMod val="135000"/>
              </a:schemeClr>
              <a:prstClr val="white"/>
            </a:duotone>
            <a:lum bright="40000"/>
          </a:blip>
          <a:stretch>
            <a:fillRect/>
          </a:stretch>
        </p:blipFill>
        <p:spPr>
          <a:xfrm rot="10800000">
            <a:off x="0" y="-27384"/>
            <a:ext cx="9144000" cy="6858000"/>
          </a:xfrm>
          <a:prstGeom prst="rect">
            <a:avLst/>
          </a:prstGeom>
        </p:spPr>
      </p:pic>
      <p:sp>
        <p:nvSpPr>
          <p:cNvPr id="13315" name="כותרת 1"/>
          <p:cNvSpPr>
            <a:spLocks noGrp="1"/>
          </p:cNvSpPr>
          <p:nvPr>
            <p:ph type="title"/>
          </p:nvPr>
        </p:nvSpPr>
        <p:spPr/>
        <p:txBody>
          <a:bodyPr/>
          <a:lstStyle/>
          <a:p>
            <a:r>
              <a:rPr lang="he-IL" smtClean="0"/>
              <a:t>המסע אל טיטאן</a:t>
            </a:r>
          </a:p>
        </p:txBody>
      </p:sp>
      <p:sp>
        <p:nvSpPr>
          <p:cNvPr id="3" name="מציין מיקום תוכן 2"/>
          <p:cNvSpPr>
            <a:spLocks noGrp="1"/>
          </p:cNvSpPr>
          <p:nvPr>
            <p:ph idx="1"/>
          </p:nvPr>
        </p:nvSpPr>
        <p:spPr>
          <a:xfrm>
            <a:off x="457200" y="1600200"/>
            <a:ext cx="8229600" cy="4997450"/>
          </a:xfrm>
        </p:spPr>
        <p:txBody>
          <a:bodyPr rtlCol="1">
            <a:normAutofit/>
          </a:bodyPr>
          <a:lstStyle/>
          <a:p>
            <a:pPr fontAlgn="auto">
              <a:spcAft>
                <a:spcPts val="0"/>
              </a:spcAft>
              <a:defRPr/>
            </a:pPr>
            <a:r>
              <a:rPr lang="he-IL" sz="2400" dirty="0" smtClean="0">
                <a:cs typeface="+mj-cs"/>
              </a:rPr>
              <a:t>ב-17 בינואר 2016 ייפתח חלון הזדמנויות של 21 ימים לשיגור החללית.</a:t>
            </a:r>
          </a:p>
          <a:p>
            <a:pPr fontAlgn="auto">
              <a:spcAft>
                <a:spcPts val="0"/>
              </a:spcAft>
              <a:defRPr/>
            </a:pPr>
            <a:endParaRPr lang="he-IL" sz="2400" dirty="0" smtClean="0">
              <a:cs typeface="+mj-cs"/>
            </a:endParaRPr>
          </a:p>
          <a:p>
            <a:pPr fontAlgn="auto">
              <a:spcAft>
                <a:spcPts val="0"/>
              </a:spcAft>
              <a:defRPr/>
            </a:pPr>
            <a:r>
              <a:rPr lang="he-IL" sz="2400" dirty="0" smtClean="0">
                <a:cs typeface="+mj-cs"/>
              </a:rPr>
              <a:t>המסע יכלול:</a:t>
            </a:r>
          </a:p>
          <a:p>
            <a:pPr fontAlgn="auto">
              <a:spcAft>
                <a:spcPts val="0"/>
              </a:spcAft>
              <a:buFont typeface="Wingdings" pitchFamily="2" charset="2"/>
              <a:buChar char="v"/>
              <a:defRPr/>
            </a:pPr>
            <a:r>
              <a:rPr lang="he-IL" sz="2400" dirty="0" smtClean="0">
                <a:cs typeface="+mj-cs"/>
              </a:rPr>
              <a:t>תמרון חללי אחד</a:t>
            </a:r>
          </a:p>
          <a:p>
            <a:pPr fontAlgn="auto">
              <a:spcAft>
                <a:spcPts val="0"/>
              </a:spcAft>
              <a:buFont typeface="Wingdings" pitchFamily="2" charset="2"/>
              <a:buChar char="v"/>
              <a:defRPr/>
            </a:pPr>
            <a:r>
              <a:rPr lang="he-IL" sz="2400" dirty="0" smtClean="0">
                <a:cs typeface="+mj-cs"/>
              </a:rPr>
              <a:t>מקלעת אחת סביב כדור הארץ</a:t>
            </a:r>
          </a:p>
          <a:p>
            <a:pPr fontAlgn="auto">
              <a:spcAft>
                <a:spcPts val="0"/>
              </a:spcAft>
              <a:buFont typeface="Wingdings" pitchFamily="2" charset="2"/>
              <a:buChar char="v"/>
              <a:defRPr/>
            </a:pPr>
            <a:r>
              <a:rPr lang="he-IL" sz="2400" dirty="0" smtClean="0">
                <a:cs typeface="+mj-cs"/>
              </a:rPr>
              <a:t>מקלעת אחת סביב צדק</a:t>
            </a:r>
          </a:p>
          <a:p>
            <a:pPr fontAlgn="auto">
              <a:spcAft>
                <a:spcPts val="0"/>
              </a:spcAft>
              <a:buFont typeface="Wingdings" pitchFamily="2" charset="2"/>
              <a:buChar char="v"/>
              <a:defRPr/>
            </a:pPr>
            <a:endParaRPr lang="he-IL" sz="2400" dirty="0" smtClean="0">
              <a:cs typeface="+mj-cs"/>
            </a:endParaRPr>
          </a:p>
          <a:p>
            <a:pPr fontAlgn="auto">
              <a:spcAft>
                <a:spcPts val="0"/>
              </a:spcAft>
              <a:defRPr/>
            </a:pPr>
            <a:r>
              <a:rPr lang="he-IL" sz="2400" dirty="0" smtClean="0">
                <a:cs typeface="+mj-cs"/>
              </a:rPr>
              <a:t>הגעה לטיטאן צפויה לקרות</a:t>
            </a:r>
          </a:p>
          <a:p>
            <a:pPr fontAlgn="auto">
              <a:spcAft>
                <a:spcPts val="0"/>
              </a:spcAft>
              <a:buFont typeface="Arial" pitchFamily="34" charset="0"/>
              <a:buNone/>
              <a:defRPr/>
            </a:pPr>
            <a:r>
              <a:rPr lang="he-IL" sz="2400" dirty="0" smtClean="0">
                <a:cs typeface="+mj-cs"/>
              </a:rPr>
              <a:t>    בסוף יוני 2023.</a:t>
            </a:r>
          </a:p>
          <a:p>
            <a:pPr fontAlgn="auto">
              <a:spcAft>
                <a:spcPts val="0"/>
              </a:spcAft>
              <a:defRPr/>
            </a:pPr>
            <a:r>
              <a:rPr lang="he-IL" sz="2400" dirty="0" smtClean="0">
                <a:cs typeface="+mj-cs"/>
              </a:rPr>
              <a:t>חלון זמן המשימה- 3 חודשים (5 ימים טיטאניים) שבהם כדור הארץ יהיה מעל האופק של טיטאן ותוכל להתבצע שליחת מידע.</a:t>
            </a:r>
          </a:p>
        </p:txBody>
      </p:sp>
      <p:pic>
        <p:nvPicPr>
          <p:cNvPr id="13317" name="Picture 2"/>
          <p:cNvPicPr>
            <a:picLocks noChangeAspect="1" noChangeArrowheads="1"/>
          </p:cNvPicPr>
          <p:nvPr/>
        </p:nvPicPr>
        <p:blipFill>
          <a:blip r:embed="rId3" cstate="print"/>
          <a:srcRect/>
          <a:stretch>
            <a:fillRect/>
          </a:stretch>
        </p:blipFill>
        <p:spPr bwMode="auto">
          <a:xfrm>
            <a:off x="1403350" y="2205038"/>
            <a:ext cx="3460750" cy="3240087"/>
          </a:xfrm>
          <a:prstGeom prst="rect">
            <a:avLst/>
          </a:prstGeom>
          <a:noFill/>
          <a:ln w="9525">
            <a:noFill/>
            <a:miter lim="800000"/>
            <a:headEnd/>
            <a:tailEnd/>
          </a:ln>
        </p:spPr>
      </p:pic>
      <p:sp>
        <p:nvSpPr>
          <p:cNvPr id="6" name="TextBox 5"/>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alone-stars-green-background-31000.jpg"/>
          <p:cNvPicPr>
            <a:picLocks noChangeAspect="1"/>
          </p:cNvPicPr>
          <p:nvPr/>
        </p:nvPicPr>
        <p:blipFill>
          <a:blip r:embed="rId2" cstate="print">
            <a:duotone>
              <a:schemeClr val="accent4">
                <a:shade val="45000"/>
                <a:satMod val="135000"/>
              </a:schemeClr>
              <a:prstClr val="white"/>
            </a:duotone>
            <a:lum bright="29000"/>
          </a:blip>
          <a:stretch>
            <a:fillRect/>
          </a:stretch>
        </p:blipFill>
        <p:spPr>
          <a:xfrm>
            <a:off x="0" y="0"/>
            <a:ext cx="9144000" cy="6858000"/>
          </a:xfrm>
          <a:prstGeom prst="rect">
            <a:avLst/>
          </a:prstGeom>
        </p:spPr>
      </p:pic>
      <p:sp>
        <p:nvSpPr>
          <p:cNvPr id="14339" name="כותרת 1"/>
          <p:cNvSpPr>
            <a:spLocks noGrp="1"/>
          </p:cNvSpPr>
          <p:nvPr>
            <p:ph type="title"/>
          </p:nvPr>
        </p:nvSpPr>
        <p:spPr/>
        <p:txBody>
          <a:bodyPr/>
          <a:lstStyle/>
          <a:p>
            <a:r>
              <a:rPr lang="he-IL" b="1" smtClean="0"/>
              <a:t>כניסה למסלול מסביב לטיטאן</a:t>
            </a:r>
          </a:p>
        </p:txBody>
      </p:sp>
      <p:sp>
        <p:nvSpPr>
          <p:cNvPr id="3" name="מציין מיקום תוכן 2"/>
          <p:cNvSpPr>
            <a:spLocks noGrp="1"/>
          </p:cNvSpPr>
          <p:nvPr>
            <p:ph idx="1"/>
          </p:nvPr>
        </p:nvSpPr>
        <p:spPr/>
        <p:txBody>
          <a:bodyPr rtlCol="1">
            <a:normAutofit/>
          </a:bodyPr>
          <a:lstStyle/>
          <a:p>
            <a:pPr fontAlgn="auto">
              <a:spcAft>
                <a:spcPts val="0"/>
              </a:spcAft>
              <a:defRPr/>
            </a:pPr>
            <a:r>
              <a:rPr lang="he-IL" sz="2400" dirty="0" smtClean="0">
                <a:cs typeface="+mj-cs"/>
              </a:rPr>
              <a:t>לאחר שביצענו את כל תמרוני המקלעת הכבידתית, הגענו במהירות הנדרשת לירח טיטאן(כ-25 אלף קמ"ש), על מנת להיכנס למסלול סביב הירח.</a:t>
            </a:r>
          </a:p>
          <a:p>
            <a:pPr fontAlgn="auto">
              <a:spcAft>
                <a:spcPts val="0"/>
              </a:spcAft>
              <a:defRPr/>
            </a:pPr>
            <a:r>
              <a:rPr lang="he-IL" sz="2400" dirty="0" smtClean="0">
                <a:cs typeface="+mj-cs"/>
              </a:rPr>
              <a:t>אנו ניכנס למסלול לוויני ברדיוס של 1000 ק"מ מהירח על פני טיטאן, מכיוון שבגובה זה אנו לא אמורים להיות מושפעים מ"המשיכה האטמוספרית" של טיטאן.</a:t>
            </a:r>
          </a:p>
          <a:p>
            <a:pPr fontAlgn="auto">
              <a:spcAft>
                <a:spcPts val="0"/>
              </a:spcAft>
              <a:defRPr/>
            </a:pPr>
            <a:r>
              <a:rPr lang="he-IL" sz="2400" dirty="0" smtClean="0">
                <a:cs typeface="+mj-cs"/>
              </a:rPr>
              <a:t>כאן אנו נמתין עד שהחללית תגיע לנקודה המתאימה מעל האגם שאותו אנו רוצים לחקור, ואז תשחרר את הרובוט שלנו.</a:t>
            </a:r>
          </a:p>
        </p:txBody>
      </p:sp>
      <p:pic>
        <p:nvPicPr>
          <p:cNvPr id="14341" name="תמונה 3" descr="Geostat.gif"/>
          <p:cNvPicPr>
            <a:picLocks noChangeAspect="1"/>
          </p:cNvPicPr>
          <p:nvPr/>
        </p:nvPicPr>
        <p:blipFill>
          <a:blip r:embed="rId3" cstate="print">
            <a:clrChange>
              <a:clrFrom>
                <a:srgbClr val="FEFFFC"/>
              </a:clrFrom>
              <a:clrTo>
                <a:srgbClr val="FEFFFC">
                  <a:alpha val="0"/>
                </a:srgbClr>
              </a:clrTo>
            </a:clrChange>
          </a:blip>
          <a:srcRect/>
          <a:stretch>
            <a:fillRect/>
          </a:stretch>
        </p:blipFill>
        <p:spPr bwMode="auto">
          <a:xfrm>
            <a:off x="3658665" y="4365103"/>
            <a:ext cx="2281759" cy="2281759"/>
          </a:xfrm>
          <a:prstGeom prst="rect">
            <a:avLst/>
          </a:prstGeom>
          <a:noFill/>
          <a:ln w="9525">
            <a:noFill/>
            <a:miter lim="800000"/>
            <a:headEnd/>
            <a:tailEnd/>
          </a:ln>
        </p:spPr>
      </p:pic>
      <p:sp>
        <p:nvSpPr>
          <p:cNvPr id="6" name="TextBox 5"/>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cxnSp>
        <p:nvCxnSpPr>
          <p:cNvPr id="8" name="מחבר חץ ישר 7"/>
          <p:cNvCxnSpPr/>
          <p:nvPr/>
        </p:nvCxnSpPr>
        <p:spPr>
          <a:xfrm flipH="1" flipV="1">
            <a:off x="4211960" y="4797152"/>
            <a:ext cx="503238" cy="647576"/>
          </a:xfrm>
          <a:prstGeom prst="straightConnector1">
            <a:avLst/>
          </a:prstGeom>
          <a:ln w="38100">
            <a:solidFill>
              <a:srgbClr val="008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344" name="TextBox 10"/>
          <p:cNvSpPr txBox="1">
            <a:spLocks noChangeArrowheads="1"/>
          </p:cNvSpPr>
          <p:nvPr/>
        </p:nvSpPr>
        <p:spPr bwMode="auto">
          <a:xfrm rot="3034973">
            <a:off x="4094978" y="4695542"/>
            <a:ext cx="1150937" cy="368300"/>
          </a:xfrm>
          <a:prstGeom prst="rect">
            <a:avLst/>
          </a:prstGeom>
          <a:noFill/>
          <a:ln w="9525">
            <a:noFill/>
            <a:miter lim="800000"/>
            <a:headEnd/>
            <a:tailEnd/>
          </a:ln>
        </p:spPr>
        <p:txBody>
          <a:bodyPr>
            <a:spAutoFit/>
          </a:bodyPr>
          <a:lstStyle/>
          <a:p>
            <a:r>
              <a:rPr lang="he-IL" dirty="0">
                <a:latin typeface="Calibri" pitchFamily="34" charset="0"/>
              </a:rPr>
              <a:t>1000 ק"מ</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alone-stars-green-background-31000.jpg"/>
          <p:cNvPicPr>
            <a:picLocks noChangeAspect="1"/>
          </p:cNvPicPr>
          <p:nvPr/>
        </p:nvPicPr>
        <p:blipFill>
          <a:blip r:embed="rId3" cstate="print">
            <a:duotone>
              <a:schemeClr val="accent4">
                <a:shade val="45000"/>
                <a:satMod val="135000"/>
              </a:schemeClr>
              <a:prstClr val="white"/>
            </a:duotone>
            <a:lum bright="29000"/>
          </a:blip>
          <a:stretch>
            <a:fillRect/>
          </a:stretch>
        </p:blipFill>
        <p:spPr>
          <a:xfrm>
            <a:off x="0" y="0"/>
            <a:ext cx="9144000" cy="6858000"/>
          </a:xfrm>
          <a:prstGeom prst="rect">
            <a:avLst/>
          </a:prstGeom>
        </p:spPr>
      </p:pic>
      <p:sp>
        <p:nvSpPr>
          <p:cNvPr id="2" name="כותרת 1"/>
          <p:cNvSpPr>
            <a:spLocks noGrp="1"/>
          </p:cNvSpPr>
          <p:nvPr>
            <p:ph type="title"/>
          </p:nvPr>
        </p:nvSpPr>
        <p:spPr>
          <a:xfrm>
            <a:off x="457200" y="274638"/>
            <a:ext cx="8229600" cy="1714500"/>
          </a:xfrm>
        </p:spPr>
        <p:txBody>
          <a:bodyPr rtlCol="1">
            <a:normAutofit fontScale="90000"/>
          </a:bodyPr>
          <a:lstStyle/>
          <a:p>
            <a:pPr fontAlgn="auto">
              <a:spcAft>
                <a:spcPts val="0"/>
              </a:spcAft>
              <a:defRPr/>
            </a:pPr>
            <a:r>
              <a:rPr lang="he-IL" b="1" dirty="0" smtClean="0"/>
              <a:t>המטרה: חקר הנוזלים באגם </a:t>
            </a:r>
            <a:r>
              <a:rPr lang="he-IL" b="1" dirty="0" err="1" smtClean="0"/>
              <a:t>ליגאה</a:t>
            </a:r>
            <a:r>
              <a:rPr lang="he-IL" b="1" dirty="0" smtClean="0"/>
              <a:t> </a:t>
            </a:r>
            <a:r>
              <a:rPr lang="he-IL" b="1" dirty="0" err="1" smtClean="0"/>
              <a:t>מארה</a:t>
            </a:r>
            <a:r>
              <a:rPr lang="he-IL" b="1" dirty="0" smtClean="0"/>
              <a:t>,</a:t>
            </a:r>
            <a:br>
              <a:rPr lang="he-IL" b="1" dirty="0" smtClean="0"/>
            </a:br>
            <a:r>
              <a:rPr lang="en-US" b="1" dirty="0" err="1" smtClean="0"/>
              <a:t>Ligeia</a:t>
            </a:r>
            <a:r>
              <a:rPr lang="en-US" b="1" dirty="0" smtClean="0"/>
              <a:t> Mare</a:t>
            </a:r>
            <a:endParaRPr lang="he-IL" b="1" dirty="0"/>
          </a:p>
        </p:txBody>
      </p:sp>
      <p:sp>
        <p:nvSpPr>
          <p:cNvPr id="3" name="מציין מיקום תוכן 2"/>
          <p:cNvSpPr>
            <a:spLocks noGrp="1"/>
          </p:cNvSpPr>
          <p:nvPr>
            <p:ph idx="1"/>
          </p:nvPr>
        </p:nvSpPr>
        <p:spPr>
          <a:xfrm>
            <a:off x="468313" y="2205038"/>
            <a:ext cx="8229600" cy="4176712"/>
          </a:xfrm>
        </p:spPr>
        <p:txBody>
          <a:bodyPr rtlCol="1">
            <a:normAutofit/>
          </a:bodyPr>
          <a:lstStyle/>
          <a:p>
            <a:pPr fontAlgn="auto">
              <a:spcAft>
                <a:spcPts val="0"/>
              </a:spcAft>
              <a:defRPr/>
            </a:pPr>
            <a:r>
              <a:rPr lang="he-IL" sz="2800" dirty="0" smtClean="0">
                <a:cs typeface="+mj-cs"/>
              </a:rPr>
              <a:t>החללית שלנו תשגר את הרובוט בצורה מדויקת כדי שינחת בתוך האגם </a:t>
            </a:r>
            <a:r>
              <a:rPr lang="en-US" sz="2800" dirty="0" err="1" smtClean="0">
                <a:cs typeface="+mj-cs"/>
              </a:rPr>
              <a:t>Ligeia</a:t>
            </a:r>
            <a:r>
              <a:rPr lang="en-US" sz="2800" dirty="0" smtClean="0">
                <a:cs typeface="+mj-cs"/>
              </a:rPr>
              <a:t> Mare</a:t>
            </a:r>
            <a:r>
              <a:rPr lang="he-IL" sz="2800" dirty="0" smtClean="0">
                <a:cs typeface="+mj-cs"/>
              </a:rPr>
              <a:t> במרחק מה מהחופים.</a:t>
            </a:r>
          </a:p>
          <a:p>
            <a:pPr fontAlgn="auto">
              <a:spcAft>
                <a:spcPts val="0"/>
              </a:spcAft>
              <a:buFont typeface="Arial" pitchFamily="34" charset="0"/>
              <a:buNone/>
              <a:defRPr/>
            </a:pPr>
            <a:endParaRPr lang="he-IL" sz="2800" dirty="0" smtClean="0">
              <a:cs typeface="+mj-cs"/>
            </a:endParaRPr>
          </a:p>
          <a:p>
            <a:pPr fontAlgn="auto">
              <a:spcAft>
                <a:spcPts val="0"/>
              </a:spcAft>
              <a:defRPr/>
            </a:pPr>
            <a:r>
              <a:rPr lang="he-IL" sz="2800" dirty="0" smtClean="0">
                <a:cs typeface="+mj-cs"/>
              </a:rPr>
              <a:t>בחרנו דווקא באגם זה מכיוון שהוא הגדול ביותר על טיטאן (100,000 ק"מ מרובע), והוא עמוק מאוד (יותר מ-8 מטרים עומק)</a:t>
            </a:r>
          </a:p>
        </p:txBody>
      </p:sp>
      <p:sp>
        <p:nvSpPr>
          <p:cNvPr id="5" name="TextBox 4"/>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alone-stars-green-background-31000.jpg"/>
          <p:cNvPicPr>
            <a:picLocks noChangeAspect="1"/>
          </p:cNvPicPr>
          <p:nvPr/>
        </p:nvPicPr>
        <p:blipFill>
          <a:blip r:embed="rId3" cstate="print">
            <a:duotone>
              <a:schemeClr val="accent4">
                <a:shade val="45000"/>
                <a:satMod val="135000"/>
              </a:schemeClr>
              <a:prstClr val="white"/>
            </a:duotone>
            <a:lum bright="29000"/>
          </a:blip>
          <a:stretch>
            <a:fillRect/>
          </a:stretch>
        </p:blipFill>
        <p:spPr>
          <a:xfrm>
            <a:off x="0" y="0"/>
            <a:ext cx="9144000" cy="6858000"/>
          </a:xfrm>
          <a:prstGeom prst="rect">
            <a:avLst/>
          </a:prstGeom>
        </p:spPr>
      </p:pic>
      <p:sp>
        <p:nvSpPr>
          <p:cNvPr id="16387" name="כותרת 1"/>
          <p:cNvSpPr>
            <a:spLocks noGrp="1"/>
          </p:cNvSpPr>
          <p:nvPr>
            <p:ph type="title"/>
          </p:nvPr>
        </p:nvSpPr>
        <p:spPr>
          <a:xfrm>
            <a:off x="539750" y="260350"/>
            <a:ext cx="8229600" cy="1143000"/>
          </a:xfrm>
        </p:spPr>
        <p:txBody>
          <a:bodyPr/>
          <a:lstStyle/>
          <a:p>
            <a:r>
              <a:rPr lang="he-IL" b="1" smtClean="0"/>
              <a:t>נחיתה</a:t>
            </a:r>
          </a:p>
        </p:txBody>
      </p:sp>
      <p:sp>
        <p:nvSpPr>
          <p:cNvPr id="3" name="מציין מיקום תוכן 2"/>
          <p:cNvSpPr>
            <a:spLocks noGrp="1"/>
          </p:cNvSpPr>
          <p:nvPr>
            <p:ph idx="1"/>
          </p:nvPr>
        </p:nvSpPr>
        <p:spPr>
          <a:xfrm>
            <a:off x="0" y="1484313"/>
            <a:ext cx="9144000" cy="2232025"/>
          </a:xfrm>
        </p:spPr>
        <p:txBody>
          <a:bodyPr rtlCol="1">
            <a:normAutofit/>
          </a:bodyPr>
          <a:lstStyle/>
          <a:p>
            <a:pPr algn="ctr" fontAlgn="auto">
              <a:spcAft>
                <a:spcPts val="0"/>
              </a:spcAft>
              <a:buFont typeface="Arial" pitchFamily="34" charset="0"/>
              <a:buNone/>
              <a:defRPr/>
            </a:pPr>
            <a:r>
              <a:rPr lang="he-IL" sz="2800" dirty="0" smtClean="0">
                <a:cs typeface="+mj-cs"/>
              </a:rPr>
              <a:t>הרובוט ייפול נפילה חופשית מגובה של 1000 ק"מ, לעבר האגם, לקראת הנחיתה ייפתח מצנח גדול אשר יאט את מהירות הנפילה של הרובוט וייצור "נחיתה רכה" באגם על מנת לא לפגוע ברכיבים האלקטרוניים בתוך הרובוט, וכמובן ברובוט עצמו.</a:t>
            </a:r>
            <a:endParaRPr lang="he-IL" sz="2800" dirty="0">
              <a:cs typeface="+mj-cs"/>
            </a:endParaRPr>
          </a:p>
        </p:txBody>
      </p:sp>
      <p:pic>
        <p:nvPicPr>
          <p:cNvPr id="16389" name="תמונה 3" descr="prakash-parachute.jpg"/>
          <p:cNvPicPr>
            <a:picLocks noChangeAspect="1"/>
          </p:cNvPicPr>
          <p:nvPr/>
        </p:nvPicPr>
        <p:blipFill>
          <a:blip r:embed="rId4" cstate="print"/>
          <a:srcRect l="14764"/>
          <a:stretch>
            <a:fillRect/>
          </a:stretch>
        </p:blipFill>
        <p:spPr bwMode="auto">
          <a:xfrm>
            <a:off x="2484438" y="3573463"/>
            <a:ext cx="4156075" cy="2743200"/>
          </a:xfrm>
          <a:prstGeom prst="rect">
            <a:avLst/>
          </a:prstGeom>
          <a:noFill/>
          <a:ln w="9525">
            <a:noFill/>
            <a:miter lim="800000"/>
            <a:headEnd/>
            <a:tailEnd/>
          </a:ln>
        </p:spPr>
      </p:pic>
      <p:sp>
        <p:nvSpPr>
          <p:cNvPr id="6" name="TextBox 5"/>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תמונה 24" descr="alone-stars-green-background-31000.jpg"/>
          <p:cNvPicPr>
            <a:picLocks noChangeAspect="1"/>
          </p:cNvPicPr>
          <p:nvPr/>
        </p:nvPicPr>
        <p:blipFill>
          <a:blip r:embed="rId2" cstate="print">
            <a:duotone>
              <a:schemeClr val="accent2">
                <a:shade val="45000"/>
                <a:satMod val="135000"/>
              </a:schemeClr>
              <a:prstClr val="white"/>
            </a:duotone>
            <a:lum bright="40000" contrast="-50000"/>
          </a:blip>
          <a:stretch>
            <a:fillRect/>
          </a:stretch>
        </p:blipFill>
        <p:spPr>
          <a:xfrm>
            <a:off x="0" y="0"/>
            <a:ext cx="9144000" cy="6858000"/>
          </a:xfrm>
          <a:prstGeom prst="rect">
            <a:avLst/>
          </a:prstGeom>
        </p:spPr>
      </p:pic>
      <p:sp>
        <p:nvSpPr>
          <p:cNvPr id="26" name="גל 25"/>
          <p:cNvSpPr/>
          <p:nvPr/>
        </p:nvSpPr>
        <p:spPr>
          <a:xfrm rot="5400000">
            <a:off x="3636169" y="1907382"/>
            <a:ext cx="1728787" cy="7200900"/>
          </a:xfrm>
          <a:prstGeom prst="wave">
            <a:avLst>
              <a:gd name="adj1" fmla="val 3481"/>
              <a:gd name="adj2" fmla="val 0"/>
            </a:avLst>
          </a:prstGeom>
          <a:solidFill>
            <a:schemeClr val="tx2">
              <a:lumMod val="60000"/>
              <a:lumOff val="40000"/>
            </a:schemeClr>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cxnSp>
        <p:nvCxnSpPr>
          <p:cNvPr id="13" name="מחבר ישר 12"/>
          <p:cNvCxnSpPr/>
          <p:nvPr/>
        </p:nvCxnSpPr>
        <p:spPr>
          <a:xfrm flipV="1">
            <a:off x="5462588" y="3109913"/>
            <a:ext cx="0" cy="10080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10 צלעות 35"/>
          <p:cNvSpPr/>
          <p:nvPr/>
        </p:nvSpPr>
        <p:spPr>
          <a:xfrm>
            <a:off x="5003800" y="2555875"/>
            <a:ext cx="936625" cy="863600"/>
          </a:xfrm>
          <a:prstGeom prst="decagon">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23" name="תרשים זרימה: או 22"/>
          <p:cNvSpPr/>
          <p:nvPr/>
        </p:nvSpPr>
        <p:spPr>
          <a:xfrm>
            <a:off x="3949700" y="3851275"/>
            <a:ext cx="1223963" cy="1152525"/>
          </a:xfrm>
          <a:prstGeom prst="flowChartOr">
            <a:avLst/>
          </a:prstGeom>
          <a:solidFill>
            <a:schemeClr val="accent6">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17415" name="כותרת 1"/>
          <p:cNvSpPr>
            <a:spLocks noGrp="1"/>
          </p:cNvSpPr>
          <p:nvPr>
            <p:ph type="title"/>
          </p:nvPr>
        </p:nvSpPr>
        <p:spPr>
          <a:xfrm>
            <a:off x="457200" y="260350"/>
            <a:ext cx="8229600" cy="941388"/>
          </a:xfrm>
        </p:spPr>
        <p:txBody>
          <a:bodyPr/>
          <a:lstStyle/>
          <a:p>
            <a:r>
              <a:rPr lang="he-IL" b="1" dirty="0" smtClean="0"/>
              <a:t>מבנה ותפקוד 98</a:t>
            </a:r>
            <a:r>
              <a:rPr lang="en-US" b="1" dirty="0" smtClean="0"/>
              <a:t>RTEG</a:t>
            </a:r>
            <a:endParaRPr lang="he-IL" b="1" dirty="0" smtClean="0"/>
          </a:p>
        </p:txBody>
      </p:sp>
      <p:sp>
        <p:nvSpPr>
          <p:cNvPr id="3" name="מציין מיקום תוכן 2"/>
          <p:cNvSpPr>
            <a:spLocks noGrp="1"/>
          </p:cNvSpPr>
          <p:nvPr>
            <p:ph idx="1"/>
          </p:nvPr>
        </p:nvSpPr>
        <p:spPr>
          <a:xfrm>
            <a:off x="0" y="1042988"/>
            <a:ext cx="9144000" cy="893762"/>
          </a:xfrm>
        </p:spPr>
        <p:txBody>
          <a:bodyPr rtlCol="1">
            <a:normAutofit/>
          </a:bodyPr>
          <a:lstStyle/>
          <a:p>
            <a:pPr algn="ctr" fontAlgn="auto">
              <a:spcAft>
                <a:spcPts val="0"/>
              </a:spcAft>
              <a:buFont typeface="Arial" pitchFamily="34" charset="0"/>
              <a:buNone/>
              <a:defRPr/>
            </a:pPr>
            <a:r>
              <a:rPr lang="he-IL" sz="2400" dirty="0" smtClean="0">
                <a:cs typeface="+mj-cs"/>
              </a:rPr>
              <a:t>אנו מעוניינים ברובוט שיוכל לשחות באגם, על מנת שנוכל לחקור דגימות מהאגם במיקומים שונים, בעומקים שונים.</a:t>
            </a:r>
            <a:endParaRPr lang="he-IL" sz="2400" dirty="0">
              <a:cs typeface="+mj-cs"/>
            </a:endParaRPr>
          </a:p>
        </p:txBody>
      </p:sp>
      <p:sp>
        <p:nvSpPr>
          <p:cNvPr id="11" name="פחית 10"/>
          <p:cNvSpPr/>
          <p:nvPr/>
        </p:nvSpPr>
        <p:spPr>
          <a:xfrm>
            <a:off x="2941638" y="4046538"/>
            <a:ext cx="3097212" cy="647700"/>
          </a:xfrm>
          <a:prstGeom prst="can">
            <a:avLst/>
          </a:prstGeom>
          <a:solidFill>
            <a:schemeClr val="bg1">
              <a:lumMod val="5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16" name="אליפסה 15"/>
          <p:cNvSpPr/>
          <p:nvPr/>
        </p:nvSpPr>
        <p:spPr>
          <a:xfrm>
            <a:off x="5318125" y="2894013"/>
            <a:ext cx="288925" cy="215900"/>
          </a:xfrm>
          <a:prstGeom prst="ellipse">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28" name="תרשים זרימה: אחסון בגישה ישירה 27"/>
          <p:cNvSpPr/>
          <p:nvPr/>
        </p:nvSpPr>
        <p:spPr>
          <a:xfrm>
            <a:off x="2916238" y="4652963"/>
            <a:ext cx="3095625" cy="431800"/>
          </a:xfrm>
          <a:prstGeom prst="flowChartMagneticDrum">
            <a:avLst/>
          </a:prstGeom>
          <a:solidFill>
            <a:schemeClr val="bg1">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p>
        </p:txBody>
      </p:sp>
      <p:sp>
        <p:nvSpPr>
          <p:cNvPr id="22" name="תרשים זרימה: או 21"/>
          <p:cNvSpPr/>
          <p:nvPr/>
        </p:nvSpPr>
        <p:spPr>
          <a:xfrm>
            <a:off x="3806825" y="4067175"/>
            <a:ext cx="1223963" cy="1152525"/>
          </a:xfrm>
          <a:prstGeom prst="flowChartOr">
            <a:avLst/>
          </a:prstGeom>
          <a:solidFill>
            <a:schemeClr val="accent6">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32" name="צורה חופשית 31"/>
          <p:cNvSpPr/>
          <p:nvPr/>
        </p:nvSpPr>
        <p:spPr>
          <a:xfrm>
            <a:off x="2916238" y="4672013"/>
            <a:ext cx="698500" cy="868362"/>
          </a:xfrm>
          <a:custGeom>
            <a:avLst/>
            <a:gdLst>
              <a:gd name="connsiteX0" fmla="*/ 2094186 w 2094186"/>
              <a:gd name="connsiteY0" fmla="*/ 0 h 1883979"/>
              <a:gd name="connsiteX1" fmla="*/ 1100959 w 2094186"/>
              <a:gd name="connsiteY1" fmla="*/ 1308538 h 1883979"/>
              <a:gd name="connsiteX2" fmla="*/ 170793 w 2094186"/>
              <a:gd name="connsiteY2" fmla="*/ 1797269 h 1883979"/>
              <a:gd name="connsiteX3" fmla="*/ 76200 w 2094186"/>
              <a:gd name="connsiteY3" fmla="*/ 1828800 h 1883979"/>
            </a:gdLst>
            <a:ahLst/>
            <a:cxnLst>
              <a:cxn ang="0">
                <a:pos x="connsiteX0" y="connsiteY0"/>
              </a:cxn>
              <a:cxn ang="0">
                <a:pos x="connsiteX1" y="connsiteY1"/>
              </a:cxn>
              <a:cxn ang="0">
                <a:pos x="connsiteX2" y="connsiteY2"/>
              </a:cxn>
              <a:cxn ang="0">
                <a:pos x="connsiteX3" y="connsiteY3"/>
              </a:cxn>
            </a:cxnLst>
            <a:rect l="l" t="t" r="r" b="b"/>
            <a:pathLst>
              <a:path w="2094186" h="1883979">
                <a:moveTo>
                  <a:pt x="2094186" y="0"/>
                </a:moveTo>
                <a:cubicBezTo>
                  <a:pt x="1757855" y="504496"/>
                  <a:pt x="1421524" y="1008993"/>
                  <a:pt x="1100959" y="1308538"/>
                </a:cubicBezTo>
                <a:cubicBezTo>
                  <a:pt x="780394" y="1608083"/>
                  <a:pt x="341586" y="1710559"/>
                  <a:pt x="170793" y="1797269"/>
                </a:cubicBezTo>
                <a:cubicBezTo>
                  <a:pt x="0" y="1883979"/>
                  <a:pt x="38100" y="1856389"/>
                  <a:pt x="76200" y="18288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he-IL">
              <a:cs typeface="+mj-cs"/>
            </a:endParaRPr>
          </a:p>
        </p:txBody>
      </p:sp>
      <p:pic>
        <p:nvPicPr>
          <p:cNvPr id="17422" name="Picture 3" descr="C:\Program Files (x86)\Microsoft Office\MEDIA\OFFICE12\Bullets\BD21331_.gif"/>
          <p:cNvPicPr>
            <a:picLocks noChangeAspect="1" noChangeArrowheads="1"/>
          </p:cNvPicPr>
          <p:nvPr/>
        </p:nvPicPr>
        <p:blipFill>
          <a:blip r:embed="rId3" cstate="print"/>
          <a:srcRect/>
          <a:stretch>
            <a:fillRect/>
          </a:stretch>
        </p:blipFill>
        <p:spPr bwMode="auto">
          <a:xfrm>
            <a:off x="2627313" y="5395913"/>
            <a:ext cx="360362" cy="341312"/>
          </a:xfrm>
          <a:prstGeom prst="rect">
            <a:avLst/>
          </a:prstGeom>
          <a:noFill/>
          <a:ln w="9525">
            <a:noFill/>
            <a:miter lim="800000"/>
            <a:headEnd/>
            <a:tailEnd/>
          </a:ln>
        </p:spPr>
      </p:pic>
      <p:sp>
        <p:nvSpPr>
          <p:cNvPr id="39" name="פחית 38"/>
          <p:cNvSpPr/>
          <p:nvPr/>
        </p:nvSpPr>
        <p:spPr>
          <a:xfrm>
            <a:off x="3276600" y="2987675"/>
            <a:ext cx="503238" cy="1152525"/>
          </a:xfrm>
          <a:prstGeom prst="can">
            <a:avLst/>
          </a:prstGeom>
          <a:solidFill>
            <a:schemeClr val="tx1">
              <a:lumMod val="85000"/>
              <a:lumOff val="1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42" name="הסבר אליפטי 41"/>
          <p:cNvSpPr/>
          <p:nvPr/>
        </p:nvSpPr>
        <p:spPr>
          <a:xfrm>
            <a:off x="6588125" y="1908175"/>
            <a:ext cx="2305050" cy="1079500"/>
          </a:xfrm>
          <a:prstGeom prst="wedgeEllipseCallout">
            <a:avLst>
              <a:gd name="adj1" fmla="val -78430"/>
              <a:gd name="adj2" fmla="val 3476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cs typeface="+mj-cs"/>
              </a:rPr>
              <a:t>אנטנה מכוסה-</a:t>
            </a:r>
          </a:p>
          <a:p>
            <a:pPr algn="ctr" fontAlgn="auto">
              <a:spcBef>
                <a:spcPts val="0"/>
              </a:spcBef>
              <a:spcAft>
                <a:spcPts val="0"/>
              </a:spcAft>
              <a:defRPr/>
            </a:pPr>
            <a:r>
              <a:rPr lang="he-IL" dirty="0">
                <a:cs typeface="+mj-cs"/>
              </a:rPr>
              <a:t>העברת מידע.</a:t>
            </a:r>
          </a:p>
        </p:txBody>
      </p:sp>
      <p:sp>
        <p:nvSpPr>
          <p:cNvPr id="43" name="הסבר אליפטי 42"/>
          <p:cNvSpPr/>
          <p:nvPr/>
        </p:nvSpPr>
        <p:spPr>
          <a:xfrm>
            <a:off x="6840538" y="4716463"/>
            <a:ext cx="2303462" cy="1079500"/>
          </a:xfrm>
          <a:prstGeom prst="wedgeEllipseCallout">
            <a:avLst>
              <a:gd name="adj1" fmla="val -85056"/>
              <a:gd name="adj2" fmla="val -402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cs typeface="+mj-cs"/>
              </a:rPr>
              <a:t>מערכת סונאר-</a:t>
            </a:r>
          </a:p>
          <a:p>
            <a:pPr algn="ctr" fontAlgn="auto">
              <a:spcBef>
                <a:spcPts val="0"/>
              </a:spcBef>
              <a:spcAft>
                <a:spcPts val="0"/>
              </a:spcAft>
              <a:defRPr/>
            </a:pPr>
            <a:r>
              <a:rPr lang="he-IL" dirty="0">
                <a:cs typeface="+mj-cs"/>
              </a:rPr>
              <a:t>בדיקת עומק.</a:t>
            </a:r>
          </a:p>
        </p:txBody>
      </p:sp>
      <p:sp>
        <p:nvSpPr>
          <p:cNvPr id="44" name="הסבר אליפטי 43"/>
          <p:cNvSpPr/>
          <p:nvPr/>
        </p:nvSpPr>
        <p:spPr>
          <a:xfrm>
            <a:off x="0" y="2411413"/>
            <a:ext cx="2555875" cy="1081087"/>
          </a:xfrm>
          <a:prstGeom prst="wedgeEllipseCallout">
            <a:avLst>
              <a:gd name="adj1" fmla="val 77747"/>
              <a:gd name="adj2" fmla="val 4206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cs typeface="+mj-cs"/>
              </a:rPr>
              <a:t>מיכל הדלק-משאבה ומסננת.</a:t>
            </a:r>
          </a:p>
        </p:txBody>
      </p:sp>
      <p:cxnSp>
        <p:nvCxnSpPr>
          <p:cNvPr id="49" name="מחבר ישר 48"/>
          <p:cNvCxnSpPr/>
          <p:nvPr/>
        </p:nvCxnSpPr>
        <p:spPr>
          <a:xfrm>
            <a:off x="3276600" y="3275013"/>
            <a:ext cx="50323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מחבר ישר 51"/>
          <p:cNvCxnSpPr/>
          <p:nvPr/>
        </p:nvCxnSpPr>
        <p:spPr>
          <a:xfrm>
            <a:off x="3276600" y="3492500"/>
            <a:ext cx="50323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מחבר ישר 52"/>
          <p:cNvCxnSpPr/>
          <p:nvPr/>
        </p:nvCxnSpPr>
        <p:spPr>
          <a:xfrm>
            <a:off x="3276600" y="3708400"/>
            <a:ext cx="50323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מחבר ישר 53"/>
          <p:cNvCxnSpPr/>
          <p:nvPr/>
        </p:nvCxnSpPr>
        <p:spPr>
          <a:xfrm>
            <a:off x="3276600" y="3924300"/>
            <a:ext cx="50323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הסבר אליפטי 54"/>
          <p:cNvSpPr/>
          <p:nvPr/>
        </p:nvSpPr>
        <p:spPr>
          <a:xfrm>
            <a:off x="0" y="4140200"/>
            <a:ext cx="2303463" cy="1079500"/>
          </a:xfrm>
          <a:prstGeom prst="wedgeEllipseCallout">
            <a:avLst>
              <a:gd name="adj1" fmla="val 70040"/>
              <a:gd name="adj2" fmla="val 8001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cs typeface="+mj-cs"/>
              </a:rPr>
              <a:t>איסוף דגימות נוזל.</a:t>
            </a:r>
          </a:p>
        </p:txBody>
      </p:sp>
      <p:sp>
        <p:nvSpPr>
          <p:cNvPr id="56" name="הסבר אליפטי 55"/>
          <p:cNvSpPr/>
          <p:nvPr/>
        </p:nvSpPr>
        <p:spPr>
          <a:xfrm>
            <a:off x="3851275" y="5589588"/>
            <a:ext cx="2305050" cy="854075"/>
          </a:xfrm>
          <a:prstGeom prst="wedgeEllipseCallout">
            <a:avLst>
              <a:gd name="adj1" fmla="val -19289"/>
              <a:gd name="adj2" fmla="val -15748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cs typeface="+mj-cs"/>
              </a:rPr>
              <a:t>גלגלי משוטים המספקים תנועה.</a:t>
            </a:r>
          </a:p>
        </p:txBody>
      </p:sp>
      <p:sp>
        <p:nvSpPr>
          <p:cNvPr id="58" name="הסבר אליפטי 57"/>
          <p:cNvSpPr/>
          <p:nvPr/>
        </p:nvSpPr>
        <p:spPr>
          <a:xfrm>
            <a:off x="6227763" y="3419475"/>
            <a:ext cx="2916237" cy="863600"/>
          </a:xfrm>
          <a:prstGeom prst="wedgeEllipseCallout">
            <a:avLst>
              <a:gd name="adj1" fmla="val -82038"/>
              <a:gd name="adj2" fmla="val 6888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cs typeface="+mj-cs"/>
              </a:rPr>
              <a:t>מנוע, מעבדה,</a:t>
            </a:r>
          </a:p>
          <a:p>
            <a:pPr algn="ctr" fontAlgn="auto">
              <a:spcBef>
                <a:spcPts val="0"/>
              </a:spcBef>
              <a:spcAft>
                <a:spcPts val="0"/>
              </a:spcAft>
              <a:defRPr/>
            </a:pPr>
            <a:r>
              <a:rPr lang="he-IL" dirty="0">
                <a:cs typeface="+mj-cs"/>
              </a:rPr>
              <a:t>מצבר ומחשב.</a:t>
            </a:r>
          </a:p>
        </p:txBody>
      </p:sp>
      <p:sp>
        <p:nvSpPr>
          <p:cNvPr id="21" name="משולש שווה שוקיים 20"/>
          <p:cNvSpPr/>
          <p:nvPr/>
        </p:nvSpPr>
        <p:spPr>
          <a:xfrm rot="20414635">
            <a:off x="5654675" y="4584700"/>
            <a:ext cx="525463" cy="1230313"/>
          </a:xfrm>
          <a:prstGeom prst="triangle">
            <a:avLst>
              <a:gd name="adj" fmla="val 32730"/>
            </a:avLst>
          </a:prstGeom>
          <a:solidFill>
            <a:schemeClr val="tx2">
              <a:lumMod val="20000"/>
              <a:lumOff val="80000"/>
            </a:schemeClr>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27" name="TextBox 26"/>
          <p:cNvSpPr txBox="1"/>
          <p:nvPr/>
        </p:nvSpPr>
        <p:spPr>
          <a:xfrm>
            <a:off x="2843213" y="6516688"/>
            <a:ext cx="3024187" cy="368300"/>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
        <p:nvSpPr>
          <p:cNvPr id="29" name="הסבר אליפטי 28"/>
          <p:cNvSpPr/>
          <p:nvPr/>
        </p:nvSpPr>
        <p:spPr>
          <a:xfrm>
            <a:off x="1619250" y="5805488"/>
            <a:ext cx="2089150" cy="854075"/>
          </a:xfrm>
          <a:prstGeom prst="wedgeEllipseCallout">
            <a:avLst>
              <a:gd name="adj1" fmla="val 50426"/>
              <a:gd name="adj2" fmla="val -14810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cs typeface="+mj-cs"/>
              </a:rPr>
              <a:t>מיכלי ציפה מלאים הליום</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תמונה 25" descr="alone-stars-green-background-31000.jpg"/>
          <p:cNvPicPr>
            <a:picLocks noChangeAspect="1"/>
          </p:cNvPicPr>
          <p:nvPr/>
        </p:nvPicPr>
        <p:blipFill>
          <a:blip r:embed="rId3" cstate="print">
            <a:duotone>
              <a:schemeClr val="accent2">
                <a:shade val="45000"/>
                <a:satMod val="135000"/>
              </a:schemeClr>
              <a:prstClr val="white"/>
            </a:duotone>
            <a:lum bright="40000" contrast="-50000"/>
          </a:blip>
          <a:stretch>
            <a:fillRect/>
          </a:stretch>
        </p:blipFill>
        <p:spPr>
          <a:xfrm>
            <a:off x="0" y="0"/>
            <a:ext cx="9144000" cy="6858000"/>
          </a:xfrm>
          <a:prstGeom prst="rect">
            <a:avLst/>
          </a:prstGeom>
        </p:spPr>
      </p:pic>
      <p:sp>
        <p:nvSpPr>
          <p:cNvPr id="18435" name="כותרת 1"/>
          <p:cNvSpPr>
            <a:spLocks noGrp="1"/>
          </p:cNvSpPr>
          <p:nvPr>
            <p:ph type="title"/>
          </p:nvPr>
        </p:nvSpPr>
        <p:spPr/>
        <p:txBody>
          <a:bodyPr/>
          <a:lstStyle/>
          <a:p>
            <a:r>
              <a:rPr lang="he-IL" smtClean="0"/>
              <a:t>מבנה ובידוד תרמי</a:t>
            </a:r>
          </a:p>
        </p:txBody>
      </p:sp>
      <p:sp>
        <p:nvSpPr>
          <p:cNvPr id="4" name="TextBox 3"/>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
        <p:nvSpPr>
          <p:cNvPr id="5" name="מציין מיקום תוכן 4"/>
          <p:cNvSpPr>
            <a:spLocks noGrp="1"/>
          </p:cNvSpPr>
          <p:nvPr>
            <p:ph idx="1"/>
          </p:nvPr>
        </p:nvSpPr>
        <p:spPr>
          <a:xfrm>
            <a:off x="468313" y="1268413"/>
            <a:ext cx="8229600" cy="3313112"/>
          </a:xfrm>
        </p:spPr>
        <p:txBody>
          <a:bodyPr rtlCol="1">
            <a:normAutofit lnSpcReduction="10000"/>
          </a:bodyPr>
          <a:lstStyle/>
          <a:p>
            <a:pPr fontAlgn="auto">
              <a:spcAft>
                <a:spcPts val="0"/>
              </a:spcAft>
              <a:defRPr/>
            </a:pPr>
            <a:r>
              <a:rPr lang="he-IL" sz="2400" dirty="0" smtClean="0">
                <a:cs typeface="+mj-cs"/>
              </a:rPr>
              <a:t>נסתכל על חתך של הרובוט שלנו. המעטפת תיבנה משכבת טיטניום (3 מ"מ), שכבה עבה (10 ס"מ) של </a:t>
            </a:r>
            <a:r>
              <a:rPr lang="he-IL" sz="2400" dirty="0" err="1" smtClean="0">
                <a:cs typeface="+mj-cs"/>
              </a:rPr>
              <a:t>ארוג'ל</a:t>
            </a:r>
            <a:r>
              <a:rPr lang="he-IL" sz="2400" dirty="0" smtClean="0">
                <a:cs typeface="+mj-cs"/>
              </a:rPr>
              <a:t> (</a:t>
            </a:r>
            <a:r>
              <a:rPr lang="en-US" sz="2400" dirty="0" err="1" smtClean="0">
                <a:cs typeface="+mj-cs"/>
              </a:rPr>
              <a:t>aerogel</a:t>
            </a:r>
            <a:r>
              <a:rPr lang="he-IL" sz="2400" dirty="0" smtClean="0">
                <a:cs typeface="+mj-cs"/>
              </a:rPr>
              <a:t>), ועוד שכבה של סיבי פחמן (3 מ"מ), על מנת ליצור גוף חזק, יציב ועמיד לטמפרטורות קיצוניות. כל המבנה יצופה בטיטניום חנקני על מנת להקנות לו עוד יותר חוזק ויציבות.</a:t>
            </a:r>
          </a:p>
          <a:p>
            <a:pPr fontAlgn="auto">
              <a:spcAft>
                <a:spcPts val="0"/>
              </a:spcAft>
              <a:defRPr/>
            </a:pPr>
            <a:r>
              <a:rPr lang="he-IL" sz="2400" dirty="0" err="1" smtClean="0">
                <a:cs typeface="+mj-cs"/>
              </a:rPr>
              <a:t>ארוג'ל</a:t>
            </a:r>
            <a:r>
              <a:rPr lang="he-IL" sz="2400" dirty="0" smtClean="0">
                <a:cs typeface="+mj-cs"/>
              </a:rPr>
              <a:t> זה חומר סינטטי. בעל מוליכות החום והצפיפות הכי נמוכה שידועה לאדם (ספר השיאים של גינס).</a:t>
            </a:r>
          </a:p>
          <a:p>
            <a:pPr fontAlgn="auto">
              <a:spcAft>
                <a:spcPts val="0"/>
              </a:spcAft>
              <a:defRPr/>
            </a:pPr>
            <a:r>
              <a:rPr lang="he-IL" sz="2400" dirty="0" smtClean="0">
                <a:cs typeface="+mj-cs"/>
              </a:rPr>
              <a:t>בשל בעיות של התכווצות חומר בטמפרטורות נמוכות, נדרש שכל החלקים (ברגים, לוחות, וכו') במעטפת הרובוט שלנו יהיו מאותו חומר, טיטניום, על מנת שהם יתכווצו ביחד ויתרחבו ביחד.</a:t>
            </a:r>
          </a:p>
        </p:txBody>
      </p:sp>
      <p:sp>
        <p:nvSpPr>
          <p:cNvPr id="7" name="אליפסה 6"/>
          <p:cNvSpPr/>
          <p:nvPr/>
        </p:nvSpPr>
        <p:spPr>
          <a:xfrm>
            <a:off x="758825" y="4652963"/>
            <a:ext cx="5472113" cy="1800225"/>
          </a:xfrm>
          <a:prstGeom prst="ellipse">
            <a:avLst/>
          </a:prstGeom>
          <a:solidFill>
            <a:schemeClr val="tx2">
              <a:lumMod val="60000"/>
              <a:lumOff val="40000"/>
            </a:schemeClr>
          </a:solidFill>
          <a:ln w="127000">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9" name="אליפסה 8"/>
          <p:cNvSpPr/>
          <p:nvPr/>
        </p:nvSpPr>
        <p:spPr>
          <a:xfrm>
            <a:off x="1477963" y="5013325"/>
            <a:ext cx="4064000" cy="1077913"/>
          </a:xfrm>
          <a:prstGeom prst="ellipse">
            <a:avLst/>
          </a:prstGeom>
          <a:ln w="127000">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cxnSp>
        <p:nvCxnSpPr>
          <p:cNvPr id="11" name="מחבר חץ ישר 10"/>
          <p:cNvCxnSpPr>
            <a:stCxn id="12" idx="2"/>
          </p:cNvCxnSpPr>
          <p:nvPr/>
        </p:nvCxnSpPr>
        <p:spPr>
          <a:xfrm flipH="1">
            <a:off x="6086475" y="4949825"/>
            <a:ext cx="466725" cy="2079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59500" y="4581525"/>
            <a:ext cx="788988" cy="368300"/>
          </a:xfrm>
          <a:prstGeom prst="rect">
            <a:avLst/>
          </a:prstGeom>
          <a:noFill/>
        </p:spPr>
        <p:txBody>
          <a:bodyPr rtlCol="1">
            <a:spAutoFit/>
          </a:bodyPr>
          <a:lstStyle/>
          <a:p>
            <a:pPr fontAlgn="auto">
              <a:spcBef>
                <a:spcPts val="0"/>
              </a:spcBef>
              <a:spcAft>
                <a:spcPts val="0"/>
              </a:spcAft>
              <a:defRPr/>
            </a:pPr>
            <a:r>
              <a:rPr lang="he-IL" dirty="0">
                <a:latin typeface="+mn-lt"/>
                <a:cs typeface="+mj-cs"/>
              </a:rPr>
              <a:t>טיטניום</a:t>
            </a:r>
          </a:p>
        </p:txBody>
      </p:sp>
      <p:cxnSp>
        <p:nvCxnSpPr>
          <p:cNvPr id="13" name="מחבר חץ ישר 12"/>
          <p:cNvCxnSpPr/>
          <p:nvPr/>
        </p:nvCxnSpPr>
        <p:spPr>
          <a:xfrm flipV="1">
            <a:off x="4502150" y="5229225"/>
            <a:ext cx="288925" cy="2873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08400" y="5445125"/>
            <a:ext cx="995363"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סיבי פחמן</a:t>
            </a:r>
          </a:p>
        </p:txBody>
      </p:sp>
      <p:sp>
        <p:nvSpPr>
          <p:cNvPr id="16" name="TextBox 15"/>
          <p:cNvSpPr txBox="1"/>
          <p:nvPr/>
        </p:nvSpPr>
        <p:spPr>
          <a:xfrm>
            <a:off x="2990850" y="4652963"/>
            <a:ext cx="989013" cy="400050"/>
          </a:xfrm>
          <a:prstGeom prst="rect">
            <a:avLst/>
          </a:prstGeom>
          <a:noFill/>
        </p:spPr>
        <p:txBody>
          <a:bodyPr rtlCol="1">
            <a:spAutoFit/>
          </a:bodyPr>
          <a:lstStyle/>
          <a:p>
            <a:pPr fontAlgn="auto">
              <a:spcBef>
                <a:spcPts val="0"/>
              </a:spcBef>
              <a:spcAft>
                <a:spcPts val="0"/>
              </a:spcAft>
              <a:defRPr/>
            </a:pPr>
            <a:r>
              <a:rPr lang="en-US" sz="2000" dirty="0" err="1">
                <a:latin typeface="+mn-lt"/>
                <a:cs typeface="+mj-cs"/>
              </a:rPr>
              <a:t>aerogel</a:t>
            </a:r>
            <a:endParaRPr lang="he-IL" sz="2000" dirty="0">
              <a:latin typeface="+mn-lt"/>
              <a:cs typeface="+mj-cs"/>
            </a:endParaRPr>
          </a:p>
        </p:txBody>
      </p:sp>
      <p:pic>
        <p:nvPicPr>
          <p:cNvPr id="18445" name="Picture 2" descr="http://upload.wikimedia.org/wikipedia/commons/6/69/Aerogelflower_filtered.jpg"/>
          <p:cNvPicPr>
            <a:picLocks noChangeAspect="1" noChangeArrowheads="1"/>
          </p:cNvPicPr>
          <p:nvPr/>
        </p:nvPicPr>
        <p:blipFill>
          <a:blip r:embed="rId4" cstate="print"/>
          <a:srcRect/>
          <a:stretch>
            <a:fillRect/>
          </a:stretch>
        </p:blipFill>
        <p:spPr bwMode="auto">
          <a:xfrm>
            <a:off x="7235825" y="4411663"/>
            <a:ext cx="1908175" cy="2446337"/>
          </a:xfrm>
          <a:prstGeom prst="rect">
            <a:avLst/>
          </a:prstGeom>
          <a:noFill/>
          <a:ln w="9525">
            <a:noFill/>
            <a:miter lim="800000"/>
            <a:headEnd/>
            <a:tailEnd/>
          </a:ln>
        </p:spPr>
      </p:pic>
      <p:sp>
        <p:nvSpPr>
          <p:cNvPr id="18" name="אליפסה 17"/>
          <p:cNvSpPr/>
          <p:nvPr/>
        </p:nvSpPr>
        <p:spPr>
          <a:xfrm>
            <a:off x="722313" y="4581525"/>
            <a:ext cx="5580062" cy="1943100"/>
          </a:xfrm>
          <a:prstGeom prst="ellipse">
            <a:avLst/>
          </a:prstGeom>
          <a:noFill/>
          <a:ln>
            <a:solidFill>
              <a:srgbClr val="FF9900"/>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אליפסה 16"/>
          <p:cNvSpPr/>
          <p:nvPr/>
        </p:nvSpPr>
        <p:spPr>
          <a:xfrm>
            <a:off x="-1404938" y="2420938"/>
            <a:ext cx="7705726" cy="5732462"/>
          </a:xfrm>
          <a:prstGeom prst="ellipse">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18" name="אליפסה 17"/>
          <p:cNvSpPr/>
          <p:nvPr/>
        </p:nvSpPr>
        <p:spPr>
          <a:xfrm>
            <a:off x="5795963" y="4797425"/>
            <a:ext cx="1008062" cy="935038"/>
          </a:xfrm>
          <a:prstGeom prst="ellipse">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16" name="אליפסה 15"/>
          <p:cNvSpPr/>
          <p:nvPr/>
        </p:nvSpPr>
        <p:spPr>
          <a:xfrm>
            <a:off x="-828675" y="2952750"/>
            <a:ext cx="6480175" cy="4868863"/>
          </a:xfrm>
          <a:prstGeom prst="ellipse">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15" name="אליפסה 14"/>
          <p:cNvSpPr/>
          <p:nvPr/>
        </p:nvSpPr>
        <p:spPr>
          <a:xfrm>
            <a:off x="-323850" y="3313113"/>
            <a:ext cx="5183188" cy="4003675"/>
          </a:xfrm>
          <a:prstGeom prst="ellipse">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14" name="אליפסה 13"/>
          <p:cNvSpPr/>
          <p:nvPr/>
        </p:nvSpPr>
        <p:spPr>
          <a:xfrm>
            <a:off x="250825" y="3716338"/>
            <a:ext cx="3960813" cy="3213100"/>
          </a:xfrm>
          <a:prstGeom prst="ellipse">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13" name="אליפסה 12"/>
          <p:cNvSpPr/>
          <p:nvPr/>
        </p:nvSpPr>
        <p:spPr>
          <a:xfrm>
            <a:off x="900113" y="4221163"/>
            <a:ext cx="2663825" cy="2303462"/>
          </a:xfrm>
          <a:prstGeom prst="ellipse">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12" name="אליפסה 11"/>
          <p:cNvSpPr/>
          <p:nvPr/>
        </p:nvSpPr>
        <p:spPr>
          <a:xfrm>
            <a:off x="1258888" y="4652963"/>
            <a:ext cx="1873250" cy="1512887"/>
          </a:xfrm>
          <a:prstGeom prst="ellipse">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19465" name="כותרת 1"/>
          <p:cNvSpPr>
            <a:spLocks noGrp="1"/>
          </p:cNvSpPr>
          <p:nvPr>
            <p:ph type="title"/>
          </p:nvPr>
        </p:nvSpPr>
        <p:spPr>
          <a:xfrm>
            <a:off x="457200" y="333375"/>
            <a:ext cx="8229600" cy="796925"/>
          </a:xfrm>
        </p:spPr>
        <p:txBody>
          <a:bodyPr/>
          <a:lstStyle/>
          <a:p>
            <a:r>
              <a:rPr lang="he-IL" b="1" smtClean="0"/>
              <a:t>אנטנה-העברת מידע</a:t>
            </a:r>
          </a:p>
        </p:txBody>
      </p:sp>
      <p:sp>
        <p:nvSpPr>
          <p:cNvPr id="3" name="מציין מיקום תוכן 2"/>
          <p:cNvSpPr>
            <a:spLocks noGrp="1"/>
          </p:cNvSpPr>
          <p:nvPr>
            <p:ph idx="1"/>
          </p:nvPr>
        </p:nvSpPr>
        <p:spPr>
          <a:xfrm>
            <a:off x="468313" y="1268413"/>
            <a:ext cx="8229600" cy="3268662"/>
          </a:xfrm>
          <a:solidFill>
            <a:schemeClr val="bg1"/>
          </a:solidFill>
        </p:spPr>
        <p:txBody>
          <a:bodyPr rtlCol="1">
            <a:normAutofit/>
          </a:bodyPr>
          <a:lstStyle/>
          <a:p>
            <a:pPr fontAlgn="auto">
              <a:spcAft>
                <a:spcPts val="0"/>
              </a:spcAft>
              <a:defRPr/>
            </a:pPr>
            <a:r>
              <a:rPr lang="he-IL" sz="2400" dirty="0" smtClean="0">
                <a:cs typeface="+mj-cs"/>
              </a:rPr>
              <a:t>כל המידע שיתקבל במחשב של הרובוט, אנו נשלח לכדור הארץ בגלי רדיו.</a:t>
            </a:r>
          </a:p>
          <a:p>
            <a:pPr fontAlgn="auto">
              <a:spcAft>
                <a:spcPts val="0"/>
              </a:spcAft>
              <a:defRPr/>
            </a:pPr>
            <a:r>
              <a:rPr lang="he-IL" sz="2400" dirty="0" smtClean="0">
                <a:cs typeface="+mj-cs"/>
              </a:rPr>
              <a:t>גלי רדיו הם גלים אלקטרומגנטי באורך גל גדול הרבה יותר מהאור הנראה (1מטר והלאה). בדומה לכל הגלים </a:t>
            </a:r>
            <a:r>
              <a:rPr lang="he-IL" sz="2400" dirty="0" err="1" smtClean="0">
                <a:cs typeface="+mj-cs"/>
              </a:rPr>
              <a:t>הא"מ</a:t>
            </a:r>
            <a:r>
              <a:rPr lang="he-IL" sz="2400" dirty="0" smtClean="0">
                <a:cs typeface="+mj-cs"/>
              </a:rPr>
              <a:t>, גלי הרדיו נעים במהירות האור, ובממוצע ייקח להם כ-80 דקות להגיע לכדור הארץ.</a:t>
            </a:r>
          </a:p>
          <a:p>
            <a:pPr fontAlgn="auto">
              <a:spcAft>
                <a:spcPts val="0"/>
              </a:spcAft>
              <a:defRPr/>
            </a:pPr>
            <a:r>
              <a:rPr lang="he-IL" sz="2400" dirty="0" smtClean="0">
                <a:cs typeface="+mj-cs"/>
              </a:rPr>
              <a:t>העברת המידע תתבצע במרווחי זמן רק כאשר יהיה קשר ישיר בין טיטאן לכדור הארץ, על מנת שלא נאבד מידע בדרך על ידי בליעה של גלים בכל גרם שמים שיקלע בדרך.</a:t>
            </a:r>
          </a:p>
        </p:txBody>
      </p:sp>
      <p:sp>
        <p:nvSpPr>
          <p:cNvPr id="4" name="שמש 3"/>
          <p:cNvSpPr/>
          <p:nvPr/>
        </p:nvSpPr>
        <p:spPr>
          <a:xfrm>
            <a:off x="1835150" y="5013325"/>
            <a:ext cx="720725" cy="719138"/>
          </a:xfrm>
          <a:prstGeom prst="sun">
            <a:avLst/>
          </a:prstGeom>
          <a:solidFill>
            <a:srgbClr val="FFC000"/>
          </a:solidFill>
          <a:ln w="9525">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5" name="אליפסה 4"/>
          <p:cNvSpPr/>
          <p:nvPr/>
        </p:nvSpPr>
        <p:spPr>
          <a:xfrm>
            <a:off x="1187450" y="5300663"/>
            <a:ext cx="144463" cy="144462"/>
          </a:xfrm>
          <a:prstGeom prst="ellipse">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6" name="אליפסה 5"/>
          <p:cNvSpPr/>
          <p:nvPr/>
        </p:nvSpPr>
        <p:spPr>
          <a:xfrm>
            <a:off x="3276600" y="4652963"/>
            <a:ext cx="215900" cy="215900"/>
          </a:xfrm>
          <a:prstGeom prst="ellipse">
            <a:avLst/>
          </a:prstGeom>
          <a:solidFill>
            <a:schemeClr val="accent4">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7" name="אליפסה 6"/>
          <p:cNvSpPr/>
          <p:nvPr/>
        </p:nvSpPr>
        <p:spPr>
          <a:xfrm>
            <a:off x="3995738" y="5805488"/>
            <a:ext cx="215900" cy="215900"/>
          </a:xfrm>
          <a:prstGeom prst="ellipse">
            <a:avLst/>
          </a:prstGeom>
          <a:solidFill>
            <a:schemeClr val="tx2">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8" name="אליפסה 7"/>
          <p:cNvSpPr/>
          <p:nvPr/>
        </p:nvSpPr>
        <p:spPr>
          <a:xfrm>
            <a:off x="4716463" y="4941888"/>
            <a:ext cx="215900" cy="215900"/>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9" name="אליפסה 8"/>
          <p:cNvSpPr/>
          <p:nvPr/>
        </p:nvSpPr>
        <p:spPr>
          <a:xfrm>
            <a:off x="5219700" y="6021388"/>
            <a:ext cx="504825" cy="503237"/>
          </a:xfrm>
          <a:prstGeom prst="ellipse">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10" name="אליפסה 9"/>
          <p:cNvSpPr/>
          <p:nvPr/>
        </p:nvSpPr>
        <p:spPr>
          <a:xfrm>
            <a:off x="6084888" y="5084763"/>
            <a:ext cx="431800" cy="431800"/>
          </a:xfrm>
          <a:prstGeom prst="ellipse">
            <a:avLst/>
          </a:prstGeom>
          <a:solidFill>
            <a:srgbClr val="C0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11" name="אליפסה 10"/>
          <p:cNvSpPr/>
          <p:nvPr/>
        </p:nvSpPr>
        <p:spPr>
          <a:xfrm>
            <a:off x="6011863" y="5589588"/>
            <a:ext cx="215900" cy="215900"/>
          </a:xfrm>
          <a:prstGeom prst="ellipse">
            <a:avLst/>
          </a:prstGeom>
          <a:solidFill>
            <a:schemeClr val="bg1">
              <a:lumMod val="6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26" name="מלבן 25"/>
          <p:cNvSpPr/>
          <p:nvPr/>
        </p:nvSpPr>
        <p:spPr>
          <a:xfrm rot="21112449">
            <a:off x="4386263" y="5394325"/>
            <a:ext cx="1389062" cy="387350"/>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cs typeface="+mj-cs"/>
              </a:rPr>
              <a:t>קו ראיה ישיר</a:t>
            </a:r>
          </a:p>
        </p:txBody>
      </p:sp>
      <p:sp>
        <p:nvSpPr>
          <p:cNvPr id="24" name="הסבר אליפטי 23"/>
          <p:cNvSpPr/>
          <p:nvPr/>
        </p:nvSpPr>
        <p:spPr>
          <a:xfrm>
            <a:off x="6732588" y="5876925"/>
            <a:ext cx="1079500" cy="504825"/>
          </a:xfrm>
          <a:prstGeom prst="wedgeEllipseCallout">
            <a:avLst>
              <a:gd name="adj1" fmla="val -97827"/>
              <a:gd name="adj2" fmla="val -7275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cs typeface="+mj-cs"/>
              </a:rPr>
              <a:t>טיטאן</a:t>
            </a:r>
          </a:p>
        </p:txBody>
      </p:sp>
      <p:sp>
        <p:nvSpPr>
          <p:cNvPr id="25" name="הסבר אליפטי 24"/>
          <p:cNvSpPr/>
          <p:nvPr/>
        </p:nvSpPr>
        <p:spPr>
          <a:xfrm>
            <a:off x="2484438" y="6092825"/>
            <a:ext cx="1079500" cy="765175"/>
          </a:xfrm>
          <a:prstGeom prst="wedgeEllipseCallout">
            <a:avLst>
              <a:gd name="adj1" fmla="val 91923"/>
              <a:gd name="adj2" fmla="val -6051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cs typeface="+mj-cs"/>
              </a:rPr>
              <a:t>כדור הארץ</a:t>
            </a:r>
          </a:p>
        </p:txBody>
      </p:sp>
      <p:cxnSp>
        <p:nvCxnSpPr>
          <p:cNvPr id="20" name="מחבר חץ ישר 19"/>
          <p:cNvCxnSpPr>
            <a:stCxn id="11" idx="2"/>
            <a:endCxn id="7" idx="6"/>
          </p:cNvCxnSpPr>
          <p:nvPr/>
        </p:nvCxnSpPr>
        <p:spPr>
          <a:xfrm flipH="1">
            <a:off x="4211638" y="5697538"/>
            <a:ext cx="1800225" cy="215900"/>
          </a:xfrm>
          <a:prstGeom prst="straightConnector1">
            <a:avLst/>
          </a:prstGeom>
          <a:ln w="76200">
            <a:solidFill>
              <a:srgbClr val="00B0F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19813" y="6488113"/>
            <a:ext cx="3024187" cy="369887"/>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descr="alone-stars-green-background-31000.jpg"/>
          <p:cNvPicPr>
            <a:picLocks noChangeAspect="1"/>
          </p:cNvPicPr>
          <p:nvPr/>
        </p:nvPicPr>
        <p:blipFill>
          <a:blip r:embed="rId3" cstate="print">
            <a:duotone>
              <a:schemeClr val="bg2">
                <a:shade val="45000"/>
                <a:satMod val="135000"/>
              </a:schemeClr>
              <a:prstClr val="white"/>
            </a:duotone>
            <a:lum bright="14000" contrast="-9000"/>
          </a:blip>
          <a:stretch>
            <a:fillRect/>
          </a:stretch>
        </p:blipFill>
        <p:spPr>
          <a:xfrm>
            <a:off x="0" y="0"/>
            <a:ext cx="9144000" cy="6858000"/>
          </a:xfrm>
          <a:prstGeom prst="rect">
            <a:avLst/>
          </a:prstGeom>
        </p:spPr>
      </p:pic>
      <p:sp>
        <p:nvSpPr>
          <p:cNvPr id="20483" name="כותרת 1"/>
          <p:cNvSpPr>
            <a:spLocks noGrp="1"/>
          </p:cNvSpPr>
          <p:nvPr>
            <p:ph type="title"/>
          </p:nvPr>
        </p:nvSpPr>
        <p:spPr/>
        <p:txBody>
          <a:bodyPr/>
          <a:lstStyle/>
          <a:p>
            <a:r>
              <a:rPr lang="he-IL" b="1" smtClean="0"/>
              <a:t>איסוף דגימות נוזלים מהאגם</a:t>
            </a:r>
          </a:p>
        </p:txBody>
      </p:sp>
      <p:sp>
        <p:nvSpPr>
          <p:cNvPr id="3" name="מציין מיקום תוכן 2"/>
          <p:cNvSpPr>
            <a:spLocks noGrp="1"/>
          </p:cNvSpPr>
          <p:nvPr>
            <p:ph idx="1"/>
          </p:nvPr>
        </p:nvSpPr>
        <p:spPr>
          <a:xfrm>
            <a:off x="468313" y="1412875"/>
            <a:ext cx="8229600" cy="3168650"/>
          </a:xfrm>
        </p:spPr>
        <p:txBody>
          <a:bodyPr rtlCol="1">
            <a:normAutofit/>
          </a:bodyPr>
          <a:lstStyle/>
          <a:p>
            <a:pPr fontAlgn="auto">
              <a:spcAft>
                <a:spcPts val="0"/>
              </a:spcAft>
              <a:defRPr/>
            </a:pPr>
            <a:r>
              <a:rPr lang="he-IL" sz="2400" dirty="0" smtClean="0">
                <a:cs typeface="+mj-cs"/>
              </a:rPr>
              <a:t>כבל סיבי פחמן מצופה כסף (100 מטר אורך, קוטר של 0.5 ס"מ).</a:t>
            </a:r>
          </a:p>
          <a:p>
            <a:pPr fontAlgn="auto">
              <a:spcAft>
                <a:spcPts val="0"/>
              </a:spcAft>
              <a:defRPr/>
            </a:pPr>
            <a:r>
              <a:rPr lang="he-IL" sz="2400" dirty="0" smtClean="0">
                <a:cs typeface="+mj-cs"/>
              </a:rPr>
              <a:t>אין הכרח לכבל עבה או קשיח יתר על המידה (הכוחות הפועלים על הכבל חלשים מאוד).</a:t>
            </a:r>
          </a:p>
          <a:p>
            <a:pPr fontAlgn="auto">
              <a:spcAft>
                <a:spcPts val="0"/>
              </a:spcAft>
              <a:defRPr/>
            </a:pPr>
            <a:r>
              <a:rPr lang="he-IL" sz="2400" dirty="0" smtClean="0">
                <a:cs typeface="+mj-cs"/>
              </a:rPr>
              <a:t>קפסולה עם חיישני קיבול תחובר לסוף הכבל.</a:t>
            </a:r>
          </a:p>
          <a:p>
            <a:pPr fontAlgn="auto">
              <a:spcAft>
                <a:spcPts val="0"/>
              </a:spcAft>
              <a:defRPr/>
            </a:pPr>
            <a:r>
              <a:rPr lang="he-IL" sz="2400" dirty="0" smtClean="0">
                <a:cs typeface="+mj-cs"/>
              </a:rPr>
              <a:t>הקפסולה תרד פתוחה, ובשל הכוח המושך של הכבל לאחר ההגעה לעומק הרצוי, היא תיסגר.</a:t>
            </a:r>
          </a:p>
          <a:p>
            <a:pPr fontAlgn="auto">
              <a:spcAft>
                <a:spcPts val="0"/>
              </a:spcAft>
              <a:defRPr/>
            </a:pPr>
            <a:r>
              <a:rPr lang="he-IL" sz="2400" dirty="0" smtClean="0">
                <a:cs typeface="+mj-cs"/>
              </a:rPr>
              <a:t>בזכות הכבל הארוך נוכל להגיע לאיזה עומק שנרצה.</a:t>
            </a:r>
          </a:p>
        </p:txBody>
      </p:sp>
      <p:cxnSp>
        <p:nvCxnSpPr>
          <p:cNvPr id="5" name="מחבר ישר 4"/>
          <p:cNvCxnSpPr/>
          <p:nvPr/>
        </p:nvCxnSpPr>
        <p:spPr>
          <a:xfrm>
            <a:off x="4859338" y="4437063"/>
            <a:ext cx="0" cy="115252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קשת מלאה 9"/>
          <p:cNvSpPr/>
          <p:nvPr/>
        </p:nvSpPr>
        <p:spPr>
          <a:xfrm rot="17284873">
            <a:off x="4391025" y="5753100"/>
            <a:ext cx="742950" cy="419100"/>
          </a:xfrm>
          <a:prstGeom prst="blockArc">
            <a:avLst/>
          </a:prstGeom>
          <a:solidFill>
            <a:srgbClr val="00B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solidFill>
                <a:schemeClr val="tx1"/>
              </a:solidFill>
              <a:cs typeface="+mj-cs"/>
            </a:endParaRPr>
          </a:p>
        </p:txBody>
      </p:sp>
      <p:sp>
        <p:nvSpPr>
          <p:cNvPr id="11" name="קשת מלאה 10"/>
          <p:cNvSpPr/>
          <p:nvPr/>
        </p:nvSpPr>
        <p:spPr>
          <a:xfrm rot="4404842">
            <a:off x="4579938" y="5756275"/>
            <a:ext cx="742950" cy="419100"/>
          </a:xfrm>
          <a:prstGeom prst="blockArc">
            <a:avLst/>
          </a:prstGeom>
          <a:solidFill>
            <a:srgbClr val="00B050"/>
          </a:solid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solidFill>
                <a:schemeClr val="tx1"/>
              </a:solidFill>
              <a:cs typeface="+mj-cs"/>
            </a:endParaRPr>
          </a:p>
        </p:txBody>
      </p:sp>
      <p:cxnSp>
        <p:nvCxnSpPr>
          <p:cNvPr id="14" name="מחבר חץ ישר 13"/>
          <p:cNvCxnSpPr/>
          <p:nvPr/>
        </p:nvCxnSpPr>
        <p:spPr>
          <a:xfrm flipV="1">
            <a:off x="5003800" y="4508500"/>
            <a:ext cx="0" cy="8651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76825" y="4437063"/>
            <a:ext cx="1008063" cy="708025"/>
          </a:xfrm>
          <a:prstGeom prst="rect">
            <a:avLst/>
          </a:prstGeom>
          <a:noFill/>
        </p:spPr>
        <p:txBody>
          <a:bodyPr rtlCol="1">
            <a:spAutoFit/>
          </a:bodyPr>
          <a:lstStyle/>
          <a:p>
            <a:pPr algn="ctr" fontAlgn="auto">
              <a:spcBef>
                <a:spcPts val="0"/>
              </a:spcBef>
              <a:spcAft>
                <a:spcPts val="0"/>
              </a:spcAft>
              <a:defRPr/>
            </a:pPr>
            <a:r>
              <a:rPr lang="he-IL" sz="2000" dirty="0">
                <a:latin typeface="+mn-lt"/>
                <a:cs typeface="+mj-cs"/>
              </a:rPr>
              <a:t>מתיחות בחוט</a:t>
            </a:r>
          </a:p>
        </p:txBody>
      </p:sp>
      <p:cxnSp>
        <p:nvCxnSpPr>
          <p:cNvPr id="30" name="מחבר חץ ישר 29"/>
          <p:cNvCxnSpPr/>
          <p:nvPr/>
        </p:nvCxnSpPr>
        <p:spPr>
          <a:xfrm flipH="1">
            <a:off x="5076825" y="5300663"/>
            <a:ext cx="503238" cy="3730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flipH="1">
            <a:off x="5148263" y="5732463"/>
            <a:ext cx="431800" cy="1444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מחבר חץ ישר 32"/>
          <p:cNvCxnSpPr/>
          <p:nvPr/>
        </p:nvCxnSpPr>
        <p:spPr>
          <a:xfrm flipH="1">
            <a:off x="5219700" y="6092825"/>
            <a:ext cx="57626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a:xfrm>
            <a:off x="4284663" y="5300663"/>
            <a:ext cx="358775" cy="431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a:xfrm>
            <a:off x="4067175" y="5732463"/>
            <a:ext cx="433388" cy="1444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מחבר חץ ישר 35"/>
          <p:cNvCxnSpPr/>
          <p:nvPr/>
        </p:nvCxnSpPr>
        <p:spPr>
          <a:xfrm>
            <a:off x="3924300" y="6092825"/>
            <a:ext cx="57626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508625" y="5373688"/>
            <a:ext cx="1008063" cy="708025"/>
          </a:xfrm>
          <a:prstGeom prst="rect">
            <a:avLst/>
          </a:prstGeom>
          <a:noFill/>
        </p:spPr>
        <p:txBody>
          <a:bodyPr rtlCol="1">
            <a:spAutoFit/>
          </a:bodyPr>
          <a:lstStyle/>
          <a:p>
            <a:pPr algn="ctr" fontAlgn="auto">
              <a:spcBef>
                <a:spcPts val="0"/>
              </a:spcBef>
              <a:spcAft>
                <a:spcPts val="0"/>
              </a:spcAft>
              <a:defRPr/>
            </a:pPr>
            <a:r>
              <a:rPr lang="he-IL" sz="2000" dirty="0">
                <a:latin typeface="+mn-lt"/>
                <a:cs typeface="+mj-cs"/>
              </a:rPr>
              <a:t>לחץ הנוזל</a:t>
            </a:r>
          </a:p>
        </p:txBody>
      </p:sp>
      <p:sp>
        <p:nvSpPr>
          <p:cNvPr id="17" name="TextBox 16"/>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alone-stars-green-background-31000.jpg"/>
          <p:cNvPicPr>
            <a:picLocks noChangeAspect="1"/>
          </p:cNvPicPr>
          <p:nvPr/>
        </p:nvPicPr>
        <p:blipFill>
          <a:blip r:embed="rId3" cstate="print">
            <a:duotone>
              <a:schemeClr val="accent5">
                <a:shade val="45000"/>
                <a:satMod val="135000"/>
              </a:schemeClr>
              <a:prstClr val="white"/>
            </a:duotone>
            <a:lum bright="31000"/>
          </a:blip>
          <a:stretch>
            <a:fillRect/>
          </a:stretch>
        </p:blipFill>
        <p:spPr>
          <a:xfrm>
            <a:off x="0" y="0"/>
            <a:ext cx="9144000" cy="6858000"/>
          </a:xfrm>
          <a:prstGeom prst="rect">
            <a:avLst/>
          </a:prstGeom>
        </p:spPr>
      </p:pic>
      <p:sp>
        <p:nvSpPr>
          <p:cNvPr id="3075" name="כותרת 1"/>
          <p:cNvSpPr>
            <a:spLocks noGrp="1"/>
          </p:cNvSpPr>
          <p:nvPr>
            <p:ph type="title"/>
          </p:nvPr>
        </p:nvSpPr>
        <p:spPr>
          <a:xfrm>
            <a:off x="468313" y="620713"/>
            <a:ext cx="8229600" cy="1143000"/>
          </a:xfrm>
        </p:spPr>
        <p:txBody>
          <a:bodyPr/>
          <a:lstStyle/>
          <a:p>
            <a:r>
              <a:rPr lang="he-IL" b="1" smtClean="0"/>
              <a:t>טיטאן – מהו?</a:t>
            </a:r>
          </a:p>
        </p:txBody>
      </p:sp>
      <p:sp>
        <p:nvSpPr>
          <p:cNvPr id="3" name="מציין מיקום תוכן 2"/>
          <p:cNvSpPr>
            <a:spLocks noGrp="1"/>
          </p:cNvSpPr>
          <p:nvPr>
            <p:ph idx="1"/>
          </p:nvPr>
        </p:nvSpPr>
        <p:spPr>
          <a:xfrm>
            <a:off x="539750" y="2205038"/>
            <a:ext cx="8229600" cy="3960812"/>
          </a:xfrm>
        </p:spPr>
        <p:txBody>
          <a:bodyPr rtlCol="1">
            <a:normAutofit/>
          </a:bodyPr>
          <a:lstStyle/>
          <a:p>
            <a:pPr fontAlgn="auto">
              <a:spcAft>
                <a:spcPts val="0"/>
              </a:spcAft>
              <a:defRPr/>
            </a:pPr>
            <a:r>
              <a:rPr lang="he-IL" sz="2800" dirty="0" smtClean="0">
                <a:cs typeface="+mj-cs"/>
              </a:rPr>
              <a:t>התגלה על ידי האסטרונום </a:t>
            </a:r>
            <a:r>
              <a:rPr lang="he-IL" sz="2800" dirty="0" err="1" smtClean="0">
                <a:cs typeface="+mj-cs"/>
              </a:rPr>
              <a:t>הויגנס</a:t>
            </a:r>
            <a:r>
              <a:rPr lang="he-IL" sz="2800" dirty="0" smtClean="0">
                <a:cs typeface="+mj-cs"/>
              </a:rPr>
              <a:t> ב-1655.</a:t>
            </a:r>
          </a:p>
          <a:p>
            <a:pPr fontAlgn="auto">
              <a:spcAft>
                <a:spcPts val="0"/>
              </a:spcAft>
              <a:defRPr/>
            </a:pPr>
            <a:endParaRPr lang="he-IL" sz="2800" dirty="0" smtClean="0">
              <a:cs typeface="+mj-cs"/>
            </a:endParaRPr>
          </a:p>
          <a:p>
            <a:pPr fontAlgn="auto">
              <a:spcAft>
                <a:spcPts val="0"/>
              </a:spcAft>
              <a:defRPr/>
            </a:pPr>
            <a:r>
              <a:rPr lang="he-IL" sz="2800" dirty="0" smtClean="0">
                <a:cs typeface="+mj-cs"/>
              </a:rPr>
              <a:t>הירח הגדול ביותר של הפלנטה שבתאי.</a:t>
            </a:r>
          </a:p>
          <a:p>
            <a:pPr fontAlgn="auto">
              <a:spcAft>
                <a:spcPts val="0"/>
              </a:spcAft>
              <a:defRPr/>
            </a:pPr>
            <a:endParaRPr lang="he-IL" sz="2800" dirty="0" smtClean="0">
              <a:cs typeface="+mj-cs"/>
            </a:endParaRPr>
          </a:p>
          <a:p>
            <a:pPr fontAlgn="auto">
              <a:spcAft>
                <a:spcPts val="0"/>
              </a:spcAft>
              <a:defRPr/>
            </a:pPr>
            <a:r>
              <a:rPr lang="he-IL" sz="2800" dirty="0" smtClean="0">
                <a:cs typeface="+mj-cs"/>
              </a:rPr>
              <a:t>הירח השני בגודלו בכל מערכת השמש.</a:t>
            </a:r>
          </a:p>
          <a:p>
            <a:pPr fontAlgn="auto">
              <a:spcAft>
                <a:spcPts val="0"/>
              </a:spcAft>
              <a:defRPr/>
            </a:pPr>
            <a:endParaRPr lang="he-IL" sz="2800" dirty="0" smtClean="0">
              <a:cs typeface="+mj-cs"/>
            </a:endParaRPr>
          </a:p>
          <a:p>
            <a:pPr fontAlgn="auto">
              <a:spcAft>
                <a:spcPts val="0"/>
              </a:spcAft>
              <a:defRPr/>
            </a:pPr>
            <a:r>
              <a:rPr lang="he-IL" sz="2800" dirty="0" smtClean="0">
                <a:cs typeface="+mj-cs"/>
              </a:rPr>
              <a:t>בעל </a:t>
            </a:r>
            <a:r>
              <a:rPr lang="he-IL" sz="2800" dirty="0" err="1" smtClean="0">
                <a:cs typeface="+mj-cs"/>
              </a:rPr>
              <a:t>אטמוספירה</a:t>
            </a:r>
            <a:r>
              <a:rPr lang="he-IL" sz="2800" dirty="0" smtClean="0">
                <a:cs typeface="+mj-cs"/>
              </a:rPr>
              <a:t> של 94% חנקן ו-6% מתאן.</a:t>
            </a:r>
          </a:p>
        </p:txBody>
      </p:sp>
      <p:sp>
        <p:nvSpPr>
          <p:cNvPr id="6" name="TextBox 5"/>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descr="alone-stars-green-background-31000.jpg"/>
          <p:cNvPicPr>
            <a:picLocks noChangeAspect="1"/>
          </p:cNvPicPr>
          <p:nvPr/>
        </p:nvPicPr>
        <p:blipFill>
          <a:blip r:embed="rId2" cstate="print">
            <a:duotone>
              <a:schemeClr val="accent3">
                <a:shade val="45000"/>
                <a:satMod val="135000"/>
              </a:schemeClr>
              <a:prstClr val="white"/>
            </a:duotone>
            <a:lum bright="26000" contrast="-31000"/>
          </a:blip>
          <a:stretch>
            <a:fillRect/>
          </a:stretch>
        </p:blipFill>
        <p:spPr>
          <a:xfrm>
            <a:off x="0" y="0"/>
            <a:ext cx="9144000" cy="6858000"/>
          </a:xfrm>
          <a:prstGeom prst="rect">
            <a:avLst/>
          </a:prstGeom>
        </p:spPr>
      </p:pic>
      <p:sp>
        <p:nvSpPr>
          <p:cNvPr id="21507" name="כותרת 1"/>
          <p:cNvSpPr>
            <a:spLocks noGrp="1"/>
          </p:cNvSpPr>
          <p:nvPr>
            <p:ph type="title"/>
          </p:nvPr>
        </p:nvSpPr>
        <p:spPr/>
        <p:txBody>
          <a:bodyPr/>
          <a:lstStyle/>
          <a:p>
            <a:r>
              <a:rPr lang="he-IL" b="1" smtClean="0"/>
              <a:t>סונאר-בדיקת עומק</a:t>
            </a:r>
          </a:p>
        </p:txBody>
      </p:sp>
      <p:sp>
        <p:nvSpPr>
          <p:cNvPr id="3" name="מציין מיקום תוכן 2"/>
          <p:cNvSpPr>
            <a:spLocks noGrp="1"/>
          </p:cNvSpPr>
          <p:nvPr>
            <p:ph idx="1"/>
          </p:nvPr>
        </p:nvSpPr>
        <p:spPr>
          <a:xfrm>
            <a:off x="457200" y="1600200"/>
            <a:ext cx="8229600" cy="2260600"/>
          </a:xfrm>
        </p:spPr>
        <p:txBody>
          <a:bodyPr rtlCol="1">
            <a:normAutofit/>
          </a:bodyPr>
          <a:lstStyle/>
          <a:p>
            <a:pPr fontAlgn="auto">
              <a:spcAft>
                <a:spcPts val="0"/>
              </a:spcAft>
              <a:defRPr/>
            </a:pPr>
            <a:r>
              <a:rPr lang="he-IL" sz="2400" dirty="0" smtClean="0">
                <a:cs typeface="+mj-cs"/>
              </a:rPr>
              <a:t>טכניקה בה משתמשים לזיהוי עצמים בתווך מסוים, במקרה שלנו באגם על טיטאן.</a:t>
            </a:r>
          </a:p>
          <a:p>
            <a:pPr fontAlgn="auto">
              <a:spcAft>
                <a:spcPts val="0"/>
              </a:spcAft>
              <a:defRPr/>
            </a:pPr>
            <a:r>
              <a:rPr lang="he-IL" sz="2400" dirty="0" smtClean="0">
                <a:cs typeface="+mj-cs"/>
              </a:rPr>
              <a:t>משדרים פולס של גל קול, גל הקול נע בתווך, במהירות האופיינית לתווך, וכאשר הוא "נתקל" בחומר הוא מוחזר, ונקלט על ידי המערכת. מהפרשי הזמנים שבין השידור לקליטה, אפשר לדעת את המרחק שעבר הגל.</a:t>
            </a:r>
          </a:p>
          <a:p>
            <a:pPr fontAlgn="auto">
              <a:spcAft>
                <a:spcPts val="0"/>
              </a:spcAft>
              <a:defRPr/>
            </a:pPr>
            <a:endParaRPr lang="he-IL" sz="2400" dirty="0">
              <a:cs typeface="+mj-cs"/>
            </a:endParaRPr>
          </a:p>
        </p:txBody>
      </p:sp>
      <p:pic>
        <p:nvPicPr>
          <p:cNvPr id="21509" name="תמונה 6" descr="496px-Sonar_Principle_EN.svg.png"/>
          <p:cNvPicPr>
            <a:picLocks noChangeAspect="1"/>
          </p:cNvPicPr>
          <p:nvPr/>
        </p:nvPicPr>
        <p:blipFill>
          <a:blip r:embed="rId3" cstate="print"/>
          <a:srcRect/>
          <a:stretch>
            <a:fillRect/>
          </a:stretch>
        </p:blipFill>
        <p:spPr bwMode="auto">
          <a:xfrm>
            <a:off x="1258888" y="3716338"/>
            <a:ext cx="6697662" cy="2089150"/>
          </a:xfrm>
          <a:prstGeom prst="rect">
            <a:avLst/>
          </a:prstGeom>
          <a:noFill/>
          <a:ln w="9525">
            <a:noFill/>
            <a:miter lim="800000"/>
            <a:headEnd/>
            <a:tailEnd/>
          </a:ln>
        </p:spPr>
      </p:pic>
      <p:sp>
        <p:nvSpPr>
          <p:cNvPr id="1026" name="Rectangle 2"/>
          <p:cNvSpPr>
            <a:spLocks noChangeArrowheads="1"/>
          </p:cNvSpPr>
          <p:nvPr/>
        </p:nvSpPr>
        <p:spPr bwMode="auto">
          <a:xfrm>
            <a:off x="8959850" y="-184150"/>
            <a:ext cx="184150" cy="3683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he-IL">
              <a:latin typeface="+mn-lt"/>
              <a:cs typeface="+mj-cs"/>
            </a:endParaRPr>
          </a:p>
        </p:txBody>
      </p:sp>
      <p:pic>
        <p:nvPicPr>
          <p:cNvPr id="2151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08400" y="5876925"/>
            <a:ext cx="1331913" cy="865188"/>
          </a:xfrm>
          <a:prstGeom prst="rect">
            <a:avLst/>
          </a:prstGeom>
          <a:noFill/>
          <a:ln w="9525">
            <a:noFill/>
            <a:miter lim="800000"/>
            <a:headEnd/>
            <a:tailEnd/>
          </a:ln>
        </p:spPr>
      </p:pic>
      <p:sp>
        <p:nvSpPr>
          <p:cNvPr id="9" name="TextBox 8"/>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alone-stars-green-background-31000.jpg"/>
          <p:cNvPicPr>
            <a:picLocks noChangeAspect="1"/>
          </p:cNvPicPr>
          <p:nvPr/>
        </p:nvPicPr>
        <p:blipFill>
          <a:blip r:embed="rId3" cstate="print">
            <a:duotone>
              <a:schemeClr val="accent4">
                <a:shade val="45000"/>
                <a:satMod val="135000"/>
              </a:schemeClr>
              <a:prstClr val="white"/>
            </a:duotone>
            <a:lum bright="28000" contrast="-37000"/>
          </a:blip>
          <a:stretch>
            <a:fillRect/>
          </a:stretch>
        </p:blipFill>
        <p:spPr>
          <a:xfrm>
            <a:off x="0" y="0"/>
            <a:ext cx="9144000" cy="6858000"/>
          </a:xfrm>
          <a:prstGeom prst="rect">
            <a:avLst/>
          </a:prstGeom>
        </p:spPr>
      </p:pic>
      <p:sp>
        <p:nvSpPr>
          <p:cNvPr id="22531" name="כותרת 1"/>
          <p:cNvSpPr>
            <a:spLocks noGrp="1"/>
          </p:cNvSpPr>
          <p:nvPr>
            <p:ph type="title"/>
          </p:nvPr>
        </p:nvSpPr>
        <p:spPr/>
        <p:txBody>
          <a:bodyPr/>
          <a:lstStyle/>
          <a:p>
            <a:r>
              <a:rPr lang="he-IL" b="1" smtClean="0"/>
              <a:t>מנוע </a:t>
            </a:r>
            <a:r>
              <a:rPr lang="en-US" b="1" smtClean="0">
                <a:cs typeface="Times New Roman" pitchFamily="18" charset="0"/>
              </a:rPr>
              <a:t>I</a:t>
            </a:r>
            <a:r>
              <a:rPr lang="he-IL" b="1" smtClean="0"/>
              <a:t> – מנוע הנעה גרעינית-</a:t>
            </a:r>
            <a:r>
              <a:rPr lang="en-US" b="1" smtClean="0">
                <a:cs typeface="Times New Roman" pitchFamily="18" charset="0"/>
              </a:rPr>
              <a:t>ASRG</a:t>
            </a:r>
            <a:endParaRPr lang="he-IL" smtClean="0"/>
          </a:p>
        </p:txBody>
      </p:sp>
      <p:sp>
        <p:nvSpPr>
          <p:cNvPr id="3" name="מציין מיקום תוכן 2"/>
          <p:cNvSpPr>
            <a:spLocks noGrp="1"/>
          </p:cNvSpPr>
          <p:nvPr>
            <p:ph idx="1"/>
          </p:nvPr>
        </p:nvSpPr>
        <p:spPr>
          <a:xfrm>
            <a:off x="468313" y="1268413"/>
            <a:ext cx="8229600" cy="4525962"/>
          </a:xfrm>
        </p:spPr>
        <p:txBody>
          <a:bodyPr rtlCol="1">
            <a:normAutofit/>
          </a:bodyPr>
          <a:lstStyle/>
          <a:p>
            <a:pPr fontAlgn="auto">
              <a:spcAft>
                <a:spcPts val="0"/>
              </a:spcAft>
              <a:defRPr/>
            </a:pPr>
            <a:r>
              <a:rPr lang="he-IL" sz="2400" dirty="0" smtClean="0">
                <a:cs typeface="+mj-cs"/>
              </a:rPr>
              <a:t>שימוש בפלוטוניום 238 דו חמצני כמקור החימום.</a:t>
            </a:r>
          </a:p>
          <a:p>
            <a:pPr fontAlgn="auto">
              <a:spcAft>
                <a:spcPts val="0"/>
              </a:spcAft>
              <a:defRPr/>
            </a:pPr>
            <a:r>
              <a:rPr lang="he-IL" sz="2400" dirty="0" smtClean="0">
                <a:cs typeface="+mj-cs"/>
              </a:rPr>
              <a:t>פועל על עיקרון מנוע </a:t>
            </a:r>
            <a:r>
              <a:rPr lang="he-IL" sz="2400" dirty="0" err="1" smtClean="0">
                <a:cs typeface="+mj-cs"/>
              </a:rPr>
              <a:t>סטירלינג</a:t>
            </a:r>
            <a:endParaRPr lang="he-IL" sz="2400" dirty="0" smtClean="0">
              <a:cs typeface="+mj-cs"/>
            </a:endParaRPr>
          </a:p>
          <a:p>
            <a:pPr fontAlgn="auto">
              <a:spcAft>
                <a:spcPts val="0"/>
              </a:spcAft>
              <a:defRPr/>
            </a:pPr>
            <a:r>
              <a:rPr lang="he-IL" sz="2400" dirty="0" smtClean="0">
                <a:cs typeface="+mj-cs"/>
              </a:rPr>
              <a:t>חיסרון עיקרי: שימוש ב"חלקים נעים" בחלל</a:t>
            </a:r>
          </a:p>
          <a:p>
            <a:pPr fontAlgn="auto">
              <a:spcAft>
                <a:spcPts val="0"/>
              </a:spcAft>
              <a:defRPr/>
            </a:pPr>
            <a:r>
              <a:rPr lang="he-IL" sz="2400" dirty="0" smtClean="0">
                <a:cs typeface="+mj-cs"/>
              </a:rPr>
              <a:t>יתרון עיקרי: מייצר פי 4 יותר הספק מאשר </a:t>
            </a:r>
            <a:r>
              <a:rPr lang="en-US" sz="2400" dirty="0" smtClean="0">
                <a:cs typeface="+mj-cs"/>
              </a:rPr>
              <a:t>RTG</a:t>
            </a:r>
            <a:r>
              <a:rPr lang="he-IL" sz="2400" dirty="0" smtClean="0">
                <a:cs typeface="+mj-cs"/>
              </a:rPr>
              <a:t>.</a:t>
            </a:r>
          </a:p>
          <a:p>
            <a:pPr fontAlgn="auto">
              <a:spcAft>
                <a:spcPts val="0"/>
              </a:spcAft>
              <a:defRPr/>
            </a:pPr>
            <a:r>
              <a:rPr lang="he-IL" sz="2400" dirty="0" smtClean="0">
                <a:cs typeface="+mj-cs"/>
              </a:rPr>
              <a:t>שלב </a:t>
            </a:r>
            <a:r>
              <a:rPr lang="en-US" sz="2400" dirty="0" smtClean="0">
                <a:cs typeface="+mj-cs"/>
              </a:rPr>
              <a:t>I</a:t>
            </a:r>
            <a:r>
              <a:rPr lang="he-IL" sz="2400" dirty="0" smtClean="0">
                <a:cs typeface="+mj-cs"/>
              </a:rPr>
              <a:t>: חימום הגז, הגדלת הלחץ על הבוכנה ודחיפתה.</a:t>
            </a:r>
          </a:p>
          <a:p>
            <a:pPr fontAlgn="auto">
              <a:spcAft>
                <a:spcPts val="0"/>
              </a:spcAft>
              <a:defRPr/>
            </a:pPr>
            <a:r>
              <a:rPr lang="he-IL" sz="2400" dirty="0" smtClean="0">
                <a:cs typeface="+mj-cs"/>
              </a:rPr>
              <a:t>שלב </a:t>
            </a:r>
            <a:r>
              <a:rPr lang="en-US" sz="2400" dirty="0" smtClean="0">
                <a:cs typeface="+mj-cs"/>
              </a:rPr>
              <a:t>II</a:t>
            </a:r>
            <a:r>
              <a:rPr lang="he-IL" sz="2400" dirty="0" smtClean="0">
                <a:cs typeface="+mj-cs"/>
              </a:rPr>
              <a:t>: החלפת הגז החם בגז קר המקטין את הלחץ בצילינדר והבוכנה חוזרת</a:t>
            </a:r>
            <a:endParaRPr lang="he-IL" sz="2400" dirty="0">
              <a:cs typeface="+mj-cs"/>
            </a:endParaRPr>
          </a:p>
        </p:txBody>
      </p:sp>
      <p:pic>
        <p:nvPicPr>
          <p:cNvPr id="22533" name="Picture 2" descr="http://2.bp.blogspot.com/-9IDyf7jrbEU/ThKl2AlCtSI/AAAAAAAAAoQ/BQEBhMlOKVU/s1600/engine.gif"/>
          <p:cNvPicPr>
            <a:picLocks noChangeAspect="1" noChangeArrowheads="1" noCrop="1"/>
          </p:cNvPicPr>
          <p:nvPr/>
        </p:nvPicPr>
        <p:blipFill>
          <a:blip r:embed="rId4" cstate="print"/>
          <a:srcRect/>
          <a:stretch>
            <a:fillRect/>
          </a:stretch>
        </p:blipFill>
        <p:spPr bwMode="auto">
          <a:xfrm>
            <a:off x="3708400" y="3860800"/>
            <a:ext cx="4979988" cy="2636838"/>
          </a:xfrm>
          <a:prstGeom prst="rect">
            <a:avLst/>
          </a:prstGeom>
          <a:noFill/>
          <a:ln w="9525">
            <a:noFill/>
            <a:miter lim="800000"/>
            <a:headEnd/>
            <a:tailEnd/>
          </a:ln>
        </p:spPr>
      </p:pic>
      <p:pic>
        <p:nvPicPr>
          <p:cNvPr id="22534" name="תמונה 4" descr="300px-Radioisotope_thermoelectric_generator_plutonium_pellet.jpg"/>
          <p:cNvPicPr>
            <a:picLocks noChangeAspect="1"/>
          </p:cNvPicPr>
          <p:nvPr/>
        </p:nvPicPr>
        <p:blipFill>
          <a:blip r:embed="rId5" cstate="print"/>
          <a:srcRect/>
          <a:stretch>
            <a:fillRect/>
          </a:stretch>
        </p:blipFill>
        <p:spPr bwMode="auto">
          <a:xfrm>
            <a:off x="3779838" y="5445125"/>
            <a:ext cx="1174750" cy="923925"/>
          </a:xfrm>
          <a:prstGeom prst="rect">
            <a:avLst/>
          </a:prstGeom>
          <a:noFill/>
          <a:ln w="9525">
            <a:noFill/>
            <a:miter lim="800000"/>
            <a:headEnd/>
            <a:tailEnd/>
          </a:ln>
        </p:spPr>
      </p:pic>
      <p:sp>
        <p:nvSpPr>
          <p:cNvPr id="7" name="TextBox 6"/>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תמונה 20" descr="alone-stars-green-background-31000.jpg"/>
          <p:cNvPicPr>
            <a:picLocks noChangeAspect="1"/>
          </p:cNvPicPr>
          <p:nvPr/>
        </p:nvPicPr>
        <p:blipFill>
          <a:blip r:embed="rId3" cstate="print">
            <a:duotone>
              <a:schemeClr val="accent4">
                <a:shade val="45000"/>
                <a:satMod val="135000"/>
              </a:schemeClr>
              <a:prstClr val="white"/>
            </a:duotone>
            <a:lum bright="28000" contrast="-37000"/>
          </a:blip>
          <a:stretch>
            <a:fillRect/>
          </a:stretch>
        </p:blipFill>
        <p:spPr>
          <a:xfrm>
            <a:off x="0" y="0"/>
            <a:ext cx="9144000" cy="6858000"/>
          </a:xfrm>
          <a:prstGeom prst="rect">
            <a:avLst/>
          </a:prstGeom>
        </p:spPr>
      </p:pic>
      <p:sp>
        <p:nvSpPr>
          <p:cNvPr id="23555" name="כותרת 1"/>
          <p:cNvSpPr>
            <a:spLocks noGrp="1"/>
          </p:cNvSpPr>
          <p:nvPr>
            <p:ph type="title"/>
          </p:nvPr>
        </p:nvSpPr>
        <p:spPr/>
        <p:txBody>
          <a:bodyPr/>
          <a:lstStyle/>
          <a:p>
            <a:r>
              <a:rPr lang="he-IL" b="1" smtClean="0"/>
              <a:t>מנוע </a:t>
            </a:r>
            <a:r>
              <a:rPr lang="en-US" b="1" smtClean="0">
                <a:cs typeface="Times New Roman" pitchFamily="18" charset="0"/>
              </a:rPr>
              <a:t>II</a:t>
            </a:r>
            <a:r>
              <a:rPr lang="he-IL" b="1" smtClean="0"/>
              <a:t> – מנוע הנעה גרעינית-</a:t>
            </a:r>
            <a:r>
              <a:rPr lang="en-US" b="1" smtClean="0">
                <a:cs typeface="Times New Roman" pitchFamily="18" charset="0"/>
              </a:rPr>
              <a:t>TRG</a:t>
            </a:r>
            <a:endParaRPr lang="he-IL" b="1" smtClean="0"/>
          </a:p>
        </p:txBody>
      </p:sp>
      <p:sp>
        <p:nvSpPr>
          <p:cNvPr id="3" name="מציין מיקום תוכן 2"/>
          <p:cNvSpPr>
            <a:spLocks noGrp="1"/>
          </p:cNvSpPr>
          <p:nvPr>
            <p:ph idx="1"/>
          </p:nvPr>
        </p:nvSpPr>
        <p:spPr>
          <a:xfrm>
            <a:off x="457200" y="1600200"/>
            <a:ext cx="8229600" cy="2476500"/>
          </a:xfrm>
        </p:spPr>
        <p:txBody>
          <a:bodyPr rtlCol="1">
            <a:normAutofit/>
          </a:bodyPr>
          <a:lstStyle/>
          <a:p>
            <a:pPr fontAlgn="auto">
              <a:spcAft>
                <a:spcPts val="0"/>
              </a:spcAft>
              <a:defRPr/>
            </a:pPr>
            <a:r>
              <a:rPr lang="he-IL" sz="2400" dirty="0" smtClean="0">
                <a:cs typeface="+mj-cs"/>
              </a:rPr>
              <a:t>פלוטוניום 238 דו חמצני, עובר דעיכה גרעינית באופן טבעי ופולט המון חום כתוצאה מכך.</a:t>
            </a:r>
          </a:p>
          <a:p>
            <a:pPr fontAlgn="auto">
              <a:spcAft>
                <a:spcPts val="0"/>
              </a:spcAft>
              <a:defRPr/>
            </a:pPr>
            <a:r>
              <a:rPr lang="he-IL" sz="2400" dirty="0" smtClean="0">
                <a:cs typeface="+mj-cs"/>
              </a:rPr>
              <a:t>החום נקלט על ידי שרשרת של צמדים-תרמיים (</a:t>
            </a:r>
            <a:r>
              <a:rPr lang="en-US" sz="2400" dirty="0" smtClean="0">
                <a:cs typeface="+mj-cs"/>
              </a:rPr>
              <a:t>thermocouple</a:t>
            </a:r>
            <a:r>
              <a:rPr lang="he-IL" sz="2400" dirty="0" smtClean="0">
                <a:cs typeface="+mj-cs"/>
              </a:rPr>
              <a:t>) שהופך אותו לאנרגיה חשמלית.</a:t>
            </a:r>
          </a:p>
          <a:p>
            <a:pPr fontAlgn="auto">
              <a:spcAft>
                <a:spcPts val="0"/>
              </a:spcAft>
              <a:defRPr/>
            </a:pPr>
            <a:r>
              <a:rPr lang="he-IL" sz="2400" dirty="0" smtClean="0">
                <a:cs typeface="+mj-cs"/>
              </a:rPr>
              <a:t>צמד תרמי זה בעצם חיבור של שתי מתכות, אשר יוצר הפרש מתחים התלוי בטמפרטורה.</a:t>
            </a:r>
          </a:p>
        </p:txBody>
      </p:sp>
      <p:sp>
        <p:nvSpPr>
          <p:cNvPr id="23" name="TextBox 22"/>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pic>
        <p:nvPicPr>
          <p:cNvPr id="23562" name="Picture 10" descr="http://upload.wikimedia.org/wikipedia/en/thumb/5/50/Thermocouple_circuit.svg/400px-Thermocouple_circuit.svg.png"/>
          <p:cNvPicPr>
            <a:picLocks noChangeAspect="1" noChangeArrowheads="1"/>
          </p:cNvPicPr>
          <p:nvPr/>
        </p:nvPicPr>
        <p:blipFill>
          <a:blip r:embed="rId4" cstate="print"/>
          <a:srcRect/>
          <a:stretch>
            <a:fillRect/>
          </a:stretch>
        </p:blipFill>
        <p:spPr bwMode="auto">
          <a:xfrm>
            <a:off x="1619672" y="3645024"/>
            <a:ext cx="5256584" cy="3140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60" name="תמונה 3" descr="300px-Radioisotope_thermoelectric_generator_plutonium_pellet.jpg"/>
          <p:cNvPicPr>
            <a:picLocks noChangeAspect="1"/>
          </p:cNvPicPr>
          <p:nvPr/>
        </p:nvPicPr>
        <p:blipFill>
          <a:blip r:embed="rId5" cstate="print"/>
          <a:srcRect/>
          <a:stretch>
            <a:fillRect/>
          </a:stretch>
        </p:blipFill>
        <p:spPr bwMode="auto">
          <a:xfrm>
            <a:off x="1547813" y="5373688"/>
            <a:ext cx="1174750" cy="923925"/>
          </a:xfrm>
          <a:prstGeom prst="rect">
            <a:avLst/>
          </a:prstGeom>
          <a:noFill/>
          <a:ln w="9525">
            <a:noFill/>
            <a:miter lim="800000"/>
            <a:headEnd/>
            <a:tailEnd/>
          </a:ln>
        </p:spPr>
      </p:pic>
      <p:sp>
        <p:nvSpPr>
          <p:cNvPr id="18" name="TextBox 17"/>
          <p:cNvSpPr txBox="1"/>
          <p:nvPr/>
        </p:nvSpPr>
        <p:spPr>
          <a:xfrm>
            <a:off x="539552" y="4581128"/>
            <a:ext cx="2232025" cy="400050"/>
          </a:xfrm>
          <a:prstGeom prst="rect">
            <a:avLst/>
          </a:prstGeom>
          <a:noFill/>
        </p:spPr>
        <p:txBody>
          <a:bodyPr rtlCol="1">
            <a:spAutoFit/>
          </a:bodyPr>
          <a:lstStyle/>
          <a:p>
            <a:pPr fontAlgn="auto">
              <a:spcBef>
                <a:spcPts val="0"/>
              </a:spcBef>
              <a:spcAft>
                <a:spcPts val="0"/>
              </a:spcAft>
              <a:defRPr/>
            </a:pPr>
            <a:r>
              <a:rPr lang="he-IL" sz="2000" dirty="0">
                <a:latin typeface="+mn-lt"/>
                <a:cs typeface="+mj-cs"/>
              </a:rPr>
              <a:t>טמפרטורה מסוימת</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alone-stars-green-background-31000.jpg"/>
          <p:cNvPicPr>
            <a:picLocks noChangeAspect="1"/>
          </p:cNvPicPr>
          <p:nvPr/>
        </p:nvPicPr>
        <p:blipFill>
          <a:blip r:embed="rId2" cstate="print">
            <a:duotone>
              <a:schemeClr val="accent4">
                <a:shade val="45000"/>
                <a:satMod val="135000"/>
              </a:schemeClr>
              <a:prstClr val="white"/>
            </a:duotone>
            <a:lum bright="43000" contrast="-43000"/>
          </a:blip>
          <a:stretch>
            <a:fillRect/>
          </a:stretch>
        </p:blipFill>
        <p:spPr>
          <a:xfrm>
            <a:off x="0" y="0"/>
            <a:ext cx="9144000" cy="6858000"/>
          </a:xfrm>
          <a:prstGeom prst="rect">
            <a:avLst/>
          </a:prstGeom>
        </p:spPr>
      </p:pic>
      <p:sp>
        <p:nvSpPr>
          <p:cNvPr id="24579" name="כותרת 1"/>
          <p:cNvSpPr>
            <a:spLocks noGrp="1"/>
          </p:cNvSpPr>
          <p:nvPr>
            <p:ph type="title"/>
          </p:nvPr>
        </p:nvSpPr>
        <p:spPr/>
        <p:txBody>
          <a:bodyPr/>
          <a:lstStyle/>
          <a:p>
            <a:r>
              <a:rPr lang="he-IL" b="1" smtClean="0"/>
              <a:t>מנוע </a:t>
            </a:r>
            <a:r>
              <a:rPr lang="en-US" b="1" smtClean="0">
                <a:cs typeface="Times New Roman" pitchFamily="18" charset="0"/>
              </a:rPr>
              <a:t>III</a:t>
            </a:r>
            <a:r>
              <a:rPr lang="he-IL" b="1" smtClean="0"/>
              <a:t> – מנוע גז מתאן</a:t>
            </a:r>
          </a:p>
        </p:txBody>
      </p:sp>
      <p:sp>
        <p:nvSpPr>
          <p:cNvPr id="3" name="מציין מיקום תוכן 2"/>
          <p:cNvSpPr>
            <a:spLocks noGrp="1"/>
          </p:cNvSpPr>
          <p:nvPr>
            <p:ph idx="1"/>
          </p:nvPr>
        </p:nvSpPr>
        <p:spPr>
          <a:xfrm>
            <a:off x="457200" y="1600200"/>
            <a:ext cx="8229600" cy="1828800"/>
          </a:xfrm>
        </p:spPr>
        <p:txBody>
          <a:bodyPr rtlCol="1">
            <a:normAutofit/>
          </a:bodyPr>
          <a:lstStyle/>
          <a:p>
            <a:pPr fontAlgn="auto">
              <a:spcAft>
                <a:spcPts val="0"/>
              </a:spcAft>
              <a:defRPr/>
            </a:pPr>
            <a:r>
              <a:rPr lang="he-IL" sz="2400" dirty="0" smtClean="0">
                <a:cs typeface="+mj-cs"/>
              </a:rPr>
              <a:t>מנוע הפועל על הצתה של גז מתאן במקום הצתה של אדי דלק (בנזין). מדובר בהסבה פשוטה של המנוע, והוא יכול לעבוד היטב.</a:t>
            </a:r>
          </a:p>
          <a:p>
            <a:pPr fontAlgn="auto">
              <a:spcAft>
                <a:spcPts val="0"/>
              </a:spcAft>
              <a:defRPr/>
            </a:pPr>
            <a:r>
              <a:rPr lang="he-IL" sz="2400" dirty="0" smtClean="0">
                <a:cs typeface="+mj-cs"/>
              </a:rPr>
              <a:t>המנוע יקבל את הגז ממיכל הדלק, ויעבור את שלבי הפעולה: כניסה, דחיסה, הצתה, התרחבות, פליטה.</a:t>
            </a:r>
          </a:p>
        </p:txBody>
      </p:sp>
      <p:pic>
        <p:nvPicPr>
          <p:cNvPr id="24581" name="תמונה 4" descr="764227647_xckqk-o.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771800" y="3284984"/>
            <a:ext cx="5160962" cy="2989262"/>
          </a:xfrm>
          <a:prstGeom prst="rect">
            <a:avLst/>
          </a:prstGeom>
          <a:noFill/>
          <a:ln w="9525">
            <a:noFill/>
            <a:miter lim="800000"/>
            <a:headEnd/>
            <a:tailEnd/>
          </a:ln>
        </p:spPr>
      </p:pic>
      <p:sp>
        <p:nvSpPr>
          <p:cNvPr id="7" name="TextBox 6"/>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תמונה 18" descr="alone-stars-green-background-31000.jpg"/>
          <p:cNvPicPr>
            <a:picLocks noChangeAspect="1"/>
          </p:cNvPicPr>
          <p:nvPr/>
        </p:nvPicPr>
        <p:blipFill>
          <a:blip r:embed="rId2" cstate="print">
            <a:duotone>
              <a:schemeClr val="accent3">
                <a:shade val="45000"/>
                <a:satMod val="135000"/>
              </a:schemeClr>
              <a:prstClr val="white"/>
            </a:duotone>
            <a:lum bright="26000" contrast="-31000"/>
          </a:blip>
          <a:stretch>
            <a:fillRect/>
          </a:stretch>
        </p:blipFill>
        <p:spPr>
          <a:xfrm>
            <a:off x="0" y="0"/>
            <a:ext cx="9144000" cy="6858000"/>
          </a:xfrm>
          <a:prstGeom prst="rect">
            <a:avLst/>
          </a:prstGeom>
        </p:spPr>
      </p:pic>
      <p:sp>
        <p:nvSpPr>
          <p:cNvPr id="25603" name="כותרת 1"/>
          <p:cNvSpPr>
            <a:spLocks noGrp="1"/>
          </p:cNvSpPr>
          <p:nvPr>
            <p:ph type="title"/>
          </p:nvPr>
        </p:nvSpPr>
        <p:spPr>
          <a:xfrm>
            <a:off x="468313" y="260350"/>
            <a:ext cx="8229600" cy="1143000"/>
          </a:xfrm>
        </p:spPr>
        <p:txBody>
          <a:bodyPr/>
          <a:lstStyle/>
          <a:p>
            <a:r>
              <a:rPr lang="he-IL" b="1" smtClean="0"/>
              <a:t>מיכל הדלק - משאבה ומסננת </a:t>
            </a:r>
            <a:r>
              <a:rPr lang="en-US" b="1" smtClean="0">
                <a:cs typeface="Times New Roman" pitchFamily="18" charset="0"/>
              </a:rPr>
              <a:t>I</a:t>
            </a:r>
            <a:endParaRPr lang="he-IL" b="1" smtClean="0"/>
          </a:p>
        </p:txBody>
      </p:sp>
      <p:sp>
        <p:nvSpPr>
          <p:cNvPr id="3" name="מלבן 2"/>
          <p:cNvSpPr/>
          <p:nvPr/>
        </p:nvSpPr>
        <p:spPr>
          <a:xfrm>
            <a:off x="1403350" y="1700213"/>
            <a:ext cx="3455988" cy="266541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cxnSp>
        <p:nvCxnSpPr>
          <p:cNvPr id="5" name="מחבר ישר 4"/>
          <p:cNvCxnSpPr/>
          <p:nvPr/>
        </p:nvCxnSpPr>
        <p:spPr>
          <a:xfrm>
            <a:off x="2571750" y="1700213"/>
            <a:ext cx="55563" cy="266541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a:off x="3635375" y="1700213"/>
            <a:ext cx="73025" cy="26654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חץ מעוקל למעלה 12"/>
          <p:cNvSpPr/>
          <p:nvPr/>
        </p:nvSpPr>
        <p:spPr>
          <a:xfrm>
            <a:off x="1692275" y="4292600"/>
            <a:ext cx="2951163" cy="649288"/>
          </a:xfrm>
          <a:prstGeom prst="curvedUp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solidFill>
                  <a:schemeClr val="tx1"/>
                </a:solidFill>
                <a:cs typeface="+mj-cs"/>
              </a:rPr>
              <a:t>מתאן עובר לחדר</a:t>
            </a:r>
          </a:p>
          <a:p>
            <a:pPr algn="ctr" fontAlgn="auto">
              <a:spcBef>
                <a:spcPts val="0"/>
              </a:spcBef>
              <a:spcAft>
                <a:spcPts val="0"/>
              </a:spcAft>
              <a:defRPr/>
            </a:pPr>
            <a:r>
              <a:rPr lang="he-IL" dirty="0">
                <a:solidFill>
                  <a:schemeClr val="tx1"/>
                </a:solidFill>
                <a:cs typeface="+mj-cs"/>
              </a:rPr>
              <a:t>השלישי</a:t>
            </a:r>
          </a:p>
        </p:txBody>
      </p:sp>
      <p:sp>
        <p:nvSpPr>
          <p:cNvPr id="14" name="פחית 13"/>
          <p:cNvSpPr/>
          <p:nvPr/>
        </p:nvSpPr>
        <p:spPr>
          <a:xfrm>
            <a:off x="3635375" y="1989138"/>
            <a:ext cx="1223963" cy="647700"/>
          </a:xfrm>
          <a:prstGeom prst="ca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cs typeface="+mj-cs"/>
              </a:rPr>
              <a:t>בוכנה</a:t>
            </a:r>
          </a:p>
        </p:txBody>
      </p:sp>
      <p:sp>
        <p:nvSpPr>
          <p:cNvPr id="15" name="חץ ימינה 14"/>
          <p:cNvSpPr/>
          <p:nvPr/>
        </p:nvSpPr>
        <p:spPr>
          <a:xfrm>
            <a:off x="4859338" y="2420938"/>
            <a:ext cx="2016125" cy="1223962"/>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cs typeface="+mj-cs"/>
              </a:rPr>
              <a:t>כניסה למנוע</a:t>
            </a:r>
          </a:p>
        </p:txBody>
      </p:sp>
      <p:sp>
        <p:nvSpPr>
          <p:cNvPr id="16" name="TextBox 15"/>
          <p:cNvSpPr txBox="1"/>
          <p:nvPr/>
        </p:nvSpPr>
        <p:spPr>
          <a:xfrm>
            <a:off x="323850" y="3860800"/>
            <a:ext cx="8640763" cy="2678113"/>
          </a:xfrm>
          <a:prstGeom prst="rect">
            <a:avLst/>
          </a:prstGeom>
          <a:noFill/>
        </p:spPr>
        <p:txBody>
          <a:bodyPr rtlCol="1">
            <a:spAutoFit/>
          </a:bodyPr>
          <a:lstStyle/>
          <a:p>
            <a:pPr fontAlgn="auto">
              <a:spcBef>
                <a:spcPts val="0"/>
              </a:spcBef>
              <a:spcAft>
                <a:spcPts val="0"/>
              </a:spcAft>
              <a:defRPr/>
            </a:pPr>
            <a:r>
              <a:rPr lang="he-IL" sz="2400" dirty="0">
                <a:latin typeface="+mn-lt"/>
                <a:cs typeface="+mj-cs"/>
              </a:rPr>
              <a:t>חנקן ומתאן (גז טיטאני)</a:t>
            </a:r>
          </a:p>
          <a:p>
            <a:pPr fontAlgn="auto">
              <a:spcBef>
                <a:spcPts val="0"/>
              </a:spcBef>
              <a:spcAft>
                <a:spcPts val="0"/>
              </a:spcAft>
              <a:defRPr/>
            </a:pPr>
            <a:r>
              <a:rPr lang="he-IL" sz="2400" dirty="0">
                <a:latin typeface="+mn-lt"/>
                <a:cs typeface="+mj-cs"/>
              </a:rPr>
              <a:t> נכנסים לחדר הראשון, </a:t>
            </a:r>
          </a:p>
          <a:p>
            <a:pPr fontAlgn="auto">
              <a:spcBef>
                <a:spcPts val="0"/>
              </a:spcBef>
              <a:spcAft>
                <a:spcPts val="0"/>
              </a:spcAft>
              <a:defRPr/>
            </a:pPr>
            <a:r>
              <a:rPr lang="he-IL" sz="2400" dirty="0">
                <a:latin typeface="+mn-lt"/>
                <a:cs typeface="+mj-cs"/>
              </a:rPr>
              <a:t>בוכנה דוחסת את הגז דרך קרום</a:t>
            </a:r>
          </a:p>
          <a:p>
            <a:pPr fontAlgn="auto">
              <a:spcBef>
                <a:spcPts val="0"/>
              </a:spcBef>
              <a:spcAft>
                <a:spcPts val="0"/>
              </a:spcAft>
              <a:defRPr/>
            </a:pPr>
            <a:r>
              <a:rPr lang="he-IL" sz="2400" dirty="0">
                <a:latin typeface="+mn-lt"/>
                <a:cs typeface="+mj-cs"/>
              </a:rPr>
              <a:t> בררני המעביר את כל החנקן לחדר השני (שכן מולקולות חנקן הרבה יותר קטנות ממולקולות מתאן) משם הן יוצאות חזרה </a:t>
            </a:r>
            <a:r>
              <a:rPr lang="he-IL" sz="2400" dirty="0" err="1">
                <a:latin typeface="+mn-lt"/>
                <a:cs typeface="+mj-cs"/>
              </a:rPr>
              <a:t>לאויר</a:t>
            </a:r>
            <a:r>
              <a:rPr lang="he-IL" sz="2400" dirty="0">
                <a:latin typeface="+mn-lt"/>
                <a:cs typeface="+mj-cs"/>
              </a:rPr>
              <a:t>, לאחר מכן נפתחת דלת בתחתית החדר ונותנת </a:t>
            </a:r>
            <a:r>
              <a:rPr lang="he-IL" sz="2400" dirty="0" err="1">
                <a:latin typeface="+mn-lt"/>
                <a:cs typeface="+mj-cs"/>
              </a:rPr>
              <a:t>למתאן</a:t>
            </a:r>
            <a:r>
              <a:rPr lang="he-IL" sz="2400" dirty="0">
                <a:latin typeface="+mn-lt"/>
                <a:cs typeface="+mj-cs"/>
              </a:rPr>
              <a:t> לעבור אל החדר השלישי שבו הוא נדחס ללחץ המתאים למנוע ויוצא אל המנוע.</a:t>
            </a:r>
          </a:p>
        </p:txBody>
      </p:sp>
      <p:sp>
        <p:nvSpPr>
          <p:cNvPr id="17" name="פחית 16"/>
          <p:cNvSpPr/>
          <p:nvPr/>
        </p:nvSpPr>
        <p:spPr>
          <a:xfrm rot="16200000">
            <a:off x="467519" y="2709069"/>
            <a:ext cx="2519362" cy="647700"/>
          </a:xfrm>
          <a:prstGeom prst="ca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dirty="0">
                <a:cs typeface="+mj-cs"/>
              </a:rPr>
              <a:t>בוכנה</a:t>
            </a:r>
          </a:p>
        </p:txBody>
      </p:sp>
      <p:sp>
        <p:nvSpPr>
          <p:cNvPr id="18" name="חץ למטה 17"/>
          <p:cNvSpPr/>
          <p:nvPr/>
        </p:nvSpPr>
        <p:spPr>
          <a:xfrm>
            <a:off x="1403350" y="1125538"/>
            <a:ext cx="1728788" cy="863600"/>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sz="2000" dirty="0">
                <a:cs typeface="+mj-cs"/>
              </a:rPr>
              <a:t>גז</a:t>
            </a:r>
          </a:p>
          <a:p>
            <a:pPr algn="ctr" fontAlgn="auto">
              <a:spcBef>
                <a:spcPts val="0"/>
              </a:spcBef>
              <a:spcAft>
                <a:spcPts val="0"/>
              </a:spcAft>
              <a:defRPr/>
            </a:pPr>
            <a:r>
              <a:rPr lang="he-IL" sz="2000" dirty="0">
                <a:cs typeface="+mj-cs"/>
              </a:rPr>
              <a:t>טיטאני</a:t>
            </a:r>
          </a:p>
        </p:txBody>
      </p:sp>
      <p:cxnSp>
        <p:nvCxnSpPr>
          <p:cNvPr id="20" name="מחבר ישר 19"/>
          <p:cNvCxnSpPr/>
          <p:nvPr/>
        </p:nvCxnSpPr>
        <p:spPr>
          <a:xfrm>
            <a:off x="2268538" y="3213100"/>
            <a:ext cx="0" cy="431800"/>
          </a:xfrm>
          <a:prstGeom prst="line">
            <a:avLst/>
          </a:prstGeom>
          <a:ln w="76200">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a:off x="3059113" y="3213100"/>
            <a:ext cx="0" cy="431800"/>
          </a:xfrm>
          <a:prstGeom prst="line">
            <a:avLst/>
          </a:prstGeom>
          <a:ln w="76200">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a:off x="3276600" y="3213100"/>
            <a:ext cx="0" cy="431800"/>
          </a:xfrm>
          <a:prstGeom prst="line">
            <a:avLst/>
          </a:prstGeom>
          <a:ln w="76200">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a:off x="4140200" y="3213100"/>
            <a:ext cx="0" cy="431800"/>
          </a:xfrm>
          <a:prstGeom prst="line">
            <a:avLst/>
          </a:prstGeom>
          <a:ln w="76200">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a:off x="4356100" y="3213100"/>
            <a:ext cx="0" cy="431800"/>
          </a:xfrm>
          <a:prstGeom prst="line">
            <a:avLst/>
          </a:prstGeom>
          <a:ln w="76200">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a:off x="4572000" y="3213100"/>
            <a:ext cx="0" cy="431800"/>
          </a:xfrm>
          <a:prstGeom prst="line">
            <a:avLst/>
          </a:prstGeom>
          <a:ln w="76200">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descr="alone-stars-green-background-31000.jpg"/>
          <p:cNvPicPr>
            <a:picLocks noChangeAspect="1"/>
          </p:cNvPicPr>
          <p:nvPr/>
        </p:nvPicPr>
        <p:blipFill>
          <a:blip r:embed="rId2" cstate="print">
            <a:duotone>
              <a:schemeClr val="accent3">
                <a:shade val="45000"/>
                <a:satMod val="135000"/>
              </a:schemeClr>
              <a:prstClr val="white"/>
            </a:duotone>
            <a:lum bright="26000" contrast="-31000"/>
          </a:blip>
          <a:stretch>
            <a:fillRect/>
          </a:stretch>
        </p:blipFill>
        <p:spPr>
          <a:xfrm>
            <a:off x="0" y="0"/>
            <a:ext cx="9144000" cy="6858000"/>
          </a:xfrm>
          <a:prstGeom prst="rect">
            <a:avLst/>
          </a:prstGeom>
        </p:spPr>
      </p:pic>
      <p:sp>
        <p:nvSpPr>
          <p:cNvPr id="26627" name="כותרת 1"/>
          <p:cNvSpPr>
            <a:spLocks noGrp="1"/>
          </p:cNvSpPr>
          <p:nvPr>
            <p:ph type="title"/>
          </p:nvPr>
        </p:nvSpPr>
        <p:spPr/>
        <p:txBody>
          <a:bodyPr/>
          <a:lstStyle/>
          <a:p>
            <a:r>
              <a:rPr lang="he-IL" b="1" smtClean="0"/>
              <a:t>מיכל הדלק - משאבה ומסננת </a:t>
            </a:r>
            <a:r>
              <a:rPr lang="en-US" b="1" smtClean="0">
                <a:cs typeface="Times New Roman" pitchFamily="18" charset="0"/>
              </a:rPr>
              <a:t>II</a:t>
            </a:r>
            <a:endParaRPr lang="he-IL" b="1" smtClean="0"/>
          </a:p>
        </p:txBody>
      </p:sp>
      <p:sp>
        <p:nvSpPr>
          <p:cNvPr id="3" name="מציין מיקום תוכן 2"/>
          <p:cNvSpPr>
            <a:spLocks noGrp="1"/>
          </p:cNvSpPr>
          <p:nvPr>
            <p:ph idx="1"/>
          </p:nvPr>
        </p:nvSpPr>
        <p:spPr>
          <a:xfrm>
            <a:off x="468313" y="4292600"/>
            <a:ext cx="8229600" cy="2449513"/>
          </a:xfrm>
        </p:spPr>
        <p:txBody>
          <a:bodyPr rtlCol="1">
            <a:normAutofit/>
          </a:bodyPr>
          <a:lstStyle/>
          <a:p>
            <a:pPr fontAlgn="auto">
              <a:spcAft>
                <a:spcPts val="0"/>
              </a:spcAft>
              <a:buFont typeface="Arial" pitchFamily="34" charset="0"/>
              <a:buNone/>
              <a:defRPr/>
            </a:pPr>
            <a:r>
              <a:rPr lang="he-IL" sz="2400" dirty="0" smtClean="0">
                <a:cs typeface="+mj-cs"/>
              </a:rPr>
              <a:t>חנקן ומתאן (גז טיטאני) נכנסים למיכל, בוכנה דוחסת את הגז ללחץ </a:t>
            </a:r>
          </a:p>
          <a:p>
            <a:pPr fontAlgn="auto">
              <a:spcAft>
                <a:spcPts val="0"/>
              </a:spcAft>
              <a:buFont typeface="Arial" pitchFamily="34" charset="0"/>
              <a:buNone/>
              <a:defRPr/>
            </a:pPr>
            <a:r>
              <a:rPr lang="he-IL" sz="2400" dirty="0" smtClean="0">
                <a:cs typeface="+mj-cs"/>
              </a:rPr>
              <a:t>מסוים אשר "מקרר" את הגז ב-2 מעלות. טמפרטורת העיבוי (</a:t>
            </a:r>
            <a:r>
              <a:rPr lang="en-US" sz="2400" dirty="0" smtClean="0">
                <a:cs typeface="+mj-cs"/>
              </a:rPr>
              <a:t>-182</a:t>
            </a:r>
            <a:r>
              <a:rPr lang="he-IL" sz="2400" dirty="0" smtClean="0">
                <a:cs typeface="+mj-cs"/>
              </a:rPr>
              <a:t>) </a:t>
            </a:r>
          </a:p>
          <a:p>
            <a:pPr fontAlgn="auto">
              <a:spcAft>
                <a:spcPts val="0"/>
              </a:spcAft>
              <a:buFont typeface="Arial" pitchFamily="34" charset="0"/>
              <a:buNone/>
              <a:defRPr/>
            </a:pPr>
            <a:r>
              <a:rPr lang="he-IL" sz="2400" dirty="0" smtClean="0">
                <a:cs typeface="+mj-cs"/>
              </a:rPr>
              <a:t>של המתאן עולה לטמפרטורת הסביבה (</a:t>
            </a:r>
            <a:r>
              <a:rPr lang="en-US" sz="2400" dirty="0" smtClean="0">
                <a:cs typeface="+mj-cs"/>
              </a:rPr>
              <a:t>-180</a:t>
            </a:r>
            <a:r>
              <a:rPr lang="he-IL" sz="2400" dirty="0" smtClean="0">
                <a:cs typeface="+mj-cs"/>
              </a:rPr>
              <a:t> בערך), המתאן מצטבר </a:t>
            </a:r>
          </a:p>
          <a:p>
            <a:pPr fontAlgn="auto">
              <a:spcAft>
                <a:spcPts val="0"/>
              </a:spcAft>
              <a:buFont typeface="Arial" pitchFamily="34" charset="0"/>
              <a:buNone/>
              <a:defRPr/>
            </a:pPr>
            <a:r>
              <a:rPr lang="he-IL" sz="2400" dirty="0" smtClean="0">
                <a:cs typeface="+mj-cs"/>
              </a:rPr>
              <a:t>בתחתית הכלי, וכל החנקן יוצא מהצד. לאחר מכן מוציאים את המתאן, </a:t>
            </a:r>
          </a:p>
          <a:p>
            <a:pPr fontAlgn="auto">
              <a:spcAft>
                <a:spcPts val="0"/>
              </a:spcAft>
              <a:buFont typeface="Arial" pitchFamily="34" charset="0"/>
              <a:buNone/>
              <a:defRPr/>
            </a:pPr>
            <a:r>
              <a:rPr lang="he-IL" sz="2400" dirty="0" smtClean="0">
                <a:cs typeface="+mj-cs"/>
              </a:rPr>
              <a:t>הוא מתאדה חזרה לגז, ומעבירים אותו בדחיסה למנוע.</a:t>
            </a:r>
          </a:p>
        </p:txBody>
      </p:sp>
      <p:sp>
        <p:nvSpPr>
          <p:cNvPr id="6" name="מלבן 5"/>
          <p:cNvSpPr/>
          <p:nvPr/>
        </p:nvSpPr>
        <p:spPr>
          <a:xfrm>
            <a:off x="2555875" y="1628775"/>
            <a:ext cx="4319588" cy="259238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sz="2400" dirty="0">
                <a:cs typeface="+mj-cs"/>
              </a:rPr>
              <a:t>גז טיטאני</a:t>
            </a:r>
          </a:p>
        </p:txBody>
      </p:sp>
      <p:sp>
        <p:nvSpPr>
          <p:cNvPr id="7" name="פחית 6"/>
          <p:cNvSpPr/>
          <p:nvPr/>
        </p:nvSpPr>
        <p:spPr>
          <a:xfrm>
            <a:off x="2555875" y="1557338"/>
            <a:ext cx="4319588" cy="792162"/>
          </a:xfrm>
          <a:prstGeom prst="ca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sz="2400" dirty="0">
                <a:cs typeface="+mj-cs"/>
              </a:rPr>
              <a:t>בוכנה</a:t>
            </a:r>
          </a:p>
        </p:txBody>
      </p:sp>
      <p:sp>
        <p:nvSpPr>
          <p:cNvPr id="8" name="חץ למטה 7"/>
          <p:cNvSpPr/>
          <p:nvPr/>
        </p:nvSpPr>
        <p:spPr>
          <a:xfrm>
            <a:off x="3851275" y="1196975"/>
            <a:ext cx="1873250" cy="576263"/>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he-IL">
              <a:cs typeface="+mj-cs"/>
            </a:endParaRPr>
          </a:p>
        </p:txBody>
      </p:sp>
      <p:sp>
        <p:nvSpPr>
          <p:cNvPr id="9" name="חץ ימינה 8"/>
          <p:cNvSpPr/>
          <p:nvPr/>
        </p:nvSpPr>
        <p:spPr>
          <a:xfrm>
            <a:off x="755650" y="2205038"/>
            <a:ext cx="1871663" cy="1152525"/>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sz="2400" dirty="0">
                <a:cs typeface="+mj-cs"/>
              </a:rPr>
              <a:t>גז טיטאני</a:t>
            </a:r>
          </a:p>
        </p:txBody>
      </p:sp>
      <p:cxnSp>
        <p:nvCxnSpPr>
          <p:cNvPr id="11" name="מחבר ישר 10"/>
          <p:cNvCxnSpPr/>
          <p:nvPr/>
        </p:nvCxnSpPr>
        <p:spPr>
          <a:xfrm>
            <a:off x="6875463" y="2276475"/>
            <a:ext cx="0" cy="19446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חץ ימינה 14"/>
          <p:cNvSpPr/>
          <p:nvPr/>
        </p:nvSpPr>
        <p:spPr>
          <a:xfrm>
            <a:off x="6516688" y="2420938"/>
            <a:ext cx="1871662" cy="1152525"/>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r>
              <a:rPr lang="he-IL" sz="2400" dirty="0">
                <a:cs typeface="+mj-cs"/>
              </a:rPr>
              <a:t>חנקן</a:t>
            </a:r>
          </a:p>
        </p:txBody>
      </p:sp>
      <p:sp>
        <p:nvSpPr>
          <p:cNvPr id="24" name="צורה חופשית 23"/>
          <p:cNvSpPr/>
          <p:nvPr/>
        </p:nvSpPr>
        <p:spPr>
          <a:xfrm>
            <a:off x="2555875" y="3429000"/>
            <a:ext cx="4327525" cy="368300"/>
          </a:xfrm>
          <a:custGeom>
            <a:avLst/>
            <a:gdLst>
              <a:gd name="connsiteX0" fmla="*/ 0 w 4328160"/>
              <a:gd name="connsiteY0" fmla="*/ 0 h 368300"/>
              <a:gd name="connsiteX1" fmla="*/ 807720 w 4328160"/>
              <a:gd name="connsiteY1" fmla="*/ 350520 h 368300"/>
              <a:gd name="connsiteX2" fmla="*/ 1767840 w 4328160"/>
              <a:gd name="connsiteY2" fmla="*/ 106680 h 368300"/>
              <a:gd name="connsiteX3" fmla="*/ 2910840 w 4328160"/>
              <a:gd name="connsiteY3" fmla="*/ 365760 h 368300"/>
              <a:gd name="connsiteX4" fmla="*/ 3688080 w 4328160"/>
              <a:gd name="connsiteY4" fmla="*/ 91440 h 368300"/>
              <a:gd name="connsiteX5" fmla="*/ 4328160 w 4328160"/>
              <a:gd name="connsiteY5" fmla="*/ 33528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8160" h="368300">
                <a:moveTo>
                  <a:pt x="0" y="0"/>
                </a:moveTo>
                <a:cubicBezTo>
                  <a:pt x="256540" y="166370"/>
                  <a:pt x="513080" y="332740"/>
                  <a:pt x="807720" y="350520"/>
                </a:cubicBezTo>
                <a:cubicBezTo>
                  <a:pt x="1102360" y="368300"/>
                  <a:pt x="1417320" y="104140"/>
                  <a:pt x="1767840" y="106680"/>
                </a:cubicBezTo>
                <a:cubicBezTo>
                  <a:pt x="2118360" y="109220"/>
                  <a:pt x="2590800" y="368300"/>
                  <a:pt x="2910840" y="365760"/>
                </a:cubicBezTo>
                <a:cubicBezTo>
                  <a:pt x="3230880" y="363220"/>
                  <a:pt x="3451860" y="96520"/>
                  <a:pt x="3688080" y="91440"/>
                </a:cubicBezTo>
                <a:cubicBezTo>
                  <a:pt x="3924300" y="86360"/>
                  <a:pt x="4126230" y="210820"/>
                  <a:pt x="4328160" y="335280"/>
                </a:cubicBez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he-IL">
              <a:cs typeface="+mj-cs"/>
            </a:endParaRPr>
          </a:p>
        </p:txBody>
      </p:sp>
      <p:sp>
        <p:nvSpPr>
          <p:cNvPr id="25" name="TextBox 24"/>
          <p:cNvSpPr txBox="1"/>
          <p:nvPr/>
        </p:nvSpPr>
        <p:spPr>
          <a:xfrm>
            <a:off x="3635375" y="3716338"/>
            <a:ext cx="1512888" cy="461962"/>
          </a:xfrm>
          <a:prstGeom prst="rect">
            <a:avLst/>
          </a:prstGeom>
          <a:noFill/>
        </p:spPr>
        <p:txBody>
          <a:bodyPr rtlCol="1">
            <a:spAutoFit/>
          </a:bodyPr>
          <a:lstStyle/>
          <a:p>
            <a:pPr fontAlgn="auto">
              <a:spcBef>
                <a:spcPts val="0"/>
              </a:spcBef>
              <a:spcAft>
                <a:spcPts val="0"/>
              </a:spcAft>
              <a:defRPr/>
            </a:pPr>
            <a:r>
              <a:rPr lang="he-IL" sz="2400" dirty="0">
                <a:latin typeface="+mn-lt"/>
                <a:cs typeface="+mj-cs"/>
              </a:rPr>
              <a:t>מתאן נוזלי</a:t>
            </a:r>
          </a:p>
        </p:txBody>
      </p:sp>
      <p:sp>
        <p:nvSpPr>
          <p:cNvPr id="13" name="TextBox 12"/>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alone-stars-green-background-31000.jpg"/>
          <p:cNvPicPr>
            <a:picLocks noChangeAspect="1"/>
          </p:cNvPicPr>
          <p:nvPr/>
        </p:nvPicPr>
        <p:blipFill>
          <a:blip r:embed="rId3" cstate="print">
            <a:duotone>
              <a:schemeClr val="accent2">
                <a:shade val="45000"/>
                <a:satMod val="135000"/>
              </a:schemeClr>
              <a:prstClr val="white"/>
            </a:duotone>
            <a:lum bright="42000" contrast="-39000"/>
          </a:blip>
          <a:stretch>
            <a:fillRect/>
          </a:stretch>
        </p:blipFill>
        <p:spPr>
          <a:xfrm rot="10800000">
            <a:off x="0" y="0"/>
            <a:ext cx="9144000" cy="6858000"/>
          </a:xfrm>
          <a:prstGeom prst="rect">
            <a:avLst/>
          </a:prstGeom>
        </p:spPr>
      </p:pic>
      <p:sp>
        <p:nvSpPr>
          <p:cNvPr id="2" name="כותרת 1"/>
          <p:cNvSpPr>
            <a:spLocks noGrp="1"/>
          </p:cNvSpPr>
          <p:nvPr>
            <p:ph type="title"/>
          </p:nvPr>
        </p:nvSpPr>
        <p:spPr/>
        <p:txBody>
          <a:bodyPr rtlCol="1">
            <a:normAutofit fontScale="90000"/>
          </a:bodyPr>
          <a:lstStyle/>
          <a:p>
            <a:pPr fontAlgn="auto">
              <a:spcAft>
                <a:spcPts val="0"/>
              </a:spcAft>
              <a:defRPr/>
            </a:pPr>
            <a:r>
              <a:rPr lang="he-IL" b="1" dirty="0" smtClean="0"/>
              <a:t>מעבדה- </a:t>
            </a:r>
            <a:r>
              <a:rPr lang="en-US" b="1" dirty="0" smtClean="0"/>
              <a:t>mass spectrometry</a:t>
            </a:r>
            <a:r>
              <a:rPr lang="he-IL" b="1" dirty="0" smtClean="0"/>
              <a:t/>
            </a:r>
            <a:br>
              <a:rPr lang="he-IL" b="1" dirty="0" smtClean="0"/>
            </a:br>
            <a:r>
              <a:rPr lang="he-IL" b="1" dirty="0" smtClean="0"/>
              <a:t>פיתוח של מכון וויצמן</a:t>
            </a:r>
            <a:endParaRPr lang="he-IL" b="1" dirty="0"/>
          </a:p>
        </p:txBody>
      </p:sp>
      <p:sp>
        <p:nvSpPr>
          <p:cNvPr id="3" name="מציין מיקום תוכן 2"/>
          <p:cNvSpPr>
            <a:spLocks noGrp="1"/>
          </p:cNvSpPr>
          <p:nvPr>
            <p:ph idx="1"/>
          </p:nvPr>
        </p:nvSpPr>
        <p:spPr>
          <a:xfrm>
            <a:off x="4175125" y="1557338"/>
            <a:ext cx="4968875" cy="5068887"/>
          </a:xfrm>
        </p:spPr>
        <p:txBody>
          <a:bodyPr rtlCol="1">
            <a:normAutofit/>
          </a:bodyPr>
          <a:lstStyle/>
          <a:p>
            <a:pPr fontAlgn="auto">
              <a:spcAft>
                <a:spcPts val="0"/>
              </a:spcAft>
              <a:defRPr/>
            </a:pPr>
            <a:r>
              <a:rPr lang="he-IL" sz="2400" dirty="0" smtClean="0">
                <a:cs typeface="+mj-cs"/>
              </a:rPr>
              <a:t>שלב </a:t>
            </a:r>
            <a:r>
              <a:rPr lang="en-US" sz="2400" dirty="0" smtClean="0">
                <a:cs typeface="+mj-cs"/>
              </a:rPr>
              <a:t>I</a:t>
            </a:r>
            <a:r>
              <a:rPr lang="he-IL" sz="2400" dirty="0" smtClean="0">
                <a:cs typeface="+mj-cs"/>
              </a:rPr>
              <a:t>- דגימה נטענת במכשיר.</a:t>
            </a:r>
          </a:p>
          <a:p>
            <a:pPr fontAlgn="auto">
              <a:spcAft>
                <a:spcPts val="0"/>
              </a:spcAft>
              <a:defRPr/>
            </a:pPr>
            <a:r>
              <a:rPr lang="he-IL" sz="2400" dirty="0" smtClean="0">
                <a:cs typeface="+mj-cs"/>
              </a:rPr>
              <a:t>שלב </a:t>
            </a:r>
            <a:r>
              <a:rPr lang="en-US" sz="2400" dirty="0" smtClean="0">
                <a:cs typeface="+mj-cs"/>
              </a:rPr>
              <a:t>II</a:t>
            </a:r>
            <a:r>
              <a:rPr lang="he-IL" sz="2400" dirty="0" smtClean="0">
                <a:cs typeface="+mj-cs"/>
              </a:rPr>
              <a:t>- הדגימה עוברת מצב צבירה לגז.</a:t>
            </a:r>
          </a:p>
          <a:p>
            <a:pPr fontAlgn="auto">
              <a:spcAft>
                <a:spcPts val="0"/>
              </a:spcAft>
              <a:defRPr/>
            </a:pPr>
            <a:r>
              <a:rPr lang="he-IL" sz="2400" dirty="0" smtClean="0">
                <a:cs typeface="+mj-cs"/>
              </a:rPr>
              <a:t>שלב </a:t>
            </a:r>
            <a:r>
              <a:rPr lang="en-US" sz="2400" dirty="0" smtClean="0">
                <a:cs typeface="+mj-cs"/>
              </a:rPr>
              <a:t>III</a:t>
            </a:r>
            <a:r>
              <a:rPr lang="he-IL" sz="2400" dirty="0" smtClean="0">
                <a:cs typeface="+mj-cs"/>
              </a:rPr>
              <a:t>- החלקיקים עוברים יינון.</a:t>
            </a:r>
          </a:p>
          <a:p>
            <a:pPr fontAlgn="auto">
              <a:spcAft>
                <a:spcPts val="0"/>
              </a:spcAft>
              <a:defRPr/>
            </a:pPr>
            <a:r>
              <a:rPr lang="he-IL" sz="2400" dirty="0" smtClean="0">
                <a:cs typeface="+mj-cs"/>
              </a:rPr>
              <a:t>שלב </a:t>
            </a:r>
            <a:r>
              <a:rPr lang="en-US" sz="2400" dirty="0" smtClean="0">
                <a:cs typeface="+mj-cs"/>
              </a:rPr>
              <a:t>IV</a:t>
            </a:r>
            <a:r>
              <a:rPr lang="he-IL" sz="2400" dirty="0" smtClean="0">
                <a:cs typeface="+mj-cs"/>
              </a:rPr>
              <a:t>- היונים עוברים </a:t>
            </a:r>
            <a:r>
              <a:rPr lang="he-IL" sz="2400" dirty="0" err="1" smtClean="0">
                <a:cs typeface="+mj-cs"/>
              </a:rPr>
              <a:t>בספקטרומטר</a:t>
            </a:r>
            <a:r>
              <a:rPr lang="he-IL" sz="2400" dirty="0" smtClean="0">
                <a:cs typeface="+mj-cs"/>
              </a:rPr>
              <a:t>- תעלה עם מגנט אשר מטה אותם לכיוון המסך.</a:t>
            </a:r>
          </a:p>
          <a:p>
            <a:pPr fontAlgn="auto">
              <a:spcAft>
                <a:spcPts val="0"/>
              </a:spcAft>
              <a:defRPr/>
            </a:pPr>
            <a:r>
              <a:rPr lang="he-IL" sz="2400" dirty="0" smtClean="0">
                <a:cs typeface="+mj-cs"/>
              </a:rPr>
              <a:t>שלב </a:t>
            </a:r>
            <a:r>
              <a:rPr lang="en-US" sz="2400" dirty="0" smtClean="0">
                <a:cs typeface="+mj-cs"/>
              </a:rPr>
              <a:t>V</a:t>
            </a:r>
            <a:r>
              <a:rPr lang="he-IL" sz="2400" dirty="0" smtClean="0">
                <a:cs typeface="+mj-cs"/>
              </a:rPr>
              <a:t>- קליטת היונים על המסך וחישוב מסתם על פי מיקום פגיעתם במסך.</a:t>
            </a:r>
          </a:p>
          <a:p>
            <a:pPr fontAlgn="auto">
              <a:spcAft>
                <a:spcPts val="0"/>
              </a:spcAft>
              <a:defRPr/>
            </a:pPr>
            <a:r>
              <a:rPr lang="he-IL" sz="2400" dirty="0" smtClean="0">
                <a:cs typeface="+mj-cs"/>
              </a:rPr>
              <a:t>שלב </a:t>
            </a:r>
            <a:r>
              <a:rPr lang="en-US" sz="2400" dirty="0" smtClean="0">
                <a:cs typeface="+mj-cs"/>
              </a:rPr>
              <a:t>VI</a:t>
            </a:r>
            <a:r>
              <a:rPr lang="he-IL" sz="2400" dirty="0" smtClean="0">
                <a:cs typeface="+mj-cs"/>
              </a:rPr>
              <a:t>- שרטוט ספקטרום המסות אשר ממנו אפשר להסיק את ההרכב המדויק של החומר.</a:t>
            </a:r>
            <a:endParaRPr lang="he-IL" sz="2400" dirty="0">
              <a:cs typeface="+mj-cs"/>
            </a:endParaRPr>
          </a:p>
        </p:txBody>
      </p:sp>
      <p:pic>
        <p:nvPicPr>
          <p:cNvPr id="27653" name="תמונה 3" descr="Mass_spectrometer_schematics.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96875" y="1484313"/>
            <a:ext cx="4824413" cy="5373687"/>
          </a:xfrm>
          <a:prstGeom prst="rect">
            <a:avLst/>
          </a:prstGeom>
          <a:noFill/>
          <a:ln w="9525">
            <a:noFill/>
            <a:miter lim="800000"/>
            <a:headEnd/>
            <a:tailEnd/>
          </a:ln>
        </p:spPr>
      </p:pic>
      <p:sp>
        <p:nvSpPr>
          <p:cNvPr id="7" name="TextBox 6"/>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alone-stars-green-background-31000.jpg"/>
          <p:cNvPicPr>
            <a:picLocks noChangeAspect="1"/>
          </p:cNvPicPr>
          <p:nvPr/>
        </p:nvPicPr>
        <p:blipFill>
          <a:blip r:embed="rId3" cstate="print">
            <a:duotone>
              <a:schemeClr val="accent2">
                <a:shade val="45000"/>
                <a:satMod val="135000"/>
              </a:schemeClr>
              <a:prstClr val="white"/>
            </a:duotone>
            <a:lum bright="35000" contrast="-16000"/>
          </a:blip>
          <a:stretch>
            <a:fillRect/>
          </a:stretch>
        </p:blipFill>
        <p:spPr>
          <a:xfrm>
            <a:off x="0" y="0"/>
            <a:ext cx="9144000" cy="6858000"/>
          </a:xfrm>
          <a:prstGeom prst="rect">
            <a:avLst/>
          </a:prstGeom>
        </p:spPr>
      </p:pic>
      <p:sp>
        <p:nvSpPr>
          <p:cNvPr id="28675" name="כותרת 1"/>
          <p:cNvSpPr>
            <a:spLocks noGrp="1"/>
          </p:cNvSpPr>
          <p:nvPr>
            <p:ph type="title"/>
          </p:nvPr>
        </p:nvSpPr>
        <p:spPr/>
        <p:txBody>
          <a:bodyPr/>
          <a:lstStyle/>
          <a:p>
            <a:r>
              <a:rPr lang="he-IL" smtClean="0"/>
              <a:t>יכולת ציפה - מיכלי הליום </a:t>
            </a:r>
          </a:p>
        </p:txBody>
      </p:sp>
      <p:sp>
        <p:nvSpPr>
          <p:cNvPr id="3" name="מציין מיקום תוכן 2"/>
          <p:cNvSpPr>
            <a:spLocks noGrp="1"/>
          </p:cNvSpPr>
          <p:nvPr>
            <p:ph idx="1"/>
          </p:nvPr>
        </p:nvSpPr>
        <p:spPr>
          <a:xfrm>
            <a:off x="468313" y="1600200"/>
            <a:ext cx="8218487" cy="3700463"/>
          </a:xfrm>
        </p:spPr>
        <p:txBody>
          <a:bodyPr rtlCol="1">
            <a:normAutofit/>
          </a:bodyPr>
          <a:lstStyle/>
          <a:p>
            <a:pPr fontAlgn="auto">
              <a:spcAft>
                <a:spcPts val="0"/>
              </a:spcAft>
              <a:defRPr/>
            </a:pPr>
            <a:r>
              <a:rPr lang="he-IL" sz="2400" dirty="0" smtClean="0">
                <a:cs typeface="+mj-cs"/>
              </a:rPr>
              <a:t>בתחתית הרובוט ימוקמו ארבעה מכלי ציפה, אחד בצד שמאל ואחד בצד ימין, שניים נוספים לרוחבו של הרובוט.</a:t>
            </a:r>
          </a:p>
          <a:p>
            <a:pPr fontAlgn="auto">
              <a:spcAft>
                <a:spcPts val="0"/>
              </a:spcAft>
              <a:defRPr/>
            </a:pPr>
            <a:r>
              <a:rPr lang="he-IL" sz="2400" dirty="0" smtClean="0">
                <a:cs typeface="+mj-cs"/>
              </a:rPr>
              <a:t>מיכלי הציפה יהיו בנויים באותה צורה כמו גוף הרובוט שלנו.</a:t>
            </a:r>
          </a:p>
          <a:p>
            <a:pPr fontAlgn="auto">
              <a:spcAft>
                <a:spcPts val="0"/>
              </a:spcAft>
              <a:defRPr/>
            </a:pPr>
            <a:r>
              <a:rPr lang="he-IL" sz="2400" dirty="0" smtClean="0">
                <a:cs typeface="+mj-cs"/>
              </a:rPr>
              <a:t>המיכלים ימולאו בהליום כאן על כדור הארץ, ויוטסו לטיטאן יחד עם הרובוט, ובנוסף נצרף מיכל הליום רגיל רזרבי שיימצא בתוך הרובוט.</a:t>
            </a:r>
          </a:p>
          <a:p>
            <a:pPr fontAlgn="auto">
              <a:spcAft>
                <a:spcPts val="0"/>
              </a:spcAft>
              <a:defRPr/>
            </a:pPr>
            <a:r>
              <a:rPr lang="he-IL" sz="2400" dirty="0" smtClean="0">
                <a:cs typeface="+mj-cs"/>
              </a:rPr>
              <a:t>המשקל הסגולי של הליום הינו ~0.17 ק"ג/מטר</a:t>
            </a:r>
            <a:r>
              <a:rPr lang="he-IL" sz="2400" baseline="30000" dirty="0" smtClean="0">
                <a:cs typeface="+mj-cs"/>
              </a:rPr>
              <a:t>3</a:t>
            </a:r>
            <a:r>
              <a:rPr lang="he-IL" sz="2400" dirty="0" smtClean="0">
                <a:cs typeface="+mj-cs"/>
              </a:rPr>
              <a:t>, נמוך פי ~ 4 מהמשקל הסגולי של מתאן גזי (~ 0.71), ואף יותר נמוך משל מתאן נוזלי.</a:t>
            </a:r>
          </a:p>
          <a:p>
            <a:pPr fontAlgn="auto">
              <a:spcAft>
                <a:spcPts val="0"/>
              </a:spcAft>
              <a:defRPr/>
            </a:pPr>
            <a:r>
              <a:rPr lang="he-IL" sz="2400" dirty="0" smtClean="0">
                <a:cs typeface="+mj-cs"/>
              </a:rPr>
              <a:t>לאחר המילוי, נאטום את המיכלים לחלוטין ונתקין שסתום חד כיווני, שבמקרים של בריחת גז נוכל למלא עוד מהמיכל הרזרבי שלנו.</a:t>
            </a:r>
          </a:p>
        </p:txBody>
      </p:sp>
      <p:sp>
        <p:nvSpPr>
          <p:cNvPr id="4" name="TextBox 3"/>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pic>
        <p:nvPicPr>
          <p:cNvPr id="28678" name="Picture 2" descr="http://store.gaugemagazine.com/images/products/detail/tank5100.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47813" y="5229225"/>
            <a:ext cx="3308350" cy="137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descr="alone-stars-green-background-31000.jpg"/>
          <p:cNvPicPr>
            <a:picLocks noChangeAspect="1"/>
          </p:cNvPicPr>
          <p:nvPr/>
        </p:nvPicPr>
        <p:blipFill>
          <a:blip r:embed="rId2" cstate="print">
            <a:duotone>
              <a:schemeClr val="accent2">
                <a:shade val="45000"/>
                <a:satMod val="135000"/>
              </a:schemeClr>
              <a:prstClr val="white"/>
            </a:duotone>
            <a:lum bright="35000" contrast="-16000"/>
          </a:blip>
          <a:stretch>
            <a:fillRect/>
          </a:stretch>
        </p:blipFill>
        <p:spPr>
          <a:xfrm>
            <a:off x="0" y="0"/>
            <a:ext cx="9144000" cy="6858000"/>
          </a:xfrm>
          <a:prstGeom prst="rect">
            <a:avLst/>
          </a:prstGeom>
        </p:spPr>
      </p:pic>
      <p:sp>
        <p:nvSpPr>
          <p:cNvPr id="29699" name="כותרת 1"/>
          <p:cNvSpPr>
            <a:spLocks noGrp="1"/>
          </p:cNvSpPr>
          <p:nvPr>
            <p:ph type="title"/>
          </p:nvPr>
        </p:nvSpPr>
        <p:spPr/>
        <p:txBody>
          <a:bodyPr/>
          <a:lstStyle/>
          <a:p>
            <a:r>
              <a:rPr lang="he-IL" b="1" smtClean="0"/>
              <a:t>מצבר ומחשב</a:t>
            </a:r>
          </a:p>
        </p:txBody>
      </p:sp>
      <p:sp>
        <p:nvSpPr>
          <p:cNvPr id="3" name="מציין מיקום תוכן 2"/>
          <p:cNvSpPr>
            <a:spLocks noGrp="1"/>
          </p:cNvSpPr>
          <p:nvPr>
            <p:ph idx="1"/>
          </p:nvPr>
        </p:nvSpPr>
        <p:spPr/>
        <p:txBody>
          <a:bodyPr rtlCol="1">
            <a:normAutofit/>
          </a:bodyPr>
          <a:lstStyle/>
          <a:p>
            <a:pPr fontAlgn="auto">
              <a:spcAft>
                <a:spcPts val="0"/>
              </a:spcAft>
              <a:defRPr/>
            </a:pPr>
            <a:r>
              <a:rPr lang="he-IL" sz="2400" dirty="0" smtClean="0">
                <a:cs typeface="+mj-cs"/>
              </a:rPr>
              <a:t>המצבר הינו למצבי חירום. ביכולתו להפעיל מחדש את מנוע המתאן, ולספק את כל הצרכים הראשוניים של הרובוט שלנו, עד שהוא יקבל את האנרגיה הדרושה לו מהמנוע.</a:t>
            </a:r>
          </a:p>
          <a:p>
            <a:pPr fontAlgn="auto">
              <a:spcAft>
                <a:spcPts val="0"/>
              </a:spcAft>
              <a:defRPr/>
            </a:pPr>
            <a:endParaRPr lang="he-IL" sz="2400" dirty="0" smtClean="0">
              <a:cs typeface="+mj-cs"/>
            </a:endParaRPr>
          </a:p>
          <a:p>
            <a:pPr fontAlgn="auto">
              <a:spcAft>
                <a:spcPts val="0"/>
              </a:spcAft>
              <a:buFont typeface="Arial" pitchFamily="34" charset="0"/>
              <a:buNone/>
              <a:defRPr/>
            </a:pPr>
            <a:endParaRPr lang="he-IL" sz="2400" dirty="0" smtClean="0">
              <a:cs typeface="+mj-cs"/>
            </a:endParaRPr>
          </a:p>
          <a:p>
            <a:pPr fontAlgn="auto">
              <a:spcAft>
                <a:spcPts val="0"/>
              </a:spcAft>
              <a:defRPr/>
            </a:pPr>
            <a:r>
              <a:rPr lang="he-IL" sz="2400" dirty="0" smtClean="0">
                <a:cs typeface="+mj-cs"/>
              </a:rPr>
              <a:t>במחשב יאוחסן כל המידע שייאסף מהניסויים, המחשב ישלוט על כל המתרחש, פקודות יתקבלו מכדור הארץ למחשב, והמידע יישלח מהמחשב אל כדור הארץ.</a:t>
            </a:r>
            <a:endParaRPr lang="he-IL" sz="2400" dirty="0">
              <a:cs typeface="+mj-cs"/>
            </a:endParaRPr>
          </a:p>
        </p:txBody>
      </p:sp>
      <p:pic>
        <p:nvPicPr>
          <p:cNvPr id="29701" name="תמונה 3" descr="36.jpg"/>
          <p:cNvPicPr>
            <a:picLocks noChangeAspect="1"/>
          </p:cNvPicPr>
          <p:nvPr/>
        </p:nvPicPr>
        <p:blipFill>
          <a:blip r:embed="rId3" cstate="print"/>
          <a:srcRect/>
          <a:stretch>
            <a:fillRect/>
          </a:stretch>
        </p:blipFill>
        <p:spPr bwMode="auto">
          <a:xfrm>
            <a:off x="1908175" y="4537075"/>
            <a:ext cx="3035300" cy="2276475"/>
          </a:xfrm>
          <a:prstGeom prst="rect">
            <a:avLst/>
          </a:prstGeom>
          <a:noFill/>
          <a:ln w="9525">
            <a:noFill/>
            <a:miter lim="800000"/>
            <a:headEnd/>
            <a:tailEnd/>
          </a:ln>
        </p:spPr>
      </p:pic>
      <p:pic>
        <p:nvPicPr>
          <p:cNvPr id="29702" name="תמונה 4" descr="images.jpg"/>
          <p:cNvPicPr>
            <a:picLocks noChangeAspect="1"/>
          </p:cNvPicPr>
          <p:nvPr/>
        </p:nvPicPr>
        <p:blipFill>
          <a:blip r:embed="rId4" cstate="print"/>
          <a:srcRect t="16400" b="16402"/>
          <a:stretch>
            <a:fillRect/>
          </a:stretch>
        </p:blipFill>
        <p:spPr bwMode="auto">
          <a:xfrm>
            <a:off x="1276350" y="2801938"/>
            <a:ext cx="1639888" cy="914400"/>
          </a:xfrm>
          <a:prstGeom prst="rect">
            <a:avLst/>
          </a:prstGeom>
          <a:noFill/>
          <a:ln w="9525">
            <a:noFill/>
            <a:miter lim="800000"/>
            <a:headEnd/>
            <a:tailEnd/>
          </a:ln>
        </p:spPr>
      </p:pic>
      <p:pic>
        <p:nvPicPr>
          <p:cNvPr id="29703" name="תמונה 5" descr="images.jpg"/>
          <p:cNvPicPr>
            <a:picLocks noChangeAspect="1"/>
          </p:cNvPicPr>
          <p:nvPr/>
        </p:nvPicPr>
        <p:blipFill>
          <a:blip r:embed="rId4" cstate="print"/>
          <a:srcRect t="16400" b="16402"/>
          <a:stretch>
            <a:fillRect/>
          </a:stretch>
        </p:blipFill>
        <p:spPr bwMode="auto">
          <a:xfrm>
            <a:off x="2933700" y="2801938"/>
            <a:ext cx="1638300" cy="914400"/>
          </a:xfrm>
          <a:prstGeom prst="rect">
            <a:avLst/>
          </a:prstGeom>
          <a:noFill/>
          <a:ln w="9525">
            <a:noFill/>
            <a:miter lim="800000"/>
            <a:headEnd/>
            <a:tailEnd/>
          </a:ln>
        </p:spPr>
      </p:pic>
      <p:pic>
        <p:nvPicPr>
          <p:cNvPr id="29704" name="תמונה 6" descr="images.jpg"/>
          <p:cNvPicPr>
            <a:picLocks noChangeAspect="1"/>
          </p:cNvPicPr>
          <p:nvPr/>
        </p:nvPicPr>
        <p:blipFill>
          <a:blip r:embed="rId4" cstate="print"/>
          <a:srcRect t="16400" b="16402"/>
          <a:stretch>
            <a:fillRect/>
          </a:stretch>
        </p:blipFill>
        <p:spPr bwMode="auto">
          <a:xfrm>
            <a:off x="4589463" y="2801938"/>
            <a:ext cx="1638300" cy="914400"/>
          </a:xfrm>
          <a:prstGeom prst="rect">
            <a:avLst/>
          </a:prstGeom>
          <a:noFill/>
          <a:ln w="9525">
            <a:noFill/>
            <a:miter lim="800000"/>
            <a:headEnd/>
            <a:tailEnd/>
          </a:ln>
        </p:spPr>
      </p:pic>
      <p:pic>
        <p:nvPicPr>
          <p:cNvPr id="29705" name="תמונה 7" descr="images.jpg"/>
          <p:cNvPicPr>
            <a:picLocks noChangeAspect="1"/>
          </p:cNvPicPr>
          <p:nvPr/>
        </p:nvPicPr>
        <p:blipFill>
          <a:blip r:embed="rId4" cstate="print"/>
          <a:srcRect t="16400" b="16402"/>
          <a:stretch>
            <a:fillRect/>
          </a:stretch>
        </p:blipFill>
        <p:spPr bwMode="auto">
          <a:xfrm>
            <a:off x="6245225" y="2801938"/>
            <a:ext cx="1639888" cy="914400"/>
          </a:xfrm>
          <a:prstGeom prst="rect">
            <a:avLst/>
          </a:prstGeom>
          <a:noFill/>
          <a:ln w="9525">
            <a:noFill/>
            <a:miter lim="800000"/>
            <a:headEnd/>
            <a:tailEnd/>
          </a:ln>
        </p:spPr>
      </p:pic>
      <p:sp>
        <p:nvSpPr>
          <p:cNvPr id="10" name="TextBox 9"/>
          <p:cNvSpPr txBox="1"/>
          <p:nvPr/>
        </p:nvSpPr>
        <p:spPr>
          <a:xfrm>
            <a:off x="6119813" y="6488113"/>
            <a:ext cx="3024187" cy="369887"/>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alone-stars-green-background-31000.jpg"/>
          <p:cNvPicPr>
            <a:picLocks noChangeAspect="1"/>
          </p:cNvPicPr>
          <p:nvPr/>
        </p:nvPicPr>
        <p:blipFill>
          <a:blip r:embed="rId3" cstate="print">
            <a:duotone>
              <a:schemeClr val="accent1">
                <a:shade val="45000"/>
                <a:satMod val="135000"/>
              </a:schemeClr>
              <a:prstClr val="white"/>
            </a:duotone>
            <a:lum bright="35000"/>
          </a:blip>
          <a:stretch>
            <a:fillRect/>
          </a:stretch>
        </p:blipFill>
        <p:spPr>
          <a:xfrm>
            <a:off x="0" y="0"/>
            <a:ext cx="9144000" cy="6858000"/>
          </a:xfrm>
          <a:prstGeom prst="rect">
            <a:avLst/>
          </a:prstGeom>
        </p:spPr>
      </p:pic>
      <p:sp>
        <p:nvSpPr>
          <p:cNvPr id="30723" name="כותרת 1"/>
          <p:cNvSpPr>
            <a:spLocks noGrp="1"/>
          </p:cNvSpPr>
          <p:nvPr>
            <p:ph type="title"/>
          </p:nvPr>
        </p:nvSpPr>
        <p:spPr/>
        <p:txBody>
          <a:bodyPr/>
          <a:lstStyle/>
          <a:p>
            <a:r>
              <a:rPr lang="he-IL" smtClean="0"/>
              <a:t>משקל הרובוט</a:t>
            </a:r>
          </a:p>
        </p:txBody>
      </p:sp>
      <p:sp>
        <p:nvSpPr>
          <p:cNvPr id="3" name="מציין מיקום תוכן 2"/>
          <p:cNvSpPr>
            <a:spLocks noGrp="1"/>
          </p:cNvSpPr>
          <p:nvPr>
            <p:ph idx="1"/>
          </p:nvPr>
        </p:nvSpPr>
        <p:spPr>
          <a:xfrm>
            <a:off x="457200" y="1600200"/>
            <a:ext cx="8229600" cy="3773488"/>
          </a:xfrm>
        </p:spPr>
        <p:txBody>
          <a:bodyPr rtlCol="1">
            <a:normAutofit lnSpcReduction="10000"/>
          </a:bodyPr>
          <a:lstStyle/>
          <a:p>
            <a:pPr fontAlgn="auto">
              <a:spcAft>
                <a:spcPts val="0"/>
              </a:spcAft>
              <a:defRPr/>
            </a:pPr>
            <a:r>
              <a:rPr lang="he-IL" sz="2400" dirty="0" smtClean="0">
                <a:cs typeface="+mj-cs"/>
              </a:rPr>
              <a:t>גוף הרובוט: גלילי- קוטר: 2 מ', גובה: 1 מ'.</a:t>
            </a:r>
          </a:p>
          <a:p>
            <a:pPr lvl="1" fontAlgn="auto">
              <a:spcAft>
                <a:spcPts val="0"/>
              </a:spcAft>
              <a:defRPr/>
            </a:pPr>
            <a:r>
              <a:rPr lang="he-IL" sz="2000" dirty="0" smtClean="0">
                <a:cs typeface="+mj-cs"/>
              </a:rPr>
              <a:t>שכבה חיצונית-</a:t>
            </a:r>
            <a:r>
              <a:rPr lang="he-IL" sz="2000" dirty="0" err="1" smtClean="0">
                <a:cs typeface="+mj-cs"/>
              </a:rPr>
              <a:t>טיטאניום</a:t>
            </a:r>
            <a:r>
              <a:rPr lang="he-IL" sz="2000" dirty="0" smtClean="0">
                <a:cs typeface="+mj-cs"/>
              </a:rPr>
              <a:t> ~ 127 ק"ג,</a:t>
            </a:r>
          </a:p>
          <a:p>
            <a:pPr lvl="1" fontAlgn="auto">
              <a:spcAft>
                <a:spcPts val="0"/>
              </a:spcAft>
              <a:defRPr/>
            </a:pPr>
            <a:r>
              <a:rPr lang="he-IL" sz="2000" dirty="0" smtClean="0">
                <a:cs typeface="+mj-cs"/>
              </a:rPr>
              <a:t>שכבה פנימית- סיבי פחמן ~ </a:t>
            </a:r>
            <a:r>
              <a:rPr lang="he-IL" sz="2000" dirty="0" err="1" smtClean="0">
                <a:cs typeface="+mj-cs"/>
              </a:rPr>
              <a:t>44ק"ג</a:t>
            </a:r>
            <a:endParaRPr lang="he-IL" sz="2000" dirty="0" smtClean="0">
              <a:cs typeface="+mj-cs"/>
            </a:endParaRPr>
          </a:p>
          <a:p>
            <a:pPr fontAlgn="auto">
              <a:spcAft>
                <a:spcPts val="0"/>
              </a:spcAft>
              <a:defRPr/>
            </a:pPr>
            <a:r>
              <a:rPr lang="he-IL" sz="2400" dirty="0" smtClean="0">
                <a:cs typeface="+mj-cs"/>
              </a:rPr>
              <a:t>מנוע: </a:t>
            </a:r>
            <a:r>
              <a:rPr lang="en-US" sz="2400" dirty="0" smtClean="0">
                <a:cs typeface="+mj-cs"/>
              </a:rPr>
              <a:t>ASRG</a:t>
            </a:r>
            <a:r>
              <a:rPr lang="he-IL" sz="2400" dirty="0" smtClean="0">
                <a:cs typeface="+mj-cs"/>
              </a:rPr>
              <a:t> (כולל הפלוטוניום) ~ 30 ק"ג</a:t>
            </a:r>
          </a:p>
          <a:p>
            <a:pPr fontAlgn="auto">
              <a:spcAft>
                <a:spcPts val="0"/>
              </a:spcAft>
              <a:defRPr/>
            </a:pPr>
            <a:r>
              <a:rPr lang="he-IL" sz="2400" dirty="0" smtClean="0">
                <a:cs typeface="+mj-cs"/>
              </a:rPr>
              <a:t>איסוף דגימות: - כבל (100 מטר, קוטר 0.5 ס"מ) ~ 3 ק"ג</a:t>
            </a:r>
          </a:p>
          <a:p>
            <a:pPr fontAlgn="auto">
              <a:spcAft>
                <a:spcPts val="0"/>
              </a:spcAft>
              <a:defRPr/>
            </a:pPr>
            <a:r>
              <a:rPr lang="he-IL" sz="2400" dirty="0" smtClean="0">
                <a:cs typeface="+mj-cs"/>
              </a:rPr>
              <a:t>מחשב: ~ 5 ק"ג</a:t>
            </a:r>
          </a:p>
          <a:p>
            <a:pPr fontAlgn="auto">
              <a:spcAft>
                <a:spcPts val="0"/>
              </a:spcAft>
              <a:defRPr/>
            </a:pPr>
            <a:r>
              <a:rPr lang="he-IL" sz="2400" dirty="0" err="1" smtClean="0">
                <a:cs typeface="+mj-cs"/>
              </a:rPr>
              <a:t>חיווטים</a:t>
            </a:r>
            <a:r>
              <a:rPr lang="he-IL" sz="2400" dirty="0" smtClean="0">
                <a:cs typeface="+mj-cs"/>
              </a:rPr>
              <a:t> ואלקטרוניקה ~ 30 ק"ג</a:t>
            </a:r>
          </a:p>
          <a:p>
            <a:pPr fontAlgn="auto">
              <a:spcAft>
                <a:spcPts val="0"/>
              </a:spcAft>
              <a:defRPr/>
            </a:pPr>
            <a:r>
              <a:rPr lang="he-IL" sz="2400" dirty="0" smtClean="0">
                <a:cs typeface="+mj-cs"/>
              </a:rPr>
              <a:t>מיכלי ציפה ~ 50 ק"ג (ללא הליום)</a:t>
            </a:r>
          </a:p>
          <a:p>
            <a:pPr fontAlgn="auto">
              <a:spcAft>
                <a:spcPts val="0"/>
              </a:spcAft>
              <a:defRPr/>
            </a:pPr>
            <a:r>
              <a:rPr lang="he-IL" sz="2400" dirty="0" smtClean="0">
                <a:cs typeface="+mj-cs"/>
              </a:rPr>
              <a:t>סך הכל, משקל הרובוט יהיה ~ 290 ק"ג</a:t>
            </a:r>
          </a:p>
        </p:txBody>
      </p:sp>
      <p:sp>
        <p:nvSpPr>
          <p:cNvPr id="4" name="TextBox 3"/>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pic>
        <p:nvPicPr>
          <p:cNvPr id="30726" name="Picture 2" descr="File:TSSM-TandEM-Lander.jpg"/>
          <p:cNvPicPr>
            <a:picLocks noChangeAspect="1" noChangeArrowheads="1"/>
          </p:cNvPicPr>
          <p:nvPr/>
        </p:nvPicPr>
        <p:blipFill>
          <a:blip r:embed="rId4" cstate="print"/>
          <a:srcRect/>
          <a:stretch>
            <a:fillRect/>
          </a:stretch>
        </p:blipFill>
        <p:spPr bwMode="auto">
          <a:xfrm>
            <a:off x="755650" y="3716338"/>
            <a:ext cx="2541588" cy="276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alone-stars-green-background-31000.jpg"/>
          <p:cNvPicPr>
            <a:picLocks noChangeAspect="1"/>
          </p:cNvPicPr>
          <p:nvPr/>
        </p:nvPicPr>
        <p:blipFill>
          <a:blip r:embed="rId2" cstate="print">
            <a:duotone>
              <a:schemeClr val="accent5">
                <a:shade val="45000"/>
                <a:satMod val="135000"/>
              </a:schemeClr>
              <a:prstClr val="white"/>
            </a:duotone>
            <a:lum bright="30000"/>
          </a:blip>
          <a:stretch>
            <a:fillRect/>
          </a:stretch>
        </p:blipFill>
        <p:spPr>
          <a:xfrm>
            <a:off x="0" y="0"/>
            <a:ext cx="9144000" cy="6858000"/>
          </a:xfrm>
          <a:prstGeom prst="rect">
            <a:avLst/>
          </a:prstGeom>
        </p:spPr>
      </p:pic>
      <p:sp>
        <p:nvSpPr>
          <p:cNvPr id="2" name="כותרת 1"/>
          <p:cNvSpPr>
            <a:spLocks noGrp="1"/>
          </p:cNvSpPr>
          <p:nvPr>
            <p:ph type="title"/>
          </p:nvPr>
        </p:nvSpPr>
        <p:spPr/>
        <p:txBody>
          <a:bodyPr rtlCol="1">
            <a:normAutofit fontScale="90000"/>
          </a:bodyPr>
          <a:lstStyle/>
          <a:p>
            <a:pPr fontAlgn="auto">
              <a:spcAft>
                <a:spcPts val="0"/>
              </a:spcAft>
              <a:defRPr/>
            </a:pPr>
            <a:r>
              <a:rPr lang="he-IL" b="1" dirty="0" smtClean="0"/>
              <a:t>טיטאן – </a:t>
            </a:r>
            <a:r>
              <a:rPr lang="he-IL" b="1" dirty="0" err="1" smtClean="0"/>
              <a:t>הישנם</a:t>
            </a:r>
            <a:r>
              <a:rPr lang="he-IL" b="1" dirty="0" smtClean="0"/>
              <a:t> חיים מחוץ לכדור הארץ?</a:t>
            </a:r>
            <a:endParaRPr lang="he-IL" b="1" dirty="0"/>
          </a:p>
        </p:txBody>
      </p:sp>
      <p:sp>
        <p:nvSpPr>
          <p:cNvPr id="3" name="מציין מיקום תוכן 2"/>
          <p:cNvSpPr>
            <a:spLocks noGrp="1"/>
          </p:cNvSpPr>
          <p:nvPr>
            <p:ph idx="1"/>
          </p:nvPr>
        </p:nvSpPr>
        <p:spPr>
          <a:xfrm>
            <a:off x="468313" y="1989138"/>
            <a:ext cx="8229600" cy="4248150"/>
          </a:xfrm>
        </p:spPr>
        <p:txBody>
          <a:bodyPr rtlCol="1">
            <a:normAutofit/>
          </a:bodyPr>
          <a:lstStyle/>
          <a:p>
            <a:pPr fontAlgn="auto">
              <a:spcAft>
                <a:spcPts val="0"/>
              </a:spcAft>
              <a:buFont typeface="Arial" pitchFamily="34" charset="0"/>
              <a:buNone/>
              <a:defRPr/>
            </a:pPr>
            <a:r>
              <a:rPr lang="he-IL" sz="2800" dirty="0" smtClean="0">
                <a:cs typeface="+mj-cs"/>
              </a:rPr>
              <a:t>טיטאן הוא הירח היחיד במערכת השמש המכיל </a:t>
            </a:r>
            <a:r>
              <a:rPr lang="he-IL" sz="2800" dirty="0" err="1" smtClean="0">
                <a:cs typeface="+mj-cs"/>
              </a:rPr>
              <a:t>אטמוספירה</a:t>
            </a:r>
            <a:r>
              <a:rPr lang="he-IL" sz="2800" dirty="0" smtClean="0">
                <a:cs typeface="+mj-cs"/>
              </a:rPr>
              <a:t>,</a:t>
            </a:r>
          </a:p>
          <a:p>
            <a:pPr fontAlgn="auto">
              <a:spcAft>
                <a:spcPts val="0"/>
              </a:spcAft>
              <a:buFont typeface="Arial" pitchFamily="34" charset="0"/>
              <a:buNone/>
              <a:defRPr/>
            </a:pPr>
            <a:r>
              <a:rPr lang="he-IL" sz="2800" dirty="0" smtClean="0">
                <a:cs typeface="+mj-cs"/>
              </a:rPr>
              <a:t>יש בו חומרי גלם רבים הנחוצים לחיים כולל פחמן, מים וחמצן.</a:t>
            </a:r>
          </a:p>
          <a:p>
            <a:pPr fontAlgn="auto">
              <a:spcAft>
                <a:spcPts val="0"/>
              </a:spcAft>
              <a:buFont typeface="Arial" pitchFamily="34" charset="0"/>
              <a:buNone/>
              <a:defRPr/>
            </a:pPr>
            <a:r>
              <a:rPr lang="he-IL" sz="2800" dirty="0" smtClean="0">
                <a:cs typeface="+mj-cs"/>
              </a:rPr>
              <a:t>בטיטאן עשויים להיות מים </a:t>
            </a:r>
            <a:r>
              <a:rPr lang="he-IL" sz="2800" dirty="0">
                <a:cs typeface="+mj-cs"/>
              </a:rPr>
              <a:t>זורמים, אך בשל </a:t>
            </a:r>
            <a:r>
              <a:rPr lang="he-IL" sz="2800" dirty="0" smtClean="0">
                <a:cs typeface="+mj-cs"/>
              </a:rPr>
              <a:t>מרחקו הרב </a:t>
            </a:r>
          </a:p>
          <a:p>
            <a:pPr fontAlgn="auto">
              <a:spcAft>
                <a:spcPts val="0"/>
              </a:spcAft>
              <a:buFont typeface="Arial" pitchFamily="34" charset="0"/>
              <a:buNone/>
              <a:defRPr/>
            </a:pPr>
            <a:r>
              <a:rPr lang="he-IL" sz="2800" dirty="0" smtClean="0">
                <a:cs typeface="+mj-cs"/>
              </a:rPr>
              <a:t>מהשמש (1.4 מיליארד </a:t>
            </a:r>
            <a:r>
              <a:rPr lang="he-IL" sz="2800" dirty="0">
                <a:cs typeface="+mj-cs"/>
              </a:rPr>
              <a:t>ק"מ) </a:t>
            </a:r>
            <a:r>
              <a:rPr lang="he-IL" sz="2800" dirty="0" smtClean="0">
                <a:cs typeface="+mj-cs"/>
              </a:rPr>
              <a:t>חושדים כי הם נעולים </a:t>
            </a:r>
            <a:r>
              <a:rPr lang="he-IL" sz="2800" dirty="0">
                <a:cs typeface="+mj-cs"/>
              </a:rPr>
              <a:t>תחת </a:t>
            </a:r>
            <a:r>
              <a:rPr lang="he-IL" sz="2800" dirty="0" smtClean="0">
                <a:cs typeface="+mj-cs"/>
              </a:rPr>
              <a:t>כיפה </a:t>
            </a:r>
            <a:r>
              <a:rPr lang="he-IL" sz="2800" dirty="0">
                <a:cs typeface="+mj-cs"/>
              </a:rPr>
              <a:t>עבה </a:t>
            </a:r>
            <a:endParaRPr lang="he-IL" sz="2800" dirty="0" smtClean="0">
              <a:cs typeface="+mj-cs"/>
            </a:endParaRPr>
          </a:p>
          <a:p>
            <a:pPr fontAlgn="auto">
              <a:spcAft>
                <a:spcPts val="0"/>
              </a:spcAft>
              <a:buFont typeface="Arial" pitchFamily="34" charset="0"/>
              <a:buNone/>
              <a:defRPr/>
            </a:pPr>
            <a:r>
              <a:rPr lang="he-IL" sz="2800" dirty="0" smtClean="0">
                <a:cs typeface="+mj-cs"/>
              </a:rPr>
              <a:t>מאוד </a:t>
            </a:r>
            <a:r>
              <a:rPr lang="he-IL" sz="2800" dirty="0">
                <a:cs typeface="+mj-cs"/>
              </a:rPr>
              <a:t>של </a:t>
            </a:r>
            <a:r>
              <a:rPr lang="he-IL" sz="2800" dirty="0" smtClean="0">
                <a:cs typeface="+mj-cs"/>
              </a:rPr>
              <a:t>קרח. לפיכך, הגשם שיורד בטיטאן, עשוי ברובו מתאן.</a:t>
            </a:r>
          </a:p>
          <a:p>
            <a:pPr fontAlgn="auto">
              <a:spcAft>
                <a:spcPts val="0"/>
              </a:spcAft>
              <a:buFont typeface="Arial" pitchFamily="34" charset="0"/>
              <a:buNone/>
              <a:defRPr/>
            </a:pPr>
            <a:r>
              <a:rPr lang="he-IL" sz="2800" dirty="0" smtClean="0">
                <a:cs typeface="+mj-cs"/>
              </a:rPr>
              <a:t>בטיטאן נמצאו מולקולות אורגניות, אשר נחשבות לצעד הראשון </a:t>
            </a:r>
          </a:p>
          <a:p>
            <a:pPr fontAlgn="auto">
              <a:spcAft>
                <a:spcPts val="0"/>
              </a:spcAft>
              <a:buFont typeface="Arial" pitchFamily="34" charset="0"/>
              <a:buNone/>
              <a:defRPr/>
            </a:pPr>
            <a:r>
              <a:rPr lang="he-IL" sz="2800" dirty="0" smtClean="0">
                <a:cs typeface="+mj-cs"/>
              </a:rPr>
              <a:t>ביצירת חיים.</a:t>
            </a:r>
            <a:endParaRPr lang="he-IL" sz="2800" dirty="0">
              <a:cs typeface="+mj-cs"/>
            </a:endParaRPr>
          </a:p>
        </p:txBody>
      </p:sp>
      <p:sp>
        <p:nvSpPr>
          <p:cNvPr id="5" name="TextBox 4"/>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alone-stars-green-background-31000.jpg"/>
          <p:cNvPicPr>
            <a:picLocks noChangeAspect="1"/>
          </p:cNvPicPr>
          <p:nvPr/>
        </p:nvPicPr>
        <p:blipFill>
          <a:blip r:embed="rId3" cstate="print">
            <a:duotone>
              <a:schemeClr val="accent1">
                <a:shade val="45000"/>
                <a:satMod val="135000"/>
              </a:schemeClr>
              <a:prstClr val="white"/>
            </a:duotone>
            <a:lum bright="29000"/>
          </a:blip>
          <a:stretch>
            <a:fillRect/>
          </a:stretch>
        </p:blipFill>
        <p:spPr>
          <a:xfrm>
            <a:off x="0" y="0"/>
            <a:ext cx="9144000" cy="6858000"/>
          </a:xfrm>
          <a:prstGeom prst="rect">
            <a:avLst/>
          </a:prstGeom>
        </p:spPr>
      </p:pic>
      <p:sp>
        <p:nvSpPr>
          <p:cNvPr id="31747" name="כותרת 1"/>
          <p:cNvSpPr>
            <a:spLocks noGrp="1"/>
          </p:cNvSpPr>
          <p:nvPr>
            <p:ph type="title"/>
          </p:nvPr>
        </p:nvSpPr>
        <p:spPr/>
        <p:txBody>
          <a:bodyPr/>
          <a:lstStyle/>
          <a:p>
            <a:r>
              <a:rPr lang="he-IL" smtClean="0"/>
              <a:t>לוח זמנים- המשימה</a:t>
            </a:r>
          </a:p>
        </p:txBody>
      </p:sp>
      <p:sp>
        <p:nvSpPr>
          <p:cNvPr id="3" name="מציין מיקום תוכן 2"/>
          <p:cNvSpPr>
            <a:spLocks noGrp="1"/>
          </p:cNvSpPr>
          <p:nvPr>
            <p:ph idx="1"/>
          </p:nvPr>
        </p:nvSpPr>
        <p:spPr/>
        <p:txBody>
          <a:bodyPr rtlCol="1">
            <a:normAutofit/>
          </a:bodyPr>
          <a:lstStyle/>
          <a:p>
            <a:pPr fontAlgn="auto">
              <a:spcAft>
                <a:spcPts val="0"/>
              </a:spcAft>
              <a:defRPr/>
            </a:pPr>
            <a:r>
              <a:rPr lang="he-IL" sz="2400" dirty="0" smtClean="0">
                <a:cs typeface="+mj-cs"/>
              </a:rPr>
              <a:t>מרגע ההתנתקות, ועד הפגיעה בקרקע ייקח לרובוט שלנו כחצי שעה זמן של נפילה כולל צניחה.</a:t>
            </a:r>
          </a:p>
          <a:p>
            <a:pPr fontAlgn="auto">
              <a:spcAft>
                <a:spcPts val="0"/>
              </a:spcAft>
              <a:defRPr/>
            </a:pPr>
            <a:endParaRPr lang="he-IL" sz="2400" dirty="0" smtClean="0">
              <a:cs typeface="+mj-cs"/>
            </a:endParaRPr>
          </a:p>
          <a:p>
            <a:pPr fontAlgn="auto">
              <a:spcAft>
                <a:spcPts val="0"/>
              </a:spcAft>
              <a:defRPr/>
            </a:pPr>
            <a:r>
              <a:rPr lang="he-IL" sz="2400" dirty="0" smtClean="0">
                <a:cs typeface="+mj-cs"/>
              </a:rPr>
              <a:t>תתבצע בדיקה מכדור הארץ שהמערכות פועלות כנדרש (זמני שליחת</a:t>
            </a:r>
            <a:r>
              <a:rPr lang="en-US" sz="2400" dirty="0" smtClean="0">
                <a:cs typeface="+mj-cs"/>
              </a:rPr>
              <a:t>/</a:t>
            </a:r>
            <a:r>
              <a:rPr lang="he-IL" sz="2400" dirty="0" smtClean="0">
                <a:cs typeface="+mj-cs"/>
              </a:rPr>
              <a:t>קבלת מידע 80 דקות הלוך/חזור) כ-5 שעות.</a:t>
            </a:r>
          </a:p>
          <a:p>
            <a:pPr fontAlgn="auto">
              <a:spcAft>
                <a:spcPts val="0"/>
              </a:spcAft>
              <a:defRPr/>
            </a:pPr>
            <a:endParaRPr lang="he-IL" sz="2400" dirty="0" smtClean="0">
              <a:cs typeface="+mj-cs"/>
            </a:endParaRPr>
          </a:p>
          <a:p>
            <a:pPr fontAlgn="auto">
              <a:spcAft>
                <a:spcPts val="0"/>
              </a:spcAft>
              <a:defRPr/>
            </a:pPr>
            <a:r>
              <a:rPr lang="he-IL" sz="2400" dirty="0" smtClean="0">
                <a:cs typeface="+mj-cs"/>
              </a:rPr>
              <a:t>לו"ז יומי: הרובוט יקבל את ההוראות שלו פעם ביום, וישלח את המידע שיקבל מהמעבדה פעם ביום, הוא יפעל ללא הפסקה 24/7 במשך שלושת חודשי המשימה.</a:t>
            </a:r>
          </a:p>
        </p:txBody>
      </p:sp>
      <p:sp>
        <p:nvSpPr>
          <p:cNvPr id="4" name="TextBox 3"/>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alone-stars-green-background-31000.jpg"/>
          <p:cNvPicPr>
            <a:picLocks noChangeAspect="1"/>
          </p:cNvPicPr>
          <p:nvPr/>
        </p:nvPicPr>
        <p:blipFill>
          <a:blip r:embed="rId2" cstate="print">
            <a:duotone>
              <a:schemeClr val="accent1">
                <a:shade val="45000"/>
                <a:satMod val="135000"/>
              </a:schemeClr>
              <a:prstClr val="white"/>
            </a:duotone>
            <a:lum bright="35000"/>
          </a:blip>
          <a:stretch>
            <a:fillRect/>
          </a:stretch>
        </p:blipFill>
        <p:spPr>
          <a:xfrm>
            <a:off x="0" y="0"/>
            <a:ext cx="9144000" cy="6858000"/>
          </a:xfrm>
          <a:prstGeom prst="rect">
            <a:avLst/>
          </a:prstGeom>
        </p:spPr>
      </p:pic>
      <p:sp>
        <p:nvSpPr>
          <p:cNvPr id="32771" name="כותרת 1"/>
          <p:cNvSpPr>
            <a:spLocks noGrp="1"/>
          </p:cNvSpPr>
          <p:nvPr>
            <p:ph type="title"/>
          </p:nvPr>
        </p:nvSpPr>
        <p:spPr/>
        <p:txBody>
          <a:bodyPr/>
          <a:lstStyle/>
          <a:p>
            <a:r>
              <a:rPr lang="he-IL" smtClean="0"/>
              <a:t>לוח זמני המשימה- יומי</a:t>
            </a:r>
          </a:p>
        </p:txBody>
      </p:sp>
      <p:sp>
        <p:nvSpPr>
          <p:cNvPr id="3" name="מציין מיקום תוכן 2"/>
          <p:cNvSpPr>
            <a:spLocks noGrp="1"/>
          </p:cNvSpPr>
          <p:nvPr>
            <p:ph idx="1"/>
          </p:nvPr>
        </p:nvSpPr>
        <p:spPr/>
        <p:txBody>
          <a:bodyPr rtlCol="1">
            <a:normAutofit/>
          </a:bodyPr>
          <a:lstStyle/>
          <a:p>
            <a:pPr fontAlgn="auto">
              <a:spcAft>
                <a:spcPts val="0"/>
              </a:spcAft>
              <a:defRPr/>
            </a:pPr>
            <a:r>
              <a:rPr lang="he-IL" sz="2400" dirty="0" smtClean="0">
                <a:cs typeface="+mj-cs"/>
              </a:rPr>
              <a:t>כל בוקר (ארצי) הרובוט ישלח את כל המידע שהוא אסף, ולאחר מכן יקבל את ההוראות ליום (הארצי) החדש.</a:t>
            </a:r>
          </a:p>
          <a:p>
            <a:pPr fontAlgn="auto">
              <a:spcAft>
                <a:spcPts val="0"/>
              </a:spcAft>
              <a:defRPr/>
            </a:pPr>
            <a:r>
              <a:rPr lang="he-IL" sz="2400" dirty="0" smtClean="0">
                <a:cs typeface="+mj-cs"/>
              </a:rPr>
              <a:t>ההוראות יכילו: מסלול תנועה מפורט לאותו יום (ארצי), נקודות שבהן הרובוט ייקח דגימות מהאגם ומדידות בסונאר.</a:t>
            </a:r>
          </a:p>
          <a:p>
            <a:pPr fontAlgn="auto">
              <a:spcAft>
                <a:spcPts val="0"/>
              </a:spcAft>
              <a:defRPr/>
            </a:pPr>
            <a:r>
              <a:rPr lang="he-IL" sz="2400" dirty="0" smtClean="0">
                <a:cs typeface="+mj-cs"/>
              </a:rPr>
              <a:t>הסונאר יפעל כל הזמן, ויטעין את המידע שיקבל על עומק קרקעית האגם במחשב.</a:t>
            </a:r>
          </a:p>
          <a:p>
            <a:pPr fontAlgn="auto">
              <a:spcAft>
                <a:spcPts val="0"/>
              </a:spcAft>
              <a:defRPr/>
            </a:pPr>
            <a:r>
              <a:rPr lang="he-IL" sz="2400" dirty="0" smtClean="0">
                <a:cs typeface="+mj-cs"/>
              </a:rPr>
              <a:t>פעם בשעה הרובוט יעצור, ייקח דגימות ממספר עומקים (עד 100 מטר עומק) וינתח אותם </a:t>
            </a:r>
            <a:r>
              <a:rPr lang="he-IL" sz="2400" dirty="0" err="1" smtClean="0">
                <a:cs typeface="+mj-cs"/>
              </a:rPr>
              <a:t>בספקטרומטר</a:t>
            </a:r>
            <a:r>
              <a:rPr lang="he-IL" sz="2400" dirty="0" smtClean="0">
                <a:cs typeface="+mj-cs"/>
              </a:rPr>
              <a:t> מסה ויטעין את המידע למחשב גם כן.</a:t>
            </a:r>
          </a:p>
          <a:p>
            <a:pPr fontAlgn="auto">
              <a:spcAft>
                <a:spcPts val="0"/>
              </a:spcAft>
              <a:defRPr/>
            </a:pPr>
            <a:r>
              <a:rPr lang="he-IL" sz="2400" dirty="0" smtClean="0">
                <a:cs typeface="+mj-cs"/>
              </a:rPr>
              <a:t>בבוקר (הארצי) למחרת כל המידע שנאסף יישלח, ויתקבל המידע ליום החדש.</a:t>
            </a:r>
            <a:endParaRPr lang="he-IL" sz="2400" dirty="0">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alone-stars-green-background-31000.jpg"/>
          <p:cNvPicPr>
            <a:picLocks noChangeAspect="1"/>
          </p:cNvPicPr>
          <p:nvPr/>
        </p:nvPicPr>
        <p:blipFill>
          <a:blip r:embed="rId2" cstate="print">
            <a:duotone>
              <a:schemeClr val="accent2">
                <a:shade val="45000"/>
                <a:satMod val="135000"/>
              </a:schemeClr>
              <a:prstClr val="white"/>
            </a:duotone>
            <a:lum bright="60000" contrast="-70000"/>
          </a:blip>
          <a:stretch>
            <a:fillRect/>
          </a:stretch>
        </p:blipFill>
        <p:spPr>
          <a:xfrm>
            <a:off x="0" y="0"/>
            <a:ext cx="9144000" cy="6858000"/>
          </a:xfrm>
          <a:prstGeom prst="rect">
            <a:avLst/>
          </a:prstGeom>
        </p:spPr>
      </p:pic>
      <p:sp>
        <p:nvSpPr>
          <p:cNvPr id="33795" name="כותרת 1"/>
          <p:cNvSpPr>
            <a:spLocks noGrp="1"/>
          </p:cNvSpPr>
          <p:nvPr>
            <p:ph type="title"/>
          </p:nvPr>
        </p:nvSpPr>
        <p:spPr>
          <a:xfrm>
            <a:off x="468313" y="0"/>
            <a:ext cx="8229600" cy="1143000"/>
          </a:xfrm>
        </p:spPr>
        <p:txBody>
          <a:bodyPr/>
          <a:lstStyle/>
          <a:p>
            <a:r>
              <a:rPr lang="he-IL" b="1" smtClean="0"/>
              <a:t>ביבליוגרפיה</a:t>
            </a:r>
          </a:p>
        </p:txBody>
      </p:sp>
      <p:sp>
        <p:nvSpPr>
          <p:cNvPr id="3" name="מציין מיקום תוכן 2"/>
          <p:cNvSpPr>
            <a:spLocks noGrp="1"/>
          </p:cNvSpPr>
          <p:nvPr>
            <p:ph idx="1"/>
          </p:nvPr>
        </p:nvSpPr>
        <p:spPr>
          <a:xfrm>
            <a:off x="457200" y="1052513"/>
            <a:ext cx="8229600" cy="5400675"/>
          </a:xfrm>
        </p:spPr>
        <p:txBody>
          <a:bodyPr rtlCol="1">
            <a:normAutofit/>
          </a:bodyPr>
          <a:lstStyle/>
          <a:p>
            <a:pPr algn="l" rtl="0" fontAlgn="auto">
              <a:spcAft>
                <a:spcPts val="0"/>
              </a:spcAft>
              <a:defRPr/>
            </a:pPr>
            <a:r>
              <a:rPr lang="en-US" sz="1800" dirty="0" smtClean="0">
                <a:cs typeface="+mj-cs"/>
              </a:rPr>
              <a:t>Titan : the earth-like moon / by Athena </a:t>
            </a:r>
            <a:r>
              <a:rPr lang="en-US" sz="1800" dirty="0" err="1" smtClean="0">
                <a:cs typeface="+mj-cs"/>
              </a:rPr>
              <a:t>Coustenis</a:t>
            </a:r>
            <a:r>
              <a:rPr lang="en-US" sz="1800" dirty="0" smtClean="0">
                <a:cs typeface="+mj-cs"/>
              </a:rPr>
              <a:t>, Fred Taylor, 1999</a:t>
            </a:r>
          </a:p>
          <a:p>
            <a:pPr algn="l" rtl="0" fontAlgn="auto">
              <a:spcAft>
                <a:spcPts val="0"/>
              </a:spcAft>
              <a:defRPr/>
            </a:pPr>
            <a:r>
              <a:rPr lang="en-US" sz="1800" dirty="0" smtClean="0">
                <a:cs typeface="+mj-cs"/>
                <a:hlinkClick r:id="rId3"/>
              </a:rPr>
              <a:t>http://www.nasa.gov/mission_pages/cassini/media/cassini-20070313.htmlhttp://saturn.jpl.nasa.gov/science/index.cfm?SciencePageID=73</a:t>
            </a:r>
            <a:endParaRPr lang="en-US" sz="1800" dirty="0" smtClean="0">
              <a:cs typeface="+mj-cs"/>
            </a:endParaRPr>
          </a:p>
          <a:p>
            <a:pPr algn="l" rtl="0" fontAlgn="auto">
              <a:spcAft>
                <a:spcPts val="0"/>
              </a:spcAft>
              <a:defRPr/>
            </a:pPr>
            <a:r>
              <a:rPr lang="en-US" sz="1800" dirty="0" smtClean="0">
                <a:cs typeface="+mj-cs"/>
                <a:hlinkClick r:id="rId4"/>
              </a:rPr>
              <a:t>http://www.planetary.org/explore/topics/saturn/titan.html</a:t>
            </a:r>
            <a:endParaRPr lang="en-US" sz="1800" dirty="0" smtClean="0">
              <a:cs typeface="+mj-cs"/>
            </a:endParaRPr>
          </a:p>
          <a:p>
            <a:pPr fontAlgn="auto">
              <a:spcAft>
                <a:spcPts val="0"/>
              </a:spcAft>
              <a:defRPr/>
            </a:pPr>
            <a:r>
              <a:rPr lang="he-IL" sz="1800" dirty="0" smtClean="0">
                <a:cs typeface="+mj-cs"/>
              </a:rPr>
              <a:t>נוי, נועה;  כימיה </a:t>
            </a:r>
            <a:r>
              <a:rPr lang="he-IL" sz="1800" dirty="0" err="1" smtClean="0">
                <a:cs typeface="+mj-cs"/>
              </a:rPr>
              <a:t>באטמוספירות</a:t>
            </a:r>
            <a:r>
              <a:rPr lang="he-IL" sz="1800" dirty="0" smtClean="0">
                <a:cs typeface="+mj-cs"/>
              </a:rPr>
              <a:t> צדק וטיטן. 1981</a:t>
            </a:r>
          </a:p>
          <a:p>
            <a:pPr algn="l" rtl="0" fontAlgn="auto">
              <a:spcAft>
                <a:spcPts val="0"/>
              </a:spcAft>
              <a:defRPr/>
            </a:pPr>
            <a:r>
              <a:rPr lang="en-US" sz="1800" dirty="0" smtClean="0">
                <a:cs typeface="+mj-cs"/>
                <a:hlinkClick r:id="rId5"/>
              </a:rPr>
              <a:t>http://www.scientificamerican.com/article.cfm?id=lets-go-sailing-on-lakes-of-titan-2009-11</a:t>
            </a:r>
            <a:endParaRPr lang="en-US" sz="1800" dirty="0" smtClean="0">
              <a:cs typeface="+mj-cs"/>
            </a:endParaRPr>
          </a:p>
          <a:p>
            <a:pPr algn="l" rtl="0" fontAlgn="auto">
              <a:spcAft>
                <a:spcPts val="0"/>
              </a:spcAft>
              <a:defRPr/>
            </a:pPr>
            <a:r>
              <a:rPr lang="sv-SE" sz="1800" dirty="0" smtClean="0">
                <a:cs typeface="+mj-cs"/>
              </a:rPr>
              <a:t>Stofan, Ellen (2010). </a:t>
            </a:r>
            <a:r>
              <a:rPr lang="sv-SE" sz="1800" dirty="0" smtClean="0">
                <a:cs typeface="+mj-cs"/>
                <a:hlinkClick r:id="rId6"/>
              </a:rPr>
              <a:t>"TiME: Titan Mare Explorer”</a:t>
            </a:r>
            <a:endParaRPr lang="sv-SE" sz="1800" dirty="0" smtClean="0">
              <a:cs typeface="+mj-cs"/>
            </a:endParaRPr>
          </a:p>
          <a:p>
            <a:pPr algn="l" rtl="0" fontAlgn="auto">
              <a:spcAft>
                <a:spcPts val="0"/>
              </a:spcAft>
              <a:defRPr/>
            </a:pPr>
            <a:r>
              <a:rPr lang="en-US" sz="1800" dirty="0" smtClean="0">
                <a:cs typeface="+mj-cs"/>
              </a:rPr>
              <a:t>Hsu, Jeremy (14 </a:t>
            </a:r>
            <a:r>
              <a:rPr lang="en-US" sz="1800" dirty="0" err="1" smtClean="0">
                <a:cs typeface="+mj-cs"/>
              </a:rPr>
              <a:t>Octboer</a:t>
            </a:r>
            <a:r>
              <a:rPr lang="en-US" sz="1800" dirty="0" smtClean="0">
                <a:cs typeface="+mj-cs"/>
              </a:rPr>
              <a:t> 2009). </a:t>
            </a:r>
            <a:r>
              <a:rPr lang="en-US" sz="1800" dirty="0" smtClean="0">
                <a:cs typeface="+mj-cs"/>
                <a:hlinkClick r:id="rId7"/>
              </a:rPr>
              <a:t>"Nuclear-Powered Robot Ship Could Sail Seas of Titan“</a:t>
            </a:r>
            <a:endParaRPr lang="en-US" sz="1800" dirty="0" smtClean="0">
              <a:cs typeface="+mj-cs"/>
            </a:endParaRPr>
          </a:p>
          <a:p>
            <a:pPr algn="l" rtl="0" fontAlgn="auto">
              <a:spcAft>
                <a:spcPts val="0"/>
              </a:spcAft>
              <a:defRPr/>
            </a:pPr>
            <a:r>
              <a:rPr lang="en-US" sz="1800" dirty="0" err="1" smtClean="0">
                <a:cs typeface="+mj-cs"/>
              </a:rPr>
              <a:t>Stofan</a:t>
            </a:r>
            <a:r>
              <a:rPr lang="en-US" sz="1800" dirty="0" smtClean="0">
                <a:cs typeface="+mj-cs"/>
              </a:rPr>
              <a:t>, Ellen: </a:t>
            </a:r>
            <a:r>
              <a:rPr lang="en-US" sz="1800" dirty="0" smtClean="0">
                <a:cs typeface="+mj-cs"/>
                <a:hlinkClick r:id="rId8"/>
              </a:rPr>
              <a:t>http://www.nasa.gov/pdf/580675main_02_Ellen_Stofan_TiME_.pdf</a:t>
            </a:r>
            <a:endParaRPr lang="en-US" sz="1800" dirty="0" smtClean="0">
              <a:cs typeface="+mj-cs"/>
            </a:endParaRPr>
          </a:p>
          <a:p>
            <a:pPr algn="l" rtl="0" fontAlgn="auto">
              <a:spcAft>
                <a:spcPts val="0"/>
              </a:spcAft>
              <a:defRPr/>
            </a:pPr>
            <a:r>
              <a:rPr lang="en-US" sz="1800" dirty="0" smtClean="0">
                <a:cs typeface="+mj-cs"/>
              </a:rPr>
              <a:t>Prof. </a:t>
            </a:r>
            <a:r>
              <a:rPr lang="en-US" sz="1800" dirty="0" err="1" smtClean="0">
                <a:cs typeface="+mj-cs"/>
              </a:rPr>
              <a:t>Aharonson</a:t>
            </a:r>
            <a:r>
              <a:rPr lang="en-US" sz="1800" dirty="0" smtClean="0">
                <a:cs typeface="+mj-cs"/>
              </a:rPr>
              <a:t> </a:t>
            </a:r>
            <a:r>
              <a:rPr lang="en-US" sz="1800" dirty="0" err="1" smtClean="0">
                <a:cs typeface="+mj-cs"/>
              </a:rPr>
              <a:t>Oded</a:t>
            </a:r>
            <a:r>
              <a:rPr lang="en-US" sz="1800" dirty="0" smtClean="0">
                <a:cs typeface="+mj-cs"/>
              </a:rPr>
              <a:t>, </a:t>
            </a:r>
            <a:r>
              <a:rPr lang="en-US" sz="1800" dirty="0" smtClean="0">
                <a:cs typeface="+mj-cs"/>
                <a:hlinkClick r:id="rId6"/>
              </a:rPr>
              <a:t>http://www.kiss.caltech.edu/workshops/titan2010/presentations/aharonson.pdf</a:t>
            </a:r>
            <a:endParaRPr lang="en-US" sz="1800" dirty="0" smtClean="0">
              <a:cs typeface="+mj-cs"/>
            </a:endParaRPr>
          </a:p>
          <a:p>
            <a:pPr algn="l" rtl="0" fontAlgn="auto">
              <a:spcAft>
                <a:spcPts val="0"/>
              </a:spcAft>
              <a:defRPr/>
            </a:pPr>
            <a:r>
              <a:rPr lang="en-US" sz="1800" dirty="0" smtClean="0">
                <a:cs typeface="+mj-cs"/>
                <a:hlinkClick r:id="rId9"/>
              </a:rPr>
              <a:t>http://www.spacelaunchreport.com/atlas5.html</a:t>
            </a:r>
            <a:endParaRPr lang="en-US" sz="1800" dirty="0" smtClean="0">
              <a:cs typeface="+mj-cs"/>
            </a:endParaRPr>
          </a:p>
          <a:p>
            <a:pPr algn="l" rtl="0" fontAlgn="auto">
              <a:spcAft>
                <a:spcPts val="0"/>
              </a:spcAft>
              <a:defRPr/>
            </a:pPr>
            <a:r>
              <a:rPr lang="en-US" sz="1800" dirty="0" smtClean="0">
                <a:hlinkClick r:id="rId10"/>
              </a:rPr>
              <a:t>http://www.chemguide.co.uk/analysis/masspec/howitworks.html</a:t>
            </a:r>
            <a:endParaRPr lang="en-US" sz="1800" dirty="0" smtClean="0">
              <a:cs typeface="+mj-cs"/>
            </a:endParaRPr>
          </a:p>
        </p:txBody>
      </p:sp>
      <p:sp>
        <p:nvSpPr>
          <p:cNvPr id="6" name="TextBox 5"/>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alone-stars-green-background-31000.jpg"/>
          <p:cNvPicPr>
            <a:picLocks noChangeAspect="1"/>
          </p:cNvPicPr>
          <p:nvPr/>
        </p:nvPicPr>
        <p:blipFill>
          <a:blip r:embed="rId3" cstate="print">
            <a:duotone>
              <a:schemeClr val="accent5">
                <a:shade val="45000"/>
                <a:satMod val="135000"/>
              </a:schemeClr>
              <a:prstClr val="white"/>
            </a:duotone>
            <a:lum bright="34000"/>
          </a:blip>
          <a:stretch>
            <a:fillRect/>
          </a:stretch>
        </p:blipFill>
        <p:spPr>
          <a:xfrm>
            <a:off x="0" y="0"/>
            <a:ext cx="9144000" cy="6858000"/>
          </a:xfrm>
          <a:prstGeom prst="rect">
            <a:avLst/>
          </a:prstGeom>
        </p:spPr>
      </p:pic>
      <p:sp>
        <p:nvSpPr>
          <p:cNvPr id="5123" name="כותרת 1"/>
          <p:cNvSpPr>
            <a:spLocks noGrp="1"/>
          </p:cNvSpPr>
          <p:nvPr>
            <p:ph type="title"/>
          </p:nvPr>
        </p:nvSpPr>
        <p:spPr/>
        <p:txBody>
          <a:bodyPr/>
          <a:lstStyle/>
          <a:p>
            <a:r>
              <a:rPr lang="he-IL" b="1" smtClean="0"/>
              <a:t>טיטאן - אקלים ואגמים</a:t>
            </a:r>
          </a:p>
        </p:txBody>
      </p:sp>
      <p:sp>
        <p:nvSpPr>
          <p:cNvPr id="3" name="מציין מיקום תוכן 2"/>
          <p:cNvSpPr>
            <a:spLocks noGrp="1"/>
          </p:cNvSpPr>
          <p:nvPr>
            <p:ph idx="1"/>
          </p:nvPr>
        </p:nvSpPr>
        <p:spPr>
          <a:xfrm>
            <a:off x="468313" y="1916113"/>
            <a:ext cx="8229600" cy="3917950"/>
          </a:xfrm>
        </p:spPr>
        <p:txBody>
          <a:bodyPr rtlCol="1">
            <a:normAutofit/>
          </a:bodyPr>
          <a:lstStyle/>
          <a:p>
            <a:pPr fontAlgn="auto">
              <a:spcAft>
                <a:spcPts val="0"/>
              </a:spcAft>
              <a:defRPr/>
            </a:pPr>
            <a:r>
              <a:rPr lang="he-IL" sz="2800" dirty="0" smtClean="0">
                <a:cs typeface="+mj-cs"/>
              </a:rPr>
              <a:t>ב-2006 גילתה החללית </a:t>
            </a:r>
            <a:r>
              <a:rPr lang="he-IL" sz="2800" dirty="0" err="1" smtClean="0">
                <a:cs typeface="+mj-cs"/>
              </a:rPr>
              <a:t>קאסיני</a:t>
            </a:r>
            <a:r>
              <a:rPr lang="he-IL" sz="2800" dirty="0" smtClean="0">
                <a:cs typeface="+mj-cs"/>
              </a:rPr>
              <a:t> (</a:t>
            </a:r>
            <a:r>
              <a:rPr lang="en-US" sz="2800" dirty="0" smtClean="0">
                <a:cs typeface="+mj-cs"/>
              </a:rPr>
              <a:t>Cassini</a:t>
            </a:r>
            <a:r>
              <a:rPr lang="he-IL" sz="2800" dirty="0" smtClean="0">
                <a:cs typeface="+mj-cs"/>
              </a:rPr>
              <a:t>), עננים בקוטר של 2400 קילומטר. הוערך כי העננים הגבוהים (גובה 40 קילומטר) הם של אתאן, והעננים הנמוכים יותר (גובה 15-20 קילומטר) הם של מתאן.</a:t>
            </a:r>
          </a:p>
          <a:p>
            <a:pPr fontAlgn="auto">
              <a:spcAft>
                <a:spcPts val="0"/>
              </a:spcAft>
              <a:buFont typeface="Arial" pitchFamily="34" charset="0"/>
              <a:buNone/>
              <a:defRPr/>
            </a:pPr>
            <a:endParaRPr lang="he-IL" sz="2800" dirty="0" smtClean="0">
              <a:cs typeface="+mj-cs"/>
            </a:endParaRPr>
          </a:p>
          <a:p>
            <a:pPr fontAlgn="auto">
              <a:spcAft>
                <a:spcPts val="0"/>
              </a:spcAft>
              <a:defRPr/>
            </a:pPr>
            <a:r>
              <a:rPr lang="he-IL" sz="2800" dirty="0" smtClean="0">
                <a:cs typeface="+mj-cs"/>
              </a:rPr>
              <a:t>החללית </a:t>
            </a:r>
            <a:r>
              <a:rPr lang="he-IL" sz="2800" dirty="0" err="1" smtClean="0">
                <a:cs typeface="+mj-cs"/>
              </a:rPr>
              <a:t>קאסיני</a:t>
            </a:r>
            <a:r>
              <a:rPr lang="he-IL" sz="2800" dirty="0" smtClean="0">
                <a:cs typeface="+mj-cs"/>
              </a:rPr>
              <a:t> (</a:t>
            </a:r>
            <a:r>
              <a:rPr lang="en-US" sz="2800" dirty="0" smtClean="0">
                <a:cs typeface="+mj-cs"/>
              </a:rPr>
              <a:t>Cassini</a:t>
            </a:r>
            <a:r>
              <a:rPr lang="he-IL" sz="2800" dirty="0" smtClean="0">
                <a:cs typeface="+mj-cs"/>
              </a:rPr>
              <a:t>) ביצעה מדידות בעזרת גלי אינפרא-אדום על טיטאן, וגילתה אגמים בקרבת הקוטב הצפוני והדרומי שלו.</a:t>
            </a:r>
          </a:p>
        </p:txBody>
      </p:sp>
      <p:sp>
        <p:nvSpPr>
          <p:cNvPr id="5" name="TextBox 4"/>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alone-stars-green-background-31000.jpg"/>
          <p:cNvPicPr>
            <a:picLocks noChangeAspect="1"/>
          </p:cNvPicPr>
          <p:nvPr/>
        </p:nvPicPr>
        <p:blipFill>
          <a:blip r:embed="rId2" cstate="print">
            <a:duotone>
              <a:schemeClr val="bg2">
                <a:shade val="45000"/>
                <a:satMod val="135000"/>
              </a:schemeClr>
              <a:prstClr val="white"/>
            </a:duotone>
            <a:lum bright="13000"/>
          </a:blip>
          <a:stretch>
            <a:fillRect/>
          </a:stretch>
        </p:blipFill>
        <p:spPr>
          <a:xfrm>
            <a:off x="0" y="0"/>
            <a:ext cx="9144000" cy="6858000"/>
          </a:xfrm>
          <a:prstGeom prst="rect">
            <a:avLst/>
          </a:prstGeom>
        </p:spPr>
      </p:pic>
      <p:sp>
        <p:nvSpPr>
          <p:cNvPr id="6147" name="כותרת 1"/>
          <p:cNvSpPr>
            <a:spLocks noGrp="1"/>
          </p:cNvSpPr>
          <p:nvPr>
            <p:ph type="title"/>
          </p:nvPr>
        </p:nvSpPr>
        <p:spPr/>
        <p:txBody>
          <a:bodyPr/>
          <a:lstStyle/>
          <a:p>
            <a:r>
              <a:rPr lang="he-IL" b="1" smtClean="0"/>
              <a:t>משגר </a:t>
            </a:r>
            <a:r>
              <a:rPr lang="en-US" b="1" smtClean="0">
                <a:cs typeface="Times New Roman" pitchFamily="18" charset="0"/>
              </a:rPr>
              <a:t>I</a:t>
            </a:r>
            <a:r>
              <a:rPr lang="he-IL" b="1" smtClean="0"/>
              <a:t> - </a:t>
            </a:r>
            <a:r>
              <a:rPr lang="en-US" b="1" smtClean="0">
                <a:cs typeface="Times New Roman" pitchFamily="18" charset="0"/>
              </a:rPr>
              <a:t>Atlas 5</a:t>
            </a:r>
            <a:endParaRPr lang="he-IL" smtClean="0"/>
          </a:p>
        </p:txBody>
      </p:sp>
      <p:sp>
        <p:nvSpPr>
          <p:cNvPr id="3" name="מציין מיקום תוכן 2"/>
          <p:cNvSpPr>
            <a:spLocks noGrp="1"/>
          </p:cNvSpPr>
          <p:nvPr>
            <p:ph idx="1"/>
          </p:nvPr>
        </p:nvSpPr>
        <p:spPr/>
        <p:txBody>
          <a:bodyPr rtlCol="1">
            <a:normAutofit/>
          </a:bodyPr>
          <a:lstStyle/>
          <a:p>
            <a:pPr fontAlgn="auto">
              <a:spcAft>
                <a:spcPts val="0"/>
              </a:spcAft>
              <a:defRPr/>
            </a:pPr>
            <a:r>
              <a:rPr lang="he-IL" sz="2400" dirty="0" smtClean="0">
                <a:cs typeface="+mj-cs"/>
              </a:rPr>
              <a:t>הטיל שצפוי להטיס את משימת </a:t>
            </a:r>
            <a:r>
              <a:rPr lang="en-US" sz="2400" dirty="0" smtClean="0">
                <a:cs typeface="+mj-cs"/>
              </a:rPr>
              <a:t>Titan Mare</a:t>
            </a:r>
            <a:r>
              <a:rPr lang="he-IL" sz="2400" dirty="0" smtClean="0">
                <a:cs typeface="+mj-cs"/>
              </a:rPr>
              <a:t> לטיטאן, שבתאי.</a:t>
            </a:r>
          </a:p>
          <a:p>
            <a:pPr fontAlgn="auto">
              <a:spcAft>
                <a:spcPts val="0"/>
              </a:spcAft>
              <a:defRPr/>
            </a:pPr>
            <a:endParaRPr lang="he-IL" sz="2400" dirty="0" smtClean="0">
              <a:cs typeface="+mj-cs"/>
            </a:endParaRPr>
          </a:p>
          <a:p>
            <a:pPr fontAlgn="auto">
              <a:spcAft>
                <a:spcPts val="0"/>
              </a:spcAft>
              <a:defRPr/>
            </a:pPr>
            <a:r>
              <a:rPr lang="he-IL" sz="2400" dirty="0" smtClean="0">
                <a:cs typeface="+mj-cs"/>
              </a:rPr>
              <a:t>בנוי משני שלבים:</a:t>
            </a:r>
          </a:p>
          <a:p>
            <a:pPr fontAlgn="auto">
              <a:spcAft>
                <a:spcPts val="0"/>
              </a:spcAft>
              <a:buFontTx/>
              <a:buChar char="-"/>
              <a:defRPr/>
            </a:pPr>
            <a:r>
              <a:rPr lang="he-IL" sz="2400" dirty="0" smtClean="0">
                <a:cs typeface="+mj-cs"/>
              </a:rPr>
              <a:t>מנוע דלק נוזלי עוצמתי ובנוסף עד 5 טילי דלק מוצק.</a:t>
            </a:r>
          </a:p>
          <a:p>
            <a:pPr fontAlgn="auto">
              <a:spcAft>
                <a:spcPts val="0"/>
              </a:spcAft>
              <a:buFontTx/>
              <a:buChar char="-"/>
              <a:defRPr/>
            </a:pPr>
            <a:r>
              <a:rPr lang="he-IL" sz="2400" dirty="0" smtClean="0">
                <a:cs typeface="+mj-cs"/>
              </a:rPr>
              <a:t>שני מנועים של דלק נוזלי.</a:t>
            </a:r>
          </a:p>
          <a:p>
            <a:pPr fontAlgn="auto">
              <a:spcAft>
                <a:spcPts val="0"/>
              </a:spcAft>
              <a:buNone/>
              <a:defRPr/>
            </a:pPr>
            <a:endParaRPr lang="he-IL" sz="2400" dirty="0" smtClean="0">
              <a:cs typeface="+mj-cs"/>
            </a:endParaRPr>
          </a:p>
          <a:p>
            <a:pPr fontAlgn="auto">
              <a:spcAft>
                <a:spcPts val="0"/>
              </a:spcAft>
              <a:defRPr/>
            </a:pPr>
            <a:r>
              <a:rPr lang="he-IL" sz="2400" dirty="0" smtClean="0">
                <a:cs typeface="+mj-cs"/>
              </a:rPr>
              <a:t>עד היום, בוצעו עם משגר זה 18 שיגורים, אשר כולם הוגדרו כמוצלחים.</a:t>
            </a:r>
          </a:p>
        </p:txBody>
      </p:sp>
      <p:sp>
        <p:nvSpPr>
          <p:cNvPr id="4" name="TextBox 3"/>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alone-stars-green-background-31000.jpg"/>
          <p:cNvPicPr>
            <a:picLocks noChangeAspect="1"/>
          </p:cNvPicPr>
          <p:nvPr/>
        </p:nvPicPr>
        <p:blipFill>
          <a:blip r:embed="rId3" cstate="print">
            <a:duotone>
              <a:schemeClr val="bg2">
                <a:shade val="45000"/>
                <a:satMod val="135000"/>
              </a:schemeClr>
              <a:prstClr val="white"/>
            </a:duotone>
            <a:lum bright="13000"/>
          </a:blip>
          <a:stretch>
            <a:fillRect/>
          </a:stretch>
        </p:blipFill>
        <p:spPr>
          <a:xfrm>
            <a:off x="0" y="0"/>
            <a:ext cx="9144000" cy="6858000"/>
          </a:xfrm>
          <a:prstGeom prst="rect">
            <a:avLst/>
          </a:prstGeom>
        </p:spPr>
      </p:pic>
      <p:sp>
        <p:nvSpPr>
          <p:cNvPr id="7171" name="כותרת 1"/>
          <p:cNvSpPr>
            <a:spLocks noGrp="1"/>
          </p:cNvSpPr>
          <p:nvPr>
            <p:ph type="title"/>
          </p:nvPr>
        </p:nvSpPr>
        <p:spPr/>
        <p:txBody>
          <a:bodyPr/>
          <a:lstStyle/>
          <a:p>
            <a:r>
              <a:rPr lang="he-IL" b="1" smtClean="0"/>
              <a:t>משגר </a:t>
            </a:r>
            <a:r>
              <a:rPr lang="en-US" b="1" smtClean="0">
                <a:cs typeface="Times New Roman" pitchFamily="18" charset="0"/>
              </a:rPr>
              <a:t>II</a:t>
            </a:r>
            <a:r>
              <a:rPr lang="he-IL" b="1" smtClean="0"/>
              <a:t> - </a:t>
            </a:r>
            <a:r>
              <a:rPr lang="en-US" b="1" smtClean="0">
                <a:cs typeface="Times New Roman" pitchFamily="18" charset="0"/>
              </a:rPr>
              <a:t>Titan IV B</a:t>
            </a:r>
            <a:endParaRPr lang="he-IL" b="1" smtClean="0"/>
          </a:p>
        </p:txBody>
      </p:sp>
      <p:sp>
        <p:nvSpPr>
          <p:cNvPr id="3" name="מציין מיקום תוכן 2"/>
          <p:cNvSpPr>
            <a:spLocks noGrp="1"/>
          </p:cNvSpPr>
          <p:nvPr>
            <p:ph idx="1"/>
          </p:nvPr>
        </p:nvSpPr>
        <p:spPr/>
        <p:txBody>
          <a:bodyPr rtlCol="1">
            <a:normAutofit/>
          </a:bodyPr>
          <a:lstStyle/>
          <a:p>
            <a:pPr fontAlgn="auto">
              <a:spcAft>
                <a:spcPts val="0"/>
              </a:spcAft>
              <a:defRPr/>
            </a:pPr>
            <a:r>
              <a:rPr lang="he-IL" sz="2400" dirty="0" smtClean="0">
                <a:cs typeface="+mj-cs"/>
              </a:rPr>
              <a:t>הרצון היה להשתמש במשגר שכבר נוסה בעבר, הכוונה ל-</a:t>
            </a:r>
            <a:r>
              <a:rPr lang="en-US" sz="2400" dirty="0" smtClean="0">
                <a:cs typeface="+mj-cs"/>
              </a:rPr>
              <a:t>Titan IVB</a:t>
            </a:r>
            <a:r>
              <a:rPr lang="he-IL" sz="2400" dirty="0" smtClean="0">
                <a:cs typeface="+mj-cs"/>
              </a:rPr>
              <a:t>, ששימש לשיגור במשימת </a:t>
            </a:r>
            <a:r>
              <a:rPr lang="he-IL" sz="2400" dirty="0" err="1" smtClean="0">
                <a:cs typeface="+mj-cs"/>
              </a:rPr>
              <a:t>קאסיני</a:t>
            </a:r>
            <a:r>
              <a:rPr lang="he-IL" sz="2400" dirty="0" smtClean="0">
                <a:cs typeface="+mj-cs"/>
              </a:rPr>
              <a:t> (</a:t>
            </a:r>
            <a:r>
              <a:rPr lang="en-US" sz="2400" dirty="0" err="1" smtClean="0">
                <a:cs typeface="+mj-cs"/>
              </a:rPr>
              <a:t>cassini</a:t>
            </a:r>
            <a:r>
              <a:rPr lang="he-IL" sz="2400" dirty="0" smtClean="0">
                <a:cs typeface="+mj-cs"/>
              </a:rPr>
              <a:t>) לשבתאי. </a:t>
            </a:r>
            <a:endParaRPr lang="en-US" sz="2400" dirty="0" smtClean="0">
              <a:cs typeface="+mj-cs"/>
            </a:endParaRPr>
          </a:p>
          <a:p>
            <a:pPr fontAlgn="auto">
              <a:spcAft>
                <a:spcPts val="0"/>
              </a:spcAft>
              <a:defRPr/>
            </a:pPr>
            <a:r>
              <a:rPr lang="he-IL" sz="2400" dirty="0" smtClean="0">
                <a:cs typeface="+mj-cs"/>
              </a:rPr>
              <a:t>שלבי פעולה:</a:t>
            </a:r>
          </a:p>
          <a:p>
            <a:pPr lvl="1" fontAlgn="auto">
              <a:spcAft>
                <a:spcPts val="0"/>
              </a:spcAft>
              <a:defRPr/>
            </a:pPr>
            <a:r>
              <a:rPr lang="he-IL" sz="2000" dirty="0" smtClean="0">
                <a:cs typeface="+mj-cs"/>
              </a:rPr>
              <a:t>הפעלה של 2 משגרים של דלק מוצק.</a:t>
            </a:r>
          </a:p>
          <a:p>
            <a:pPr lvl="1" fontAlgn="auto">
              <a:spcAft>
                <a:spcPts val="0"/>
              </a:spcAft>
              <a:defRPr/>
            </a:pPr>
            <a:r>
              <a:rPr lang="he-IL" sz="2000" dirty="0" smtClean="0">
                <a:cs typeface="+mj-cs"/>
              </a:rPr>
              <a:t>הפעלה של מנוע </a:t>
            </a:r>
            <a:r>
              <a:rPr lang="he-IL" sz="2000" dirty="0" err="1" smtClean="0">
                <a:cs typeface="+mj-cs"/>
              </a:rPr>
              <a:t>ראקטי</a:t>
            </a:r>
            <a:r>
              <a:rPr lang="he-IL" sz="2000" dirty="0" smtClean="0">
                <a:cs typeface="+mj-cs"/>
              </a:rPr>
              <a:t> של דלק נוזלי.</a:t>
            </a:r>
          </a:p>
          <a:p>
            <a:pPr lvl="1" fontAlgn="auto">
              <a:spcAft>
                <a:spcPts val="0"/>
              </a:spcAft>
              <a:defRPr/>
            </a:pPr>
            <a:r>
              <a:rPr lang="he-IL" sz="2000" dirty="0" smtClean="0">
                <a:cs typeface="+mj-cs"/>
              </a:rPr>
              <a:t>הפעלה של מנוע דלק נוזלי.</a:t>
            </a:r>
            <a:endParaRPr lang="he-IL" dirty="0" smtClean="0">
              <a:cs typeface="+mj-cs"/>
            </a:endParaRPr>
          </a:p>
          <a:p>
            <a:pPr fontAlgn="auto">
              <a:spcAft>
                <a:spcPts val="0"/>
              </a:spcAft>
              <a:defRPr/>
            </a:pPr>
            <a:r>
              <a:rPr lang="en-US" sz="2400" dirty="0" smtClean="0">
                <a:cs typeface="+mj-cs"/>
              </a:rPr>
              <a:t>Titan IV B</a:t>
            </a:r>
            <a:r>
              <a:rPr lang="he-IL" sz="2400" dirty="0" smtClean="0">
                <a:cs typeface="+mj-cs"/>
              </a:rPr>
              <a:t> הינו המשגר החזק ביותר בזמנו, אך בשל קיצוצים תקציביים הוא "הוצא לפנסיה".</a:t>
            </a:r>
          </a:p>
        </p:txBody>
      </p:sp>
      <p:sp>
        <p:nvSpPr>
          <p:cNvPr id="5" name="TextBox 4"/>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alone-stars-green-background-31000.jpg"/>
          <p:cNvPicPr>
            <a:picLocks noChangeAspect="1"/>
          </p:cNvPicPr>
          <p:nvPr/>
        </p:nvPicPr>
        <p:blipFill>
          <a:blip r:embed="rId3" cstate="print">
            <a:duotone>
              <a:schemeClr val="bg2">
                <a:shade val="45000"/>
                <a:satMod val="135000"/>
              </a:schemeClr>
              <a:prstClr val="white"/>
            </a:duotone>
            <a:lum bright="16000"/>
          </a:blip>
          <a:stretch>
            <a:fillRect/>
          </a:stretch>
        </p:blipFill>
        <p:spPr>
          <a:xfrm>
            <a:off x="0" y="0"/>
            <a:ext cx="9144000" cy="6858000"/>
          </a:xfrm>
          <a:prstGeom prst="rect">
            <a:avLst/>
          </a:prstGeom>
        </p:spPr>
      </p:pic>
      <p:sp>
        <p:nvSpPr>
          <p:cNvPr id="8195" name="כותרת 1"/>
          <p:cNvSpPr>
            <a:spLocks noGrp="1"/>
          </p:cNvSpPr>
          <p:nvPr>
            <p:ph type="title"/>
          </p:nvPr>
        </p:nvSpPr>
        <p:spPr/>
        <p:txBody>
          <a:bodyPr/>
          <a:lstStyle/>
          <a:p>
            <a:r>
              <a:rPr lang="he-IL" b="1" smtClean="0"/>
              <a:t>משגר </a:t>
            </a:r>
            <a:r>
              <a:rPr lang="en-US" b="1" smtClean="0">
                <a:cs typeface="Times New Roman" pitchFamily="18" charset="0"/>
              </a:rPr>
              <a:t>III</a:t>
            </a:r>
            <a:r>
              <a:rPr lang="he-IL" b="1" smtClean="0"/>
              <a:t> - </a:t>
            </a:r>
            <a:r>
              <a:rPr lang="en-US" b="1" smtClean="0">
                <a:cs typeface="Times New Roman" pitchFamily="18" charset="0"/>
              </a:rPr>
              <a:t>Ares 5</a:t>
            </a:r>
            <a:endParaRPr lang="he-IL" b="1" smtClean="0"/>
          </a:p>
        </p:txBody>
      </p:sp>
      <p:sp>
        <p:nvSpPr>
          <p:cNvPr id="3" name="מציין מיקום תוכן 2"/>
          <p:cNvSpPr>
            <a:spLocks noGrp="1"/>
          </p:cNvSpPr>
          <p:nvPr>
            <p:ph idx="1"/>
          </p:nvPr>
        </p:nvSpPr>
        <p:spPr/>
        <p:txBody>
          <a:bodyPr rtlCol="1">
            <a:normAutofit/>
          </a:bodyPr>
          <a:lstStyle/>
          <a:p>
            <a:pPr fontAlgn="auto">
              <a:spcAft>
                <a:spcPts val="0"/>
              </a:spcAft>
              <a:defRPr/>
            </a:pPr>
            <a:r>
              <a:rPr lang="he-IL" sz="2800" dirty="0" smtClean="0">
                <a:cs typeface="+mj-cs"/>
              </a:rPr>
              <a:t>יכולת נשיאה של פי שישה ויותר מכל משגר חלליות </a:t>
            </a:r>
            <a:r>
              <a:rPr lang="he-IL" sz="2800" dirty="0" err="1" smtClean="0">
                <a:cs typeface="+mj-cs"/>
              </a:rPr>
              <a:t>ולויינים</a:t>
            </a:r>
            <a:r>
              <a:rPr lang="he-IL" sz="2800" dirty="0" smtClean="0">
                <a:cs typeface="+mj-cs"/>
              </a:rPr>
              <a:t> אחר.</a:t>
            </a:r>
          </a:p>
          <a:p>
            <a:pPr fontAlgn="auto">
              <a:spcAft>
                <a:spcPts val="0"/>
              </a:spcAft>
              <a:buFont typeface="Arial" pitchFamily="34" charset="0"/>
              <a:buNone/>
              <a:defRPr/>
            </a:pPr>
            <a:endParaRPr lang="he-IL" sz="2800" dirty="0" smtClean="0">
              <a:cs typeface="+mj-cs"/>
            </a:endParaRPr>
          </a:p>
          <a:p>
            <a:pPr fontAlgn="auto">
              <a:spcAft>
                <a:spcPts val="0"/>
              </a:spcAft>
              <a:defRPr/>
            </a:pPr>
            <a:r>
              <a:rPr lang="he-IL" sz="2800" dirty="0" smtClean="0">
                <a:cs typeface="+mj-cs"/>
              </a:rPr>
              <a:t>השיגור מחולק לשלושה שלבים:</a:t>
            </a:r>
          </a:p>
          <a:p>
            <a:pPr lvl="1" fontAlgn="auto">
              <a:spcAft>
                <a:spcPts val="0"/>
              </a:spcAft>
              <a:defRPr/>
            </a:pPr>
            <a:r>
              <a:rPr lang="he-IL" sz="2400" dirty="0" smtClean="0">
                <a:cs typeface="+mj-cs"/>
              </a:rPr>
              <a:t>שני מנועי דלק מוצק יופעלו.</a:t>
            </a:r>
          </a:p>
          <a:p>
            <a:pPr lvl="1" fontAlgn="auto">
              <a:spcAft>
                <a:spcPts val="0"/>
              </a:spcAft>
              <a:defRPr/>
            </a:pPr>
            <a:r>
              <a:rPr lang="he-IL" sz="2400" dirty="0" smtClean="0">
                <a:cs typeface="+mj-cs"/>
              </a:rPr>
              <a:t>6 מנועי דלק נוזלי יופעלו.</a:t>
            </a:r>
          </a:p>
          <a:p>
            <a:pPr lvl="1" fontAlgn="auto">
              <a:spcAft>
                <a:spcPts val="0"/>
              </a:spcAft>
              <a:defRPr/>
            </a:pPr>
            <a:r>
              <a:rPr lang="he-IL" sz="2400" dirty="0" smtClean="0">
                <a:cs typeface="+mj-cs"/>
              </a:rPr>
              <a:t>שלב העזיבה של כדה"א- מנוע </a:t>
            </a:r>
            <a:r>
              <a:rPr lang="he-IL" sz="2400" dirty="0" err="1" smtClean="0">
                <a:cs typeface="+mj-cs"/>
              </a:rPr>
              <a:t>ראקטי</a:t>
            </a:r>
            <a:r>
              <a:rPr lang="he-IL" sz="2400" dirty="0" smtClean="0">
                <a:cs typeface="+mj-cs"/>
              </a:rPr>
              <a:t> שיוציא את החללית למסלולה מחוץ </a:t>
            </a:r>
            <a:r>
              <a:rPr lang="he-IL" sz="2400" dirty="0" err="1" smtClean="0">
                <a:cs typeface="+mj-cs"/>
              </a:rPr>
              <a:t>לכדה"א</a:t>
            </a:r>
            <a:r>
              <a:rPr lang="he-IL" sz="2400" dirty="0" smtClean="0">
                <a:cs typeface="+mj-cs"/>
              </a:rPr>
              <a:t>.</a:t>
            </a:r>
          </a:p>
          <a:p>
            <a:pPr lvl="1" fontAlgn="auto">
              <a:spcAft>
                <a:spcPts val="0"/>
              </a:spcAft>
              <a:defRPr/>
            </a:pPr>
            <a:endParaRPr lang="he-IL" sz="2000" dirty="0" smtClean="0">
              <a:cs typeface="+mj-cs"/>
            </a:endParaRPr>
          </a:p>
        </p:txBody>
      </p:sp>
      <p:sp>
        <p:nvSpPr>
          <p:cNvPr id="5" name="TextBox 4"/>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alone-stars-green-background-31000.jpg"/>
          <p:cNvPicPr>
            <a:picLocks noChangeAspect="1"/>
          </p:cNvPicPr>
          <p:nvPr/>
        </p:nvPicPr>
        <p:blipFill>
          <a:blip r:embed="rId2" cstate="print">
            <a:duotone>
              <a:schemeClr val="bg2">
                <a:shade val="45000"/>
                <a:satMod val="135000"/>
              </a:schemeClr>
              <a:prstClr val="white"/>
            </a:duotone>
            <a:lum bright="16000"/>
          </a:blip>
          <a:stretch>
            <a:fillRect/>
          </a:stretch>
        </p:blipFill>
        <p:spPr>
          <a:xfrm>
            <a:off x="0" y="0"/>
            <a:ext cx="9144000" cy="6858000"/>
          </a:xfrm>
          <a:prstGeom prst="rect">
            <a:avLst/>
          </a:prstGeom>
        </p:spPr>
      </p:pic>
      <p:sp>
        <p:nvSpPr>
          <p:cNvPr id="9219" name="כותרת 1"/>
          <p:cNvSpPr>
            <a:spLocks noGrp="1"/>
          </p:cNvSpPr>
          <p:nvPr>
            <p:ph type="title"/>
          </p:nvPr>
        </p:nvSpPr>
        <p:spPr/>
        <p:txBody>
          <a:bodyPr/>
          <a:lstStyle/>
          <a:p>
            <a:r>
              <a:rPr lang="he-IL" smtClean="0"/>
              <a:t>החללית</a:t>
            </a:r>
          </a:p>
        </p:txBody>
      </p:sp>
      <p:sp>
        <p:nvSpPr>
          <p:cNvPr id="3" name="מציין מיקום תוכן 2"/>
          <p:cNvSpPr>
            <a:spLocks noGrp="1"/>
          </p:cNvSpPr>
          <p:nvPr>
            <p:ph idx="1"/>
          </p:nvPr>
        </p:nvSpPr>
        <p:spPr/>
        <p:txBody>
          <a:bodyPr rtlCol="1">
            <a:normAutofit/>
          </a:bodyPr>
          <a:lstStyle/>
          <a:p>
            <a:pPr fontAlgn="auto">
              <a:spcAft>
                <a:spcPts val="0"/>
              </a:spcAft>
              <a:defRPr/>
            </a:pPr>
            <a:r>
              <a:rPr lang="he-IL" sz="2400" dirty="0" smtClean="0">
                <a:cs typeface="+mj-cs"/>
              </a:rPr>
              <a:t>אפשר להשתמש </a:t>
            </a:r>
            <a:r>
              <a:rPr lang="he-IL" sz="2400" dirty="0" err="1" smtClean="0">
                <a:cs typeface="+mj-cs"/>
              </a:rPr>
              <a:t>בקאסיני</a:t>
            </a:r>
            <a:r>
              <a:rPr lang="he-IL" sz="2400" dirty="0" smtClean="0">
                <a:cs typeface="+mj-cs"/>
              </a:rPr>
              <a:t> (</a:t>
            </a:r>
            <a:r>
              <a:rPr lang="en-US" sz="2400" dirty="0" err="1" smtClean="0">
                <a:cs typeface="+mj-cs"/>
              </a:rPr>
              <a:t>cassini</a:t>
            </a:r>
            <a:r>
              <a:rPr lang="he-IL" sz="2400" dirty="0" smtClean="0">
                <a:cs typeface="+mj-cs"/>
              </a:rPr>
              <a:t>) כחללית האם שלנו, עם שדרוגים ושינויים למבנה על מנת שתוכל לשאת את הרובוט שלנו לטיטאן.</a:t>
            </a:r>
          </a:p>
          <a:p>
            <a:pPr fontAlgn="auto">
              <a:spcAft>
                <a:spcPts val="0"/>
              </a:spcAft>
              <a:defRPr/>
            </a:pPr>
            <a:r>
              <a:rPr lang="he-IL" sz="2400" dirty="0" err="1" smtClean="0">
                <a:cs typeface="+mj-cs"/>
              </a:rPr>
              <a:t>לקאסיני</a:t>
            </a:r>
            <a:r>
              <a:rPr lang="he-IL" sz="2400" dirty="0" smtClean="0">
                <a:cs typeface="+mj-cs"/>
              </a:rPr>
              <a:t> יש מגוון מערכות מיפוי, צילום ומעקב והיא תוכל לעקוב אחרי הרובוט שלנו ולשדר את מיקומו פעם ביום לכדור הארץ.</a:t>
            </a:r>
          </a:p>
          <a:p>
            <a:pPr fontAlgn="auto">
              <a:spcAft>
                <a:spcPts val="0"/>
              </a:spcAft>
              <a:defRPr/>
            </a:pPr>
            <a:r>
              <a:rPr lang="he-IL" sz="2400" dirty="0" smtClean="0">
                <a:cs typeface="+mj-cs"/>
              </a:rPr>
              <a:t>שוקלת של כ-2100 ק"ג.</a:t>
            </a:r>
          </a:p>
          <a:p>
            <a:pPr fontAlgn="auto">
              <a:spcAft>
                <a:spcPts val="0"/>
              </a:spcAft>
              <a:buNone/>
              <a:defRPr/>
            </a:pPr>
            <a:endParaRPr lang="he-IL" sz="2400" dirty="0" smtClean="0">
              <a:cs typeface="+mj-cs"/>
            </a:endParaRPr>
          </a:p>
        </p:txBody>
      </p:sp>
      <p:pic>
        <p:nvPicPr>
          <p:cNvPr id="9222" name="Picture 6" descr="http://www.mps.mpg.de/images/projekte/cassini/spacecraft01.jpg"/>
          <p:cNvPicPr>
            <a:picLocks noChangeAspect="1" noChangeArrowheads="1"/>
          </p:cNvPicPr>
          <p:nvPr/>
        </p:nvPicPr>
        <p:blipFill>
          <a:blip r:embed="rId3" cstate="print"/>
          <a:srcRect/>
          <a:stretch>
            <a:fillRect/>
          </a:stretch>
        </p:blipFill>
        <p:spPr bwMode="auto">
          <a:xfrm>
            <a:off x="2555776" y="3356992"/>
            <a:ext cx="2618491" cy="320087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alone-stars-green-background-31000.jpg"/>
          <p:cNvPicPr>
            <a:picLocks noChangeAspect="1"/>
          </p:cNvPicPr>
          <p:nvPr/>
        </p:nvPicPr>
        <p:blipFill>
          <a:blip r:embed="rId3" cstate="print">
            <a:duotone>
              <a:schemeClr val="bg2">
                <a:shade val="45000"/>
                <a:satMod val="135000"/>
              </a:schemeClr>
              <a:prstClr val="white"/>
            </a:duotone>
          </a:blip>
          <a:stretch>
            <a:fillRect/>
          </a:stretch>
        </p:blipFill>
        <p:spPr>
          <a:xfrm>
            <a:off x="0" y="0"/>
            <a:ext cx="9144000" cy="6858000"/>
          </a:xfrm>
          <a:prstGeom prst="rect">
            <a:avLst/>
          </a:prstGeom>
        </p:spPr>
      </p:pic>
      <p:sp>
        <p:nvSpPr>
          <p:cNvPr id="2" name="כותרת 1"/>
          <p:cNvSpPr>
            <a:spLocks noGrp="1"/>
          </p:cNvSpPr>
          <p:nvPr>
            <p:ph type="title"/>
          </p:nvPr>
        </p:nvSpPr>
        <p:spPr/>
        <p:txBody>
          <a:bodyPr rtlCol="1">
            <a:normAutofit fontScale="90000"/>
          </a:bodyPr>
          <a:lstStyle/>
          <a:p>
            <a:pPr fontAlgn="auto">
              <a:spcAft>
                <a:spcPts val="0"/>
              </a:spcAft>
              <a:defRPr/>
            </a:pPr>
            <a:r>
              <a:rPr lang="he-IL" b="1" dirty="0" smtClean="0"/>
              <a:t>הטיסה-</a:t>
            </a:r>
            <a:r>
              <a:rPr lang="en-US" b="1" dirty="0" smtClean="0"/>
              <a:t>slingshot</a:t>
            </a:r>
            <a:br>
              <a:rPr lang="en-US" b="1" dirty="0" smtClean="0"/>
            </a:br>
            <a:r>
              <a:rPr lang="he-IL" b="1" dirty="0" smtClean="0"/>
              <a:t>מקלעת כבידתית</a:t>
            </a:r>
            <a:endParaRPr lang="he-IL" b="1" dirty="0"/>
          </a:p>
        </p:txBody>
      </p:sp>
      <p:pic>
        <p:nvPicPr>
          <p:cNvPr id="10244" name="מציין מיקום תוכן 3" descr="Swingby_acc_anim.gif"/>
          <p:cNvPicPr>
            <a:picLocks noGrp="1" noChangeAspect="1"/>
          </p:cNvPicPr>
          <p:nvPr>
            <p:ph idx="1"/>
          </p:nvPr>
        </p:nvPicPr>
        <p:blipFill>
          <a:blip r:embed="rId4" cstate="print"/>
          <a:srcRect/>
          <a:stretch>
            <a:fillRect/>
          </a:stretch>
        </p:blipFill>
        <p:spPr>
          <a:xfrm>
            <a:off x="1042988" y="1484313"/>
            <a:ext cx="6913562" cy="5184775"/>
          </a:xfrm>
        </p:spPr>
      </p:pic>
      <p:sp>
        <p:nvSpPr>
          <p:cNvPr id="6" name="TextBox 5"/>
          <p:cNvSpPr txBox="1"/>
          <p:nvPr/>
        </p:nvSpPr>
        <p:spPr>
          <a:xfrm>
            <a:off x="2843213" y="6524625"/>
            <a:ext cx="3024187" cy="369888"/>
          </a:xfrm>
          <a:prstGeom prst="rect">
            <a:avLst/>
          </a:prstGeom>
          <a:noFill/>
        </p:spPr>
        <p:txBody>
          <a:bodyPr rtlCol="1">
            <a:spAutoFit/>
          </a:bodyPr>
          <a:lstStyle/>
          <a:p>
            <a:pPr fontAlgn="auto">
              <a:spcBef>
                <a:spcPts val="0"/>
              </a:spcBef>
              <a:spcAft>
                <a:spcPts val="0"/>
              </a:spcAft>
              <a:defRPr/>
            </a:pPr>
            <a:r>
              <a:rPr lang="he-IL" dirty="0">
                <a:latin typeface="+mn-lt"/>
                <a:cs typeface="+mj-cs"/>
              </a:rPr>
              <a:t>תיכון אזורי ע"ש מנחם בגין גדרה</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1" anchor="ctr"/>
      <a:lstStyle>
        <a:defPPr algn="ctr">
          <a:defRPr/>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2690</Words>
  <Application>Microsoft Office PowerPoint</Application>
  <PresentationFormat>On-screen Show (4:3)</PresentationFormat>
  <Paragraphs>290</Paragraphs>
  <Slides>32</Slides>
  <Notes>18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ערכת נושא Office</vt:lpstr>
      <vt:lpstr>המשימה: חקירת הרכב אגם -Ligeia Mare  על הירח טיטאן</vt:lpstr>
      <vt:lpstr>טיטאן – מהו?</vt:lpstr>
      <vt:lpstr>טיטאן – הישנם חיים מחוץ לכדור הארץ?</vt:lpstr>
      <vt:lpstr>טיטאן - אקלים ואגמים</vt:lpstr>
      <vt:lpstr>משגר I - Atlas 5</vt:lpstr>
      <vt:lpstr>משגר II - Titan IV B</vt:lpstr>
      <vt:lpstr>משגר III - Ares 5</vt:lpstr>
      <vt:lpstr>החללית</vt:lpstr>
      <vt:lpstr>הטיסה-slingshot מקלעת כבידתית</vt:lpstr>
      <vt:lpstr>Slide 10</vt:lpstr>
      <vt:lpstr>הטיסה-slingshot מקלעת כבידתית</vt:lpstr>
      <vt:lpstr>המסע אל טיטאן</vt:lpstr>
      <vt:lpstr>כניסה למסלול מסביב לטיטאן</vt:lpstr>
      <vt:lpstr>המטרה: חקר הנוזלים באגם ליגאה מארה, Ligeia Mare</vt:lpstr>
      <vt:lpstr>נחיתה</vt:lpstr>
      <vt:lpstr>מבנה ותפקוד 98RTEG</vt:lpstr>
      <vt:lpstr>מבנה ובידוד תרמי</vt:lpstr>
      <vt:lpstr>אנטנה-העברת מידע</vt:lpstr>
      <vt:lpstr>איסוף דגימות נוזלים מהאגם</vt:lpstr>
      <vt:lpstr>סונאר-בדיקת עומק</vt:lpstr>
      <vt:lpstr>מנוע I – מנוע הנעה גרעינית-ASRG</vt:lpstr>
      <vt:lpstr>מנוע II – מנוע הנעה גרעינית-TRG</vt:lpstr>
      <vt:lpstr>מנוע III – מנוע גז מתאן</vt:lpstr>
      <vt:lpstr>מיכל הדלק - משאבה ומסננת I</vt:lpstr>
      <vt:lpstr>מיכל הדלק - משאבה ומסננת II</vt:lpstr>
      <vt:lpstr>מעבדה- mass spectrometry פיתוח של מכון וויצמן</vt:lpstr>
      <vt:lpstr>יכולת ציפה - מיכלי הליום </vt:lpstr>
      <vt:lpstr>מצבר ומחשב</vt:lpstr>
      <vt:lpstr>משקל הרובוט</vt:lpstr>
      <vt:lpstr>לוח זמנים- המשימה</vt:lpstr>
      <vt:lpstr>לוח זמני המשימה- יומי</vt:lpstr>
      <vt:lpstr>ביבליוגרפיה</vt:lpstr>
    </vt:vector>
  </TitlesOfParts>
  <Company>Yaron'S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חקר האגמים על טיטאן</dc:title>
  <dc:creator>מתן בן סימון</dc:creator>
  <cp:lastModifiedBy>Science Teaching</cp:lastModifiedBy>
  <cp:revision>401</cp:revision>
  <dcterms:created xsi:type="dcterms:W3CDTF">2011-10-10T20:22:55Z</dcterms:created>
  <dcterms:modified xsi:type="dcterms:W3CDTF">2012-01-09T17:25:31Z</dcterms:modified>
</cp:coreProperties>
</file>