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9" r:id="rId3"/>
    <p:sldId id="260" r:id="rId4"/>
    <p:sldId id="267" r:id="rId5"/>
    <p:sldId id="263" r:id="rId6"/>
    <p:sldId id="262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06" autoAdjust="0"/>
    <p:restoredTop sz="94660"/>
  </p:normalViewPr>
  <p:slideViewPr>
    <p:cSldViewPr>
      <p:cViewPr varScale="1">
        <p:scale>
          <a:sx n="69" d="100"/>
          <a:sy n="69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F49A-230C-4287-A26A-EDCEEB8EFE40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A5ECDEB-E797-472A-9E9D-BD8BE5B2673A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08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9F89-EC6D-4DA0-9C63-97ACA273E9FF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F4611-1875-4E7F-9235-87871EB14B32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807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AF7A-3D01-42E5-81B6-5352E514D3CA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1AADE-E2A9-4233-8209-1B6FADB0914F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793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7CDE-E387-43F5-96BE-59DA63D12B35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6991-8D27-414E-BA7C-A8AD43B7A398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01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F0DD-642A-4CE8-8587-02E55B8D08B0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0CD7F5D-F56E-4A2B-960D-D88BF2C55C34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298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C0C8-74B5-4DB2-A699-3F941981045A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185E0-43BB-4124-AAF3-636E72EE1F5D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259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8CB1-D33C-40E2-9755-A222E0A805C6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84C58-3D3D-4B95-BF20-7F47FE711FFC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305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984D-4F18-470A-A9E5-133D93BBE6A2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6845F-AFEA-409B-BFA5-7A390EE3D3B4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075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A60F-880C-4FBB-A796-E1BE835B153A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39792-6615-47DA-A4CD-012DD641B1B8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596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718B-8120-46B7-BEE8-F8917D6E7A29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C526A-9495-45B9-BD26-F32020662CAF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21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59250-84B5-4F30-8DA6-E3239CCF7D87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3E7B34B-A231-4241-9A98-7EB2278C4612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711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E39C1-F190-4FEE-9312-E8D6DDD9514D}" type="datetimeFigureOut">
              <a:rPr lang="he-IL"/>
              <a:pPr>
                <a:defRPr/>
              </a:pPr>
              <a:t>ב'/שבט/תשע"ג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anose="02030602050306030303" pitchFamily="18" charset="0"/>
                <a:cs typeface="David" panose="020E0502060401010101" pitchFamily="34" charset="-79"/>
              </a:defRPr>
            </a:lvl1pPr>
          </a:lstStyle>
          <a:p>
            <a:fld id="{E625254C-6C48-4272-9255-F38D0C5DCF50}" type="slidenum">
              <a:rPr lang="he-IL"/>
              <a:pPr/>
              <a:t>‹#›</a:t>
            </a:fld>
            <a:endParaRPr lang="he-IL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2" r:id="rId2"/>
    <p:sldLayoutId id="2147483701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702" r:id="rId9"/>
    <p:sldLayoutId id="2147483698" r:id="rId10"/>
    <p:sldLayoutId id="2147483699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Yf7EHH" TargetMode="External"/><Relationship Id="rId13" Type="http://schemas.openxmlformats.org/officeDocument/2006/relationships/hyperlink" Target="http://bit.ly/ZSZt4h" TargetMode="External"/><Relationship Id="rId3" Type="http://schemas.openxmlformats.org/officeDocument/2006/relationships/hyperlink" Target="http://1.usa.gov/VN3Cjq" TargetMode="External"/><Relationship Id="rId7" Type="http://schemas.openxmlformats.org/officeDocument/2006/relationships/hyperlink" Target="http://bit.ly/ZHvsVb" TargetMode="External"/><Relationship Id="rId12" Type="http://schemas.openxmlformats.org/officeDocument/2006/relationships/hyperlink" Target="http://bit.ly/VTgWmG" TargetMode="External"/><Relationship Id="rId2" Type="http://schemas.openxmlformats.org/officeDocument/2006/relationships/hyperlink" Target="http://bit.ly/V0S4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12m82o4" TargetMode="External"/><Relationship Id="rId11" Type="http://schemas.openxmlformats.org/officeDocument/2006/relationships/hyperlink" Target="http://bit.ly/T9jCxU" TargetMode="External"/><Relationship Id="rId5" Type="http://schemas.openxmlformats.org/officeDocument/2006/relationships/hyperlink" Target="http://bit.ly/T5iahc" TargetMode="External"/><Relationship Id="rId10" Type="http://schemas.openxmlformats.org/officeDocument/2006/relationships/hyperlink" Target="http://bit.ly/UGq6TB" TargetMode="External"/><Relationship Id="rId4" Type="http://schemas.openxmlformats.org/officeDocument/2006/relationships/hyperlink" Target="http://1.usa.gov/alU0Su" TargetMode="External"/><Relationship Id="rId9" Type="http://schemas.openxmlformats.org/officeDocument/2006/relationships/hyperlink" Target="http://bit.ly/U9ftw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e-IL" smtClean="0"/>
          </a:p>
        </p:txBody>
      </p:sp>
      <p:sp>
        <p:nvSpPr>
          <p:cNvPr id="512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e-IL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674688"/>
            <a:ext cx="9169400" cy="871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275856" y="836712"/>
            <a:ext cx="29370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he-IL" sz="5400" b="1" dirty="0">
                <a:ln/>
                <a:solidFill>
                  <a:schemeClr val="accent3"/>
                </a:solidFill>
              </a:rPr>
              <a:t>לוח זמנים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300" y="1844675"/>
            <a:ext cx="6808788" cy="17541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he-IL" dirty="0">
                <a:solidFill>
                  <a:schemeClr val="bg1"/>
                </a:solidFill>
              </a:rPr>
              <a:t>לוח הזמנים של הפלטפורמה שלנו הוא: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dirty="0">
                <a:solidFill>
                  <a:schemeClr val="bg1"/>
                </a:solidFill>
              </a:rPr>
              <a:t>2013-2014- בניית החלקים של הפלטפורמה.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dirty="0">
                <a:solidFill>
                  <a:schemeClr val="bg1"/>
                </a:solidFill>
              </a:rPr>
              <a:t>2015-2017 הרכבת החלקים במסלול </a:t>
            </a:r>
            <a:r>
              <a:rPr lang="en-US" dirty="0" err="1">
                <a:solidFill>
                  <a:schemeClr val="bg1"/>
                </a:solidFill>
              </a:rPr>
              <a:t>leo</a:t>
            </a:r>
            <a:r>
              <a:rPr lang="he-IL" dirty="0">
                <a:solidFill>
                  <a:schemeClr val="bg1"/>
                </a:solidFill>
              </a:rPr>
              <a:t> מעל ארה"ב.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dirty="0">
                <a:solidFill>
                  <a:schemeClr val="bg1"/>
                </a:solidFill>
              </a:rPr>
              <a:t>2018- צוות מספר 1 מגיע לפלטפורמה ומסתובב סביב מסלול </a:t>
            </a:r>
            <a:r>
              <a:rPr lang="en-US" dirty="0" err="1">
                <a:solidFill>
                  <a:schemeClr val="bg1"/>
                </a:solidFill>
              </a:rPr>
              <a:t>leo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dirty="0">
                <a:solidFill>
                  <a:schemeClr val="bg1"/>
                </a:solidFill>
              </a:rPr>
              <a:t>2019-  צוות מספר 2 מגיע בעזרת החללית יחד עם חלקי החילוף והדלק.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dirty="0">
                <a:solidFill>
                  <a:schemeClr val="bg1"/>
                </a:solidFill>
              </a:rPr>
              <a:t>2020- חוזר חלילה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/>
          <p:cNvSpPr>
            <a:spLocks noGrp="1"/>
          </p:cNvSpPr>
          <p:nvPr>
            <p:ph type="title"/>
          </p:nvPr>
        </p:nvSpPr>
        <p:spPr>
          <a:xfrm>
            <a:off x="793750" y="338138"/>
            <a:ext cx="7772400" cy="1146175"/>
          </a:xfrm>
        </p:spPr>
        <p:txBody>
          <a:bodyPr/>
          <a:lstStyle/>
          <a:p>
            <a:pPr algn="ctr"/>
            <a:r>
              <a:rPr lang="he-IL" smtClean="0"/>
              <a:t>בביליוגרפיה </a:t>
            </a:r>
          </a:p>
        </p:txBody>
      </p:sp>
      <p:sp>
        <p:nvSpPr>
          <p:cNvPr id="5" name="מציין מיקום טקסט 2"/>
          <p:cNvSpPr txBox="1">
            <a:spLocks/>
          </p:cNvSpPr>
          <p:nvPr/>
        </p:nvSpPr>
        <p:spPr bwMode="auto">
          <a:xfrm>
            <a:off x="392113" y="1484313"/>
            <a:ext cx="8567737" cy="5157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fontScale="92500" lnSpcReduction="10000"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YouTube</a:t>
            </a:r>
            <a:r>
              <a:rPr lang="he-IL" dirty="0" smtClean="0"/>
              <a:t> – סרטון על צנטריפוגה - </a:t>
            </a:r>
            <a:r>
              <a:rPr lang="en-US" dirty="0" smtClean="0">
                <a:hlinkClick r:id="rId2"/>
              </a:rPr>
              <a:t>http://bit.ly/V0S4bD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NASA Site</a:t>
            </a:r>
            <a:r>
              <a:rPr lang="he-IL" dirty="0" smtClean="0"/>
              <a:t> – משימות העתיד - </a:t>
            </a:r>
            <a:r>
              <a:rPr lang="en-US" dirty="0" smtClean="0">
                <a:hlinkClick r:id="rId3"/>
              </a:rPr>
              <a:t>http://1.usa.gov/VN3Cjq</a:t>
            </a:r>
            <a:endParaRPr lang="he-IL" dirty="0" smtClean="0"/>
          </a:p>
          <a:p>
            <a:pPr>
              <a:defRPr/>
            </a:pPr>
            <a:r>
              <a:rPr lang="en-US" dirty="0" smtClean="0"/>
              <a:t>NASA </a:t>
            </a:r>
            <a:r>
              <a:rPr lang="en-US" sz="2400" dirty="0" smtClean="0"/>
              <a:t>site</a:t>
            </a:r>
            <a:r>
              <a:rPr lang="he-IL" sz="2400" dirty="0" smtClean="0"/>
              <a:t> </a:t>
            </a:r>
            <a:r>
              <a:rPr lang="en-US" sz="2400" dirty="0" smtClean="0"/>
              <a:t>NASA history office</a:t>
            </a:r>
            <a:r>
              <a:rPr lang="he-IL" sz="2400" dirty="0" smtClean="0"/>
              <a:t>- </a:t>
            </a:r>
            <a:r>
              <a:rPr lang="en-US" sz="2400" dirty="0" smtClean="0">
                <a:hlinkClick r:id="rId4"/>
              </a:rPr>
              <a:t>http://1.usa.gov/alU0Su</a:t>
            </a:r>
            <a:r>
              <a:rPr lang="he-IL" sz="2400" dirty="0" smtClean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 Hubble Site</a:t>
            </a:r>
            <a:r>
              <a:rPr lang="he-IL" dirty="0" smtClean="0"/>
              <a:t> – </a:t>
            </a:r>
            <a:r>
              <a:rPr lang="en-US" dirty="0" smtClean="0"/>
              <a:t>Hubble Essentials </a:t>
            </a:r>
            <a:r>
              <a:rPr lang="he-IL" dirty="0" smtClean="0"/>
              <a:t> - </a:t>
            </a:r>
            <a:r>
              <a:rPr lang="en-US" b="1" dirty="0" smtClean="0">
                <a:hlinkClick r:id="rId5"/>
              </a:rPr>
              <a:t>http://bit.ly/T5iahc</a:t>
            </a:r>
            <a:endParaRPr lang="he-IL" b="1" dirty="0" smtClean="0"/>
          </a:p>
          <a:p>
            <a:pPr>
              <a:defRPr/>
            </a:pPr>
            <a:r>
              <a:rPr lang="en-US" dirty="0" smtClean="0"/>
              <a:t>Wikipedia</a:t>
            </a:r>
            <a:r>
              <a:rPr lang="he-IL" dirty="0" smtClean="0"/>
              <a:t> – תחנת החלל </a:t>
            </a:r>
            <a:r>
              <a:rPr lang="he-IL" dirty="0" err="1" smtClean="0"/>
              <a:t>מיר</a:t>
            </a:r>
            <a:r>
              <a:rPr lang="he-IL" dirty="0" smtClean="0"/>
              <a:t> - </a:t>
            </a:r>
            <a:r>
              <a:rPr lang="en-US" dirty="0" smtClean="0">
                <a:hlinkClick r:id="rId6"/>
              </a:rPr>
              <a:t>http://bit.ly/12m82o4</a:t>
            </a:r>
            <a:endParaRPr lang="he-IL" dirty="0" smtClean="0"/>
          </a:p>
          <a:p>
            <a:pPr>
              <a:defRPr/>
            </a:pPr>
            <a:r>
              <a:rPr lang="en-US" dirty="0" smtClean="0"/>
              <a:t>Wikipedia</a:t>
            </a:r>
            <a:r>
              <a:rPr lang="he-IL" dirty="0" smtClean="0"/>
              <a:t> – לוויין - </a:t>
            </a:r>
            <a:r>
              <a:rPr lang="en-US" dirty="0" smtClean="0">
                <a:hlinkClick r:id="rId7"/>
              </a:rPr>
              <a:t>http://bit.ly/ZHvsVb</a:t>
            </a:r>
            <a:endParaRPr lang="he-IL" dirty="0" smtClean="0"/>
          </a:p>
          <a:p>
            <a:pPr>
              <a:defRPr/>
            </a:pPr>
            <a:r>
              <a:rPr lang="en-US" dirty="0" smtClean="0"/>
              <a:t>Wikipedia</a:t>
            </a:r>
            <a:r>
              <a:rPr lang="he-IL" dirty="0" smtClean="0"/>
              <a:t> – מסלול לווייני נמוך (</a:t>
            </a:r>
            <a:r>
              <a:rPr lang="en-US" dirty="0" smtClean="0"/>
              <a:t>LEO</a:t>
            </a:r>
            <a:r>
              <a:rPr lang="he-IL" dirty="0" smtClean="0"/>
              <a:t>) - </a:t>
            </a:r>
            <a:r>
              <a:rPr lang="en-US" dirty="0" smtClean="0">
                <a:hlinkClick r:id="rId8"/>
              </a:rPr>
              <a:t>http://bit.ly/Yf7EHH</a:t>
            </a:r>
            <a:endParaRPr lang="he-IL" dirty="0" smtClean="0"/>
          </a:p>
          <a:p>
            <a:pPr>
              <a:defRPr/>
            </a:pPr>
            <a:r>
              <a:rPr lang="en-US" dirty="0" smtClean="0"/>
              <a:t>Wikipedia</a:t>
            </a:r>
            <a:r>
              <a:rPr lang="he-IL" dirty="0" smtClean="0"/>
              <a:t> – מסלול לווייני בינוני (</a:t>
            </a:r>
            <a:r>
              <a:rPr lang="en-US" dirty="0" smtClean="0"/>
              <a:t>MEO</a:t>
            </a:r>
            <a:r>
              <a:rPr lang="he-IL" dirty="0" smtClean="0"/>
              <a:t>) - </a:t>
            </a:r>
            <a:r>
              <a:rPr lang="en-US" dirty="0" smtClean="0">
                <a:hlinkClick r:id="rId9"/>
              </a:rPr>
              <a:t>http://bit.ly/U9ftw7</a:t>
            </a:r>
            <a:endParaRPr lang="he-IL" dirty="0" smtClean="0"/>
          </a:p>
          <a:p>
            <a:pPr>
              <a:defRPr/>
            </a:pPr>
            <a:r>
              <a:rPr lang="en-US" dirty="0" smtClean="0"/>
              <a:t>Wikipedia</a:t>
            </a:r>
            <a:r>
              <a:rPr lang="he-IL" dirty="0" smtClean="0"/>
              <a:t> – לווייני תקשורת - </a:t>
            </a:r>
            <a:r>
              <a:rPr lang="en-US" dirty="0" smtClean="0">
                <a:hlinkClick r:id="rId10"/>
              </a:rPr>
              <a:t>http://bit.ly/UGq6TB</a:t>
            </a:r>
            <a:endParaRPr lang="he-IL" dirty="0" smtClean="0"/>
          </a:p>
          <a:p>
            <a:pPr>
              <a:defRPr/>
            </a:pPr>
            <a:r>
              <a:rPr lang="en-US" dirty="0" smtClean="0"/>
              <a:t>Wikipedia</a:t>
            </a:r>
            <a:r>
              <a:rPr lang="he-IL" dirty="0" smtClean="0"/>
              <a:t> – מעבורת חלל - </a:t>
            </a:r>
            <a:r>
              <a:rPr lang="en-US" dirty="0" smtClean="0">
                <a:hlinkClick r:id="rId11"/>
              </a:rPr>
              <a:t>http://bit.ly/T9jCxU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Google Images</a:t>
            </a:r>
            <a:r>
              <a:rPr lang="he-IL" dirty="0" smtClean="0"/>
              <a:t> – תחנת החלל </a:t>
            </a:r>
            <a:r>
              <a:rPr lang="he-IL" dirty="0" err="1" smtClean="0"/>
              <a:t>מיר</a:t>
            </a:r>
            <a:r>
              <a:rPr lang="he-IL" dirty="0" smtClean="0"/>
              <a:t> - </a:t>
            </a:r>
            <a:r>
              <a:rPr lang="en-US" dirty="0" smtClean="0">
                <a:hlinkClick r:id="rId12"/>
              </a:rPr>
              <a:t>http://bit.ly/VTgWmG</a:t>
            </a:r>
            <a:endParaRPr lang="he-IL" dirty="0" smtClean="0"/>
          </a:p>
          <a:p>
            <a:pPr>
              <a:defRPr/>
            </a:pPr>
            <a:r>
              <a:rPr lang="en-US" dirty="0" smtClean="0"/>
              <a:t>Google Images</a:t>
            </a:r>
            <a:r>
              <a:rPr lang="he-IL" dirty="0" smtClean="0"/>
              <a:t> – תחנת החלל הבינלאומית - </a:t>
            </a:r>
            <a:r>
              <a:rPr lang="en-US" dirty="0" smtClean="0">
                <a:hlinkClick r:id="rId13"/>
              </a:rPr>
              <a:t>http://bit.ly/ZSZt4h</a:t>
            </a:r>
            <a:endParaRPr lang="he-IL" dirty="0" smtClean="0"/>
          </a:p>
          <a:p>
            <a:pPr>
              <a:defRPr/>
            </a:pPr>
            <a:endParaRPr lang="he-IL" dirty="0" smtClean="0"/>
          </a:p>
          <a:p>
            <a:pPr>
              <a:defRPr/>
            </a:pPr>
            <a:endParaRPr lang="he-IL" dirty="0" smtClean="0"/>
          </a:p>
          <a:p>
            <a:pPr>
              <a:defRPr/>
            </a:pPr>
            <a:endParaRPr lang="he-IL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-252541" y="2276872"/>
            <a:ext cx="9878024" cy="258532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משימה 1 – שלב הגמר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he-I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: יצירת סרטון,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תיקון העבודה, בניית דגם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ועיצוב פוסטר מדעי.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819636" y="3009726"/>
            <a:ext cx="36535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צמצום עלויות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1901825"/>
            <a:ext cx="8177213" cy="2246769"/>
          </a:xfrm>
          <a:prstGeom prst="rect">
            <a:avLst/>
          </a:prstGeom>
          <a:solidFill>
            <a:schemeClr val="accent1"/>
          </a:solidFill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על מנת לצמצם את עלויות הפלטפורמה נאלצנו לוותר על מס' דברים ואף להחליפם: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הקטנו את ממדי הפלטפורמה וביטלנו את הצנטריפוגה.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he-IL" sz="2800" dirty="0" smtClean="0">
                <a:solidFill>
                  <a:schemeClr val="bg1"/>
                </a:solidFill>
                <a:latin typeface="+mn-lt"/>
                <a:cs typeface="+mn-cs"/>
              </a:rPr>
              <a:t>שינוי </a:t>
            </a: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מסלול </a:t>
            </a:r>
            <a:r>
              <a:rPr lang="he-IL" sz="2800" dirty="0" smtClean="0">
                <a:solidFill>
                  <a:schemeClr val="bg1"/>
                </a:solidFill>
                <a:latin typeface="+mn-lt"/>
                <a:cs typeface="+mn-cs"/>
              </a:rPr>
              <a:t>הפלטפורמה  וכך הקטנו את בזבוז האנרגיה </a:t>
            </a: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(יפורט בפרק "שינוי המסלול").</a:t>
            </a:r>
          </a:p>
        </p:txBody>
      </p:sp>
      <p:sp>
        <p:nvSpPr>
          <p:cNvPr id="5" name="מלבן 4"/>
          <p:cNvSpPr/>
          <p:nvPr/>
        </p:nvSpPr>
        <p:spPr>
          <a:xfrm>
            <a:off x="1035135" y="764704"/>
            <a:ext cx="71144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צמצום עלויות – הסבר כללי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02927" y="692696"/>
            <a:ext cx="86869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צמצום עלויות – גודל הפלטפורמה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1844675"/>
            <a:ext cx="7978775" cy="4402138"/>
          </a:xfrm>
          <a:prstGeom prst="rect">
            <a:avLst/>
          </a:prstGeom>
          <a:solidFill>
            <a:schemeClr val="accent1"/>
          </a:solidFill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העלות הראשונה שאותה צמצמנו הייתה גודל הפלטפורמה.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הפלטפורמה שהצגנו הייתה גדולה מאוד ולכן נאלצנו לוותר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על מס' דברים: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וויתרנו על הצנטריפוגה.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לאחר הסרת הצנטריפוגה גילנו שיש לנו עוד הרבה מקום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      ולכן צמצמנו את הסרטוט להשלמת המקום החסר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      (ראו סרטוט).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עוד צמצום עלויות הייתה הקטנת ממדי הפלטפורמה.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      הממדים הראשוניים שהצגנו היו 190*210 ולאחר צמצום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  <a:latin typeface="+mn-lt"/>
                <a:cs typeface="+mn-cs"/>
              </a:rPr>
              <a:t>      הפלטפורמה המידות היו 100*160.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חץ ישר 3"/>
          <p:cNvCxnSpPr/>
          <p:nvPr/>
        </p:nvCxnSpPr>
        <p:spPr>
          <a:xfrm>
            <a:off x="1773238" y="1125538"/>
            <a:ext cx="0" cy="4714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מלבן 4"/>
          <p:cNvSpPr>
            <a:spLocks noChangeArrowheads="1"/>
          </p:cNvSpPr>
          <p:nvPr/>
        </p:nvSpPr>
        <p:spPr bwMode="auto">
          <a:xfrm>
            <a:off x="277813" y="3498850"/>
            <a:ext cx="1360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1 6 0 meters</a:t>
            </a:r>
            <a:endParaRPr lang="he-IL">
              <a:solidFill>
                <a:schemeClr val="bg1"/>
              </a:solidFill>
              <a:latin typeface="Constantia" panose="02030602050306030303" pitchFamily="18" charset="0"/>
              <a:cs typeface="David" panose="020E0502060401010101" pitchFamily="34" charset="-79"/>
            </a:endParaRPr>
          </a:p>
        </p:txBody>
      </p:sp>
      <p:grpSp>
        <p:nvGrpSpPr>
          <p:cNvPr id="10244" name="קבוצה 5"/>
          <p:cNvGrpSpPr>
            <a:grpSpLocks/>
          </p:cNvGrpSpPr>
          <p:nvPr/>
        </p:nvGrpSpPr>
        <p:grpSpPr bwMode="auto">
          <a:xfrm>
            <a:off x="2852738" y="6308725"/>
            <a:ext cx="4032250" cy="441325"/>
            <a:chOff x="2002214" y="6309320"/>
            <a:chExt cx="4032448" cy="441340"/>
          </a:xfrm>
        </p:grpSpPr>
        <p:cxnSp>
          <p:nvCxnSpPr>
            <p:cNvPr id="7" name="מחבר חץ ישר 6"/>
            <p:cNvCxnSpPr/>
            <p:nvPr/>
          </p:nvCxnSpPr>
          <p:spPr>
            <a:xfrm>
              <a:off x="2002214" y="6309320"/>
              <a:ext cx="403244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7" name="TextBox 7"/>
            <p:cNvSpPr txBox="1">
              <a:spLocks noChangeArrowheads="1"/>
            </p:cNvSpPr>
            <p:nvPr/>
          </p:nvSpPr>
          <p:spPr bwMode="auto">
            <a:xfrm>
              <a:off x="3226350" y="6381328"/>
              <a:ext cx="16626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Constantia" panose="02030602050306030303" pitchFamily="18" charset="0"/>
                  <a:cs typeface="David" panose="020E0502060401010101" pitchFamily="34" charset="-79"/>
                </a:rPr>
                <a:t>1 0 0  m e t e r s</a:t>
              </a:r>
            </a:p>
          </p:txBody>
        </p:sp>
      </p:grpSp>
      <p:pic>
        <p:nvPicPr>
          <p:cNvPr id="10245" name="Picture 2" descr="F:\אסטרונומיה\הפלטפורמה-שכבה פנימית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835025"/>
            <a:ext cx="5967412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787310" y="3009726"/>
            <a:ext cx="37289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שינוי המסלול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97139" y="1595021"/>
            <a:ext cx="8685455" cy="526297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sz="2800" dirty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המסלול החדש המוצע הוא </a:t>
            </a:r>
            <a:r>
              <a:rPr lang="he-IL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מסלול המשלב בין חיסכון מירבי </a:t>
            </a:r>
          </a:p>
          <a:p>
            <a:pPr eaLnBrk="1" hangingPunct="1"/>
            <a:r>
              <a:rPr lang="he-IL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באנרגיה והיכולת לטפל במספר הגדול ביותר של לווינים </a:t>
            </a:r>
          </a:p>
          <a:p>
            <a:pPr eaLnBrk="1" hangingPunct="1"/>
            <a:r>
              <a:rPr lang="he-IL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ועל כן הוא מסלול אליפטי באזור </a:t>
            </a:r>
            <a:r>
              <a:rPr lang="he-IL" sz="2800" dirty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ה </a:t>
            </a:r>
            <a:r>
              <a:rPr lang="en-US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LEO</a:t>
            </a:r>
            <a:r>
              <a:rPr lang="he-IL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, המסלול נבחר </a:t>
            </a:r>
          </a:p>
          <a:p>
            <a:pPr eaLnBrk="1" hangingPunct="1"/>
            <a:r>
              <a:rPr lang="he-IL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כמתאים ביותר שכן:</a:t>
            </a:r>
            <a:endParaRPr lang="he-IL" sz="2800" dirty="0">
              <a:solidFill>
                <a:schemeClr val="bg1"/>
              </a:solidFill>
              <a:latin typeface="Constantia" panose="02030602050306030303" pitchFamily="18" charset="0"/>
              <a:cs typeface="David" panose="020E0502060401010101" pitchFamily="34" charset="-79"/>
            </a:endParaRPr>
          </a:p>
          <a:p>
            <a:pPr lvl="1" eaLnBrk="1" hangingPunct="1">
              <a:buFontTx/>
              <a:buChar char="•"/>
            </a:pPr>
            <a:r>
              <a:rPr lang="he-IL" sz="2800" dirty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רוב הלוויינים נמצאים באזור ה </a:t>
            </a:r>
            <a:r>
              <a:rPr lang="en-US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LEO</a:t>
            </a:r>
            <a:r>
              <a:rPr lang="he-IL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 (מעל 4000)</a:t>
            </a:r>
            <a:endParaRPr lang="he-IL" sz="2800" dirty="0">
              <a:solidFill>
                <a:schemeClr val="bg1"/>
              </a:solidFill>
              <a:latin typeface="Constantia" panose="02030602050306030303" pitchFamily="18" charset="0"/>
              <a:cs typeface="David" panose="020E0502060401010101" pitchFamily="34" charset="-79"/>
            </a:endParaRPr>
          </a:p>
          <a:p>
            <a:pPr lvl="1" eaLnBrk="1" hangingPunct="1">
              <a:buFontTx/>
              <a:buChar char="•"/>
            </a:pPr>
            <a:r>
              <a:rPr lang="he-IL" sz="2800" dirty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באזור זה הלוויינים ימצאו בתנועה יחסית לפלטפורמה, וכך</a:t>
            </a:r>
          </a:p>
          <a:p>
            <a:pPr lvl="1" eaLnBrk="1" hangingPunct="1"/>
            <a:r>
              <a:rPr lang="he-IL" sz="2800" dirty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    תידרש  פחות אנרגיה ליצירת מפגש</a:t>
            </a:r>
          </a:p>
          <a:p>
            <a:pPr lvl="1" eaLnBrk="1" hangingPunct="1">
              <a:buFontTx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הפגיעה באנשי הצוות תצומצם ותאפשר שהייה ארוכה יותר</a:t>
            </a:r>
          </a:p>
          <a:p>
            <a:pPr marL="457200" lvl="1" indent="0" eaLnBrk="1" hangingPunct="1"/>
            <a:r>
              <a:rPr lang="he-IL" sz="2800" dirty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 </a:t>
            </a:r>
            <a:r>
              <a:rPr lang="he-IL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   שכן מסלול ה</a:t>
            </a:r>
            <a:r>
              <a:rPr lang="en-US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LEO</a:t>
            </a:r>
            <a:r>
              <a:rPr lang="he-IL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 הא הקרוב ביותר לכדה"א.</a:t>
            </a:r>
            <a:endParaRPr lang="he-IL" sz="2800" dirty="0">
              <a:solidFill>
                <a:schemeClr val="bg1"/>
              </a:solidFill>
              <a:latin typeface="Constantia" panose="02030602050306030303" pitchFamily="18" charset="0"/>
              <a:cs typeface="David" panose="020E0502060401010101" pitchFamily="34" charset="-79"/>
            </a:endParaRPr>
          </a:p>
          <a:p>
            <a:pPr lvl="1" eaLnBrk="1" hangingPunct="1">
              <a:buFontTx/>
              <a:buChar char="•"/>
            </a:pPr>
            <a:r>
              <a:rPr lang="he-IL" sz="2800" dirty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תידרש פחות אנרגיה להבאת המרכיבים לבניית </a:t>
            </a:r>
            <a:r>
              <a:rPr lang="he-IL" sz="2800" dirty="0" smtClean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הפלטפורמה.</a:t>
            </a:r>
            <a:endParaRPr lang="he-IL" sz="2800" dirty="0">
              <a:solidFill>
                <a:schemeClr val="bg1"/>
              </a:solidFill>
              <a:latin typeface="Constantia" panose="02030602050306030303" pitchFamily="18" charset="0"/>
              <a:cs typeface="David" panose="020E0502060401010101" pitchFamily="34" charset="-79"/>
            </a:endParaRPr>
          </a:p>
          <a:p>
            <a:pPr eaLnBrk="1" hangingPunct="1"/>
            <a:r>
              <a:rPr lang="he-IL" sz="2800" dirty="0">
                <a:solidFill>
                  <a:schemeClr val="bg1"/>
                </a:solidFill>
                <a:latin typeface="Constantia" panose="02030602050306030303" pitchFamily="18" charset="0"/>
                <a:cs typeface="David" panose="020E0502060401010101" pitchFamily="34" charset="-79"/>
              </a:rPr>
              <a:t> </a:t>
            </a:r>
          </a:p>
          <a:p>
            <a:pPr eaLnBrk="1" hangingPunct="1"/>
            <a:endParaRPr lang="he-IL" sz="2800" dirty="0">
              <a:solidFill>
                <a:schemeClr val="bg1"/>
              </a:solidFill>
              <a:latin typeface="Constantia" panose="020306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95660" y="764704"/>
            <a:ext cx="81692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שינוי המסלול – המסלול החדש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he-IL" dirty="0" smtClean="0">
                <a:solidFill>
                  <a:schemeClr val="bg1"/>
                </a:solidFill>
              </a:rPr>
              <a:t>לפלטפורמה נדרשת אנרגיה לצרכים הבאים:</a:t>
            </a:r>
          </a:p>
          <a:p>
            <a:pPr marL="742950" lvl="1" indent="-285750" eaLnBrk="1" hangingPunct="1"/>
            <a:r>
              <a:rPr lang="he-IL" dirty="0" smtClean="0">
                <a:solidFill>
                  <a:schemeClr val="bg1"/>
                </a:solidFill>
              </a:rPr>
              <a:t>הנעת החללית למפגש עם הלוויינים</a:t>
            </a:r>
            <a:endParaRPr lang="en-US" dirty="0" smtClean="0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marL="1143000" lvl="2" indent="-228600" eaLnBrk="1" hangingPunct="1"/>
            <a:r>
              <a:rPr lang="he-IL" dirty="0" smtClean="0">
                <a:solidFill>
                  <a:schemeClr val="bg1"/>
                </a:solidFill>
              </a:rPr>
              <a:t>החללית תונע במימן נוזלי שיוזן ממיכל שימצא בפלטפורמה.</a:t>
            </a:r>
          </a:p>
          <a:p>
            <a:pPr marL="1143000" lvl="2" indent="-228600" eaLnBrk="1" hangingPunct="1"/>
            <a:r>
              <a:rPr lang="he-IL" dirty="0" smtClean="0">
                <a:solidFill>
                  <a:schemeClr val="bg1"/>
                </a:solidFill>
              </a:rPr>
              <a:t>כאשר הדלק בפלטפורמה יגמר, הוא יחודש יחד עם הגעת הצוות החדש מכדור הארץ.</a:t>
            </a:r>
          </a:p>
          <a:p>
            <a:pPr marL="742950" lvl="1" indent="-285750" eaLnBrk="1" hangingPunct="1"/>
            <a:r>
              <a:rPr lang="he-IL" dirty="0" smtClean="0">
                <a:solidFill>
                  <a:schemeClr val="bg1"/>
                </a:solidFill>
              </a:rPr>
              <a:t>תיקוני מסלול של הפלטפורמה עצמה, באמצעות מימן נוזלי ממיכל נפרד.</a:t>
            </a:r>
          </a:p>
          <a:p>
            <a:pPr marL="742950" lvl="1" indent="-285750" eaLnBrk="1" hangingPunct="1"/>
            <a:r>
              <a:rPr lang="he-IL" dirty="0" smtClean="0">
                <a:solidFill>
                  <a:schemeClr val="bg1"/>
                </a:solidFill>
              </a:rPr>
              <a:t>מערכת תמיכת החיים </a:t>
            </a:r>
            <a:r>
              <a:rPr lang="he-IL" dirty="0" smtClean="0">
                <a:solidFill>
                  <a:schemeClr val="bg1"/>
                </a:solidFill>
              </a:rPr>
              <a:t>(תאורה, חימום, עיבוד שתן וכו') וגם מערכות המחשוב והבקרה של הפלטפורמה יוזנו </a:t>
            </a:r>
            <a:r>
              <a:rPr lang="he-IL" dirty="0" smtClean="0">
                <a:solidFill>
                  <a:schemeClr val="bg1"/>
                </a:solidFill>
              </a:rPr>
              <a:t>מחשמל שיתקבל מתאי שמש.</a:t>
            </a:r>
          </a:p>
          <a:p>
            <a:pPr marL="742950" lvl="1" indent="-285750" eaLnBrk="1" hangingPunct="1"/>
            <a:r>
              <a:rPr lang="he-IL" dirty="0" smtClean="0">
                <a:solidFill>
                  <a:schemeClr val="bg1"/>
                </a:solidFill>
              </a:rPr>
              <a:t>דלק לתא המילוט יאוכסן בתא עצמו</a:t>
            </a:r>
            <a:endParaRPr lang="en-US" dirty="0" smtClean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933540" y="980728"/>
            <a:ext cx="37721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e-I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צורכי אנרגיה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724</TotalTime>
  <Words>484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David</vt:lpstr>
      <vt:lpstr>Wingdings 2</vt:lpstr>
      <vt:lpstr>Wingdings</vt:lpstr>
      <vt:lpstr>זרימה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בביליוגרפיה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ברק פלג</cp:lastModifiedBy>
  <cp:revision>43</cp:revision>
  <dcterms:created xsi:type="dcterms:W3CDTF">2012-12-20T20:42:06Z</dcterms:created>
  <dcterms:modified xsi:type="dcterms:W3CDTF">2013-01-13T07:21:13Z</dcterms:modified>
</cp:coreProperties>
</file>