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sldIdLst>
    <p:sldId id="273" r:id="rId2"/>
    <p:sldId id="277" r:id="rId3"/>
    <p:sldId id="278" r:id="rId4"/>
    <p:sldId id="294" r:id="rId5"/>
    <p:sldId id="300" r:id="rId6"/>
    <p:sldId id="299" r:id="rId7"/>
    <p:sldId id="298" r:id="rId8"/>
    <p:sldId id="297" r:id="rId9"/>
    <p:sldId id="301" r:id="rId10"/>
    <p:sldId id="296" r:id="rId11"/>
  </p:sldIdLst>
  <p:sldSz cx="9906000" cy="6858000" type="A4"/>
  <p:notesSz cx="7099300" cy="10234613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99"/>
    <a:srgbClr val="006600"/>
    <a:srgbClr val="8B0000"/>
    <a:srgbClr val="336699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2" autoAdjust="0"/>
    <p:restoredTop sz="94523" autoAdjust="0"/>
  </p:normalViewPr>
  <p:slideViewPr>
    <p:cSldViewPr>
      <p:cViewPr>
        <p:scale>
          <a:sx n="70" d="100"/>
          <a:sy n="70" d="100"/>
        </p:scale>
        <p:origin x="-1512" y="-8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27ED6-F618-46B1-8700-99F235E95B99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2A6E9D90-3666-4A52-BF2C-90E4E8F66CD1}">
      <dgm:prSet phldrT="[Text]"/>
      <dgm:spPr/>
      <dgm:t>
        <a:bodyPr/>
        <a:lstStyle/>
        <a:p>
          <a:pPr rtl="1"/>
          <a:r>
            <a:rPr lang="he-IL" dirty="0" smtClean="0"/>
            <a:t>איסוף דגימות מהאטמוספירה ומהקרקע של מאדים והחזרתן לכדור הארץ</a:t>
          </a:r>
          <a:endParaRPr lang="he-IL" dirty="0"/>
        </a:p>
      </dgm:t>
    </dgm:pt>
    <dgm:pt modelId="{5E8DB281-F171-433F-A382-010945E6D7F1}" type="parTrans" cxnId="{282F2053-495D-4C4B-991D-F542EF700A58}">
      <dgm:prSet/>
      <dgm:spPr/>
      <dgm:t>
        <a:bodyPr/>
        <a:lstStyle/>
        <a:p>
          <a:pPr rtl="1"/>
          <a:endParaRPr lang="he-IL"/>
        </a:p>
      </dgm:t>
    </dgm:pt>
    <dgm:pt modelId="{F9829655-118A-4897-83FA-646DF494CCB3}" type="sibTrans" cxnId="{282F2053-495D-4C4B-991D-F542EF700A58}">
      <dgm:prSet/>
      <dgm:spPr/>
      <dgm:t>
        <a:bodyPr/>
        <a:lstStyle/>
        <a:p>
          <a:pPr rtl="1"/>
          <a:endParaRPr lang="he-IL"/>
        </a:p>
      </dgm:t>
    </dgm:pt>
    <dgm:pt modelId="{EB4C454B-6680-49D9-9CEF-93C1A855BB53}">
      <dgm:prSet phldrT="[Text]"/>
      <dgm:spPr/>
      <dgm:t>
        <a:bodyPr/>
        <a:lstStyle/>
        <a:p>
          <a:pPr rtl="1"/>
          <a:r>
            <a:rPr lang="he-IL" dirty="0" smtClean="0"/>
            <a:t>נחיתה על אחד מירחי שבתאי וחקר פני השטח שלו</a:t>
          </a:r>
          <a:endParaRPr lang="he-IL" dirty="0"/>
        </a:p>
      </dgm:t>
    </dgm:pt>
    <dgm:pt modelId="{33F3296B-69D2-40BE-BBEF-635C84181C10}" type="parTrans" cxnId="{944031D3-B373-4BFE-A85E-590C9600B4F9}">
      <dgm:prSet/>
      <dgm:spPr/>
      <dgm:t>
        <a:bodyPr/>
        <a:lstStyle/>
        <a:p>
          <a:pPr rtl="1"/>
          <a:endParaRPr lang="he-IL"/>
        </a:p>
      </dgm:t>
    </dgm:pt>
    <dgm:pt modelId="{2100A8B4-BE4E-440D-B90E-8D4FB9DAA080}" type="sibTrans" cxnId="{944031D3-B373-4BFE-A85E-590C9600B4F9}">
      <dgm:prSet/>
      <dgm:spPr/>
      <dgm:t>
        <a:bodyPr/>
        <a:lstStyle/>
        <a:p>
          <a:pPr rtl="1"/>
          <a:endParaRPr lang="he-IL"/>
        </a:p>
      </dgm:t>
    </dgm:pt>
    <dgm:pt modelId="{FA0CABB2-7DC6-4C4B-A915-E1914F45A8BD}" type="pres">
      <dgm:prSet presAssocID="{CA427ED6-F618-46B1-8700-99F235E95B99}" presName="linearFlow" presStyleCnt="0">
        <dgm:presLayoutVars>
          <dgm:dir/>
          <dgm:resizeHandles val="exact"/>
        </dgm:presLayoutVars>
      </dgm:prSet>
      <dgm:spPr/>
    </dgm:pt>
    <dgm:pt modelId="{220BCEBB-C4C9-4CC0-8267-8E71ACEA3A79}" type="pres">
      <dgm:prSet presAssocID="{2A6E9D90-3666-4A52-BF2C-90E4E8F66CD1}" presName="composite" presStyleCnt="0"/>
      <dgm:spPr/>
    </dgm:pt>
    <dgm:pt modelId="{1F037214-A55D-4595-965B-AFEE5A5EFA63}" type="pres">
      <dgm:prSet presAssocID="{2A6E9D90-3666-4A52-BF2C-90E4E8F66CD1}" presName="imgShp" presStyleLbl="fgImgPlace1" presStyleIdx="0" presStyleCnt="2"/>
      <dgm:spPr>
        <a:blipFill>
          <a:blip xmlns:r="http://schemas.openxmlformats.org/officeDocument/2006/relationships" r:embed="rId1"/>
          <a:srcRect/>
          <a:stretch>
            <a:fillRect l="-57000" r="-57000"/>
          </a:stretch>
        </a:blipFill>
      </dgm:spPr>
    </dgm:pt>
    <dgm:pt modelId="{C44D4762-3974-49FD-A3E9-7B42B6BB9239}" type="pres">
      <dgm:prSet presAssocID="{2A6E9D90-3666-4A52-BF2C-90E4E8F66CD1}" presName="txShp" presStyleLbl="node1" presStyleIdx="0" presStyleCnt="2" custScaleX="11621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E94741E-E778-49DA-AE2F-49841D684E6E}" type="pres">
      <dgm:prSet presAssocID="{F9829655-118A-4897-83FA-646DF494CCB3}" presName="spacing" presStyleCnt="0"/>
      <dgm:spPr/>
    </dgm:pt>
    <dgm:pt modelId="{5BB5A6BB-F357-48C5-81CB-76E5842C836E}" type="pres">
      <dgm:prSet presAssocID="{EB4C454B-6680-49D9-9CEF-93C1A855BB53}" presName="composite" presStyleCnt="0"/>
      <dgm:spPr/>
    </dgm:pt>
    <dgm:pt modelId="{324F548D-EDEB-4B53-9013-8E8B85FCA00F}" type="pres">
      <dgm:prSet presAssocID="{EB4C454B-6680-49D9-9CEF-93C1A855BB53}" presName="imgShp" presStyleLbl="fgImgPlace1" presStyleIdx="1" presStyleCnt="2"/>
      <dgm:spPr>
        <a:blipFill>
          <a:blip xmlns:r="http://schemas.openxmlformats.org/officeDocument/2006/relationships" r:embed="rId2"/>
          <a:srcRect/>
          <a:stretch>
            <a:fillRect l="-29000" r="-29000"/>
          </a:stretch>
        </a:blipFill>
      </dgm:spPr>
      <dgm:extLst>
        <a:ext uri="{E40237B7-FDA0-4F09-8148-C483321AD2D9}">
          <dgm14:cNvPr xmlns:dgm14="http://schemas.microsoft.com/office/drawing/2010/diagram" id="0" name="" descr="ננו לווין "/>
        </a:ext>
      </dgm:extLst>
    </dgm:pt>
    <dgm:pt modelId="{E2911C92-6669-4ABB-9C34-281E3447F96E}" type="pres">
      <dgm:prSet presAssocID="{EB4C454B-6680-49D9-9CEF-93C1A855BB53}" presName="txShp" presStyleLbl="node1" presStyleIdx="1" presStyleCnt="2" custScaleX="11172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44031D3-B373-4BFE-A85E-590C9600B4F9}" srcId="{CA427ED6-F618-46B1-8700-99F235E95B99}" destId="{EB4C454B-6680-49D9-9CEF-93C1A855BB53}" srcOrd="1" destOrd="0" parTransId="{33F3296B-69D2-40BE-BBEF-635C84181C10}" sibTransId="{2100A8B4-BE4E-440D-B90E-8D4FB9DAA080}"/>
    <dgm:cxn modelId="{F5D0AF06-3F89-4D20-8285-95D1F45536FC}" type="presOf" srcId="{EB4C454B-6680-49D9-9CEF-93C1A855BB53}" destId="{E2911C92-6669-4ABB-9C34-281E3447F96E}" srcOrd="0" destOrd="0" presId="urn:microsoft.com/office/officeart/2005/8/layout/vList3"/>
    <dgm:cxn modelId="{282F2053-495D-4C4B-991D-F542EF700A58}" srcId="{CA427ED6-F618-46B1-8700-99F235E95B99}" destId="{2A6E9D90-3666-4A52-BF2C-90E4E8F66CD1}" srcOrd="0" destOrd="0" parTransId="{5E8DB281-F171-433F-A382-010945E6D7F1}" sibTransId="{F9829655-118A-4897-83FA-646DF494CCB3}"/>
    <dgm:cxn modelId="{CE7BAE2E-7337-495E-AF6C-B8208832EF87}" type="presOf" srcId="{CA427ED6-F618-46B1-8700-99F235E95B99}" destId="{FA0CABB2-7DC6-4C4B-A915-E1914F45A8BD}" srcOrd="0" destOrd="0" presId="urn:microsoft.com/office/officeart/2005/8/layout/vList3"/>
    <dgm:cxn modelId="{6C8FCEDB-BB81-40F5-BDEB-6B61D72E1A38}" type="presOf" srcId="{2A6E9D90-3666-4A52-BF2C-90E4E8F66CD1}" destId="{C44D4762-3974-49FD-A3E9-7B42B6BB9239}" srcOrd="0" destOrd="0" presId="urn:microsoft.com/office/officeart/2005/8/layout/vList3"/>
    <dgm:cxn modelId="{3E384132-E76B-4A30-8EDA-D3D1C29281F6}" type="presParOf" srcId="{FA0CABB2-7DC6-4C4B-A915-E1914F45A8BD}" destId="{220BCEBB-C4C9-4CC0-8267-8E71ACEA3A79}" srcOrd="0" destOrd="0" presId="urn:microsoft.com/office/officeart/2005/8/layout/vList3"/>
    <dgm:cxn modelId="{80FA5AC1-AAF9-4A4C-81AE-F6B426131DDC}" type="presParOf" srcId="{220BCEBB-C4C9-4CC0-8267-8E71ACEA3A79}" destId="{1F037214-A55D-4595-965B-AFEE5A5EFA63}" srcOrd="0" destOrd="0" presId="urn:microsoft.com/office/officeart/2005/8/layout/vList3"/>
    <dgm:cxn modelId="{BC3A3FB3-02A3-4F15-9299-589FE868129A}" type="presParOf" srcId="{220BCEBB-C4C9-4CC0-8267-8E71ACEA3A79}" destId="{C44D4762-3974-49FD-A3E9-7B42B6BB9239}" srcOrd="1" destOrd="0" presId="urn:microsoft.com/office/officeart/2005/8/layout/vList3"/>
    <dgm:cxn modelId="{77089690-2E64-4CFB-BA78-C399F07BC898}" type="presParOf" srcId="{FA0CABB2-7DC6-4C4B-A915-E1914F45A8BD}" destId="{2E94741E-E778-49DA-AE2F-49841D684E6E}" srcOrd="1" destOrd="0" presId="urn:microsoft.com/office/officeart/2005/8/layout/vList3"/>
    <dgm:cxn modelId="{AB73F66D-758D-44C0-8173-DE70288C9F59}" type="presParOf" srcId="{FA0CABB2-7DC6-4C4B-A915-E1914F45A8BD}" destId="{5BB5A6BB-F357-48C5-81CB-76E5842C836E}" srcOrd="2" destOrd="0" presId="urn:microsoft.com/office/officeart/2005/8/layout/vList3"/>
    <dgm:cxn modelId="{298DAD50-4024-4ED2-AA74-31AFB962CEE5}" type="presParOf" srcId="{5BB5A6BB-F357-48C5-81CB-76E5842C836E}" destId="{324F548D-EDEB-4B53-9013-8E8B85FCA00F}" srcOrd="0" destOrd="0" presId="urn:microsoft.com/office/officeart/2005/8/layout/vList3"/>
    <dgm:cxn modelId="{4F8F82FD-500E-4536-89DC-0FD6F8F4F28A}" type="presParOf" srcId="{5BB5A6BB-F357-48C5-81CB-76E5842C836E}" destId="{E2911C92-6669-4ABB-9C34-281E3447F96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D4762-3974-49FD-A3E9-7B42B6BB9239}">
      <dsp:nvSpPr>
        <dsp:cNvPr id="0" name=""/>
        <dsp:cNvSpPr/>
      </dsp:nvSpPr>
      <dsp:spPr>
        <a:xfrm rot="10800000">
          <a:off x="662599" y="341163"/>
          <a:ext cx="3004966" cy="13026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4421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איסוף דגימות מהאטמוספירה ומהקרקע של מאדים והחזרתן לכדור הארץ</a:t>
          </a:r>
          <a:endParaRPr lang="he-IL" sz="1900" kern="1200" dirty="0"/>
        </a:p>
      </dsp:txBody>
      <dsp:txXfrm rot="10800000">
        <a:off x="988255" y="341163"/>
        <a:ext cx="2679310" cy="1302624"/>
      </dsp:txXfrm>
    </dsp:sp>
    <dsp:sp modelId="{1F037214-A55D-4595-965B-AFEE5A5EFA63}">
      <dsp:nvSpPr>
        <dsp:cNvPr id="0" name=""/>
        <dsp:cNvSpPr/>
      </dsp:nvSpPr>
      <dsp:spPr>
        <a:xfrm>
          <a:off x="220866" y="341163"/>
          <a:ext cx="1302624" cy="130262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7000" r="-5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911C92-6669-4ABB-9C34-281E3447F96E}">
      <dsp:nvSpPr>
        <dsp:cNvPr id="0" name=""/>
        <dsp:cNvSpPr/>
      </dsp:nvSpPr>
      <dsp:spPr>
        <a:xfrm rot="10800000">
          <a:off x="749637" y="2032631"/>
          <a:ext cx="2888915" cy="13026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4421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נחיתה על אחד מירחי שבתאי וחקר פני השטח שלו</a:t>
          </a:r>
          <a:endParaRPr lang="he-IL" sz="1900" kern="1200" dirty="0"/>
        </a:p>
      </dsp:txBody>
      <dsp:txXfrm rot="10800000">
        <a:off x="1075293" y="2032631"/>
        <a:ext cx="2563259" cy="1302624"/>
      </dsp:txXfrm>
    </dsp:sp>
    <dsp:sp modelId="{324F548D-EDEB-4B53-9013-8E8B85FCA00F}">
      <dsp:nvSpPr>
        <dsp:cNvPr id="0" name=""/>
        <dsp:cNvSpPr/>
      </dsp:nvSpPr>
      <dsp:spPr>
        <a:xfrm>
          <a:off x="249879" y="2032631"/>
          <a:ext cx="1302624" cy="1302624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29000" r="-2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7331" tIns="48665" rIns="97331" bIns="48665" numCol="1" anchor="t" anchorCtr="0" compatLnSpc="1">
            <a:prstTxWarp prst="textNoShape">
              <a:avLst/>
            </a:prstTxWarp>
          </a:bodyPr>
          <a:lstStyle>
            <a:lvl1pPr algn="l" defTabSz="971550" rtl="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843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33425" y="747713"/>
            <a:ext cx="5632450" cy="389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897438"/>
            <a:ext cx="5232400" cy="4562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7331" tIns="48665" rIns="97331" bIns="48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57650" y="0"/>
            <a:ext cx="304165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7331" tIns="48665" rIns="97331" bIns="48665" numCol="1" anchor="t" anchorCtr="0" compatLnSpc="1">
            <a:prstTxWarp prst="textNoShape">
              <a:avLst/>
            </a:prstTxWarp>
          </a:bodyPr>
          <a:lstStyle>
            <a:lvl1pPr defTabSz="971550" rtl="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9150"/>
            <a:ext cx="304165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7331" tIns="48665" rIns="97331" bIns="48665" numCol="1" anchor="b" anchorCtr="0" compatLnSpc="1">
            <a:prstTxWarp prst="textNoShape">
              <a:avLst/>
            </a:prstTxWarp>
          </a:bodyPr>
          <a:lstStyle>
            <a:lvl1pPr algn="l" defTabSz="971550" rtl="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7331" tIns="48665" rIns="97331" bIns="48665" numCol="1" anchor="b" anchorCtr="0" compatLnSpc="1">
            <a:prstTxWarp prst="textNoShape">
              <a:avLst/>
            </a:prstTxWarp>
          </a:bodyPr>
          <a:lstStyle>
            <a:lvl1pPr defTabSz="971550" rtl="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40E7003-EA92-4B43-8CCD-BC98F2B3B9E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48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373755BA-42E4-4843-AB61-D3E3B3077144}" type="slidenum">
              <a:rPr lang="he-IL" sz="1300">
                <a:latin typeface="Times New Roman" pitchFamily="18" charset="0"/>
              </a:rPr>
              <a:pPr rtl="0"/>
              <a:t>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19218D48-F800-42AF-B1A5-E69EC74E1285}" type="slidenum">
              <a:rPr lang="he-IL" sz="1300">
                <a:latin typeface="Times New Roman" pitchFamily="18" charset="0"/>
              </a:rPr>
              <a:pPr rtl="0"/>
              <a:t>10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19218D48-F800-42AF-B1A5-E69EC74E1285}" type="slidenum">
              <a:rPr lang="he-IL" sz="1300">
                <a:latin typeface="Times New Roman" pitchFamily="18" charset="0"/>
              </a:rPr>
              <a:pPr rtl="0"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19218D48-F800-42AF-B1A5-E69EC74E1285}" type="slidenum">
              <a:rPr lang="he-IL" sz="1300">
                <a:latin typeface="Times New Roman" pitchFamily="18" charset="0"/>
              </a:rPr>
              <a:pPr rtl="0"/>
              <a:t>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DBE63A64-7CC2-4E25-9D62-A6C6B550BC39}" type="slidenum">
              <a:rPr lang="he-IL" sz="1300">
                <a:latin typeface="Times New Roman" pitchFamily="18" charset="0"/>
              </a:rPr>
              <a:pPr rtl="0"/>
              <a:t>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DBE63A64-7CC2-4E25-9D62-A6C6B550BC39}" type="slidenum">
              <a:rPr lang="he-IL" sz="1300">
                <a:latin typeface="Times New Roman" pitchFamily="18" charset="0"/>
              </a:rPr>
              <a:pPr rtl="0"/>
              <a:t>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DBE63A64-7CC2-4E25-9D62-A6C6B550BC39}" type="slidenum">
              <a:rPr lang="he-IL" sz="1300">
                <a:latin typeface="Times New Roman" pitchFamily="18" charset="0"/>
              </a:rPr>
              <a:pPr rtl="0"/>
              <a:t>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DBE63A64-7CC2-4E25-9D62-A6C6B550BC39}" type="slidenum">
              <a:rPr lang="he-IL" sz="1300">
                <a:latin typeface="Times New Roman" pitchFamily="18" charset="0"/>
              </a:rPr>
              <a:pPr rtl="0"/>
              <a:t>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DBE63A64-7CC2-4E25-9D62-A6C6B550BC39}" type="slidenum">
              <a:rPr lang="he-IL" sz="1300">
                <a:latin typeface="Times New Roman" pitchFamily="18" charset="0"/>
              </a:rPr>
              <a:pPr rtl="0"/>
              <a:t>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057650" y="9709150"/>
            <a:ext cx="30416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331" tIns="48665" rIns="97331" bIns="4866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/>
            <a:fld id="{19218D48-F800-42AF-B1A5-E69EC74E1285}" type="slidenum">
              <a:rPr lang="he-IL" sz="1300">
                <a:latin typeface="Times New Roman" pitchFamily="18" charset="0"/>
              </a:rPr>
              <a:pPr rtl="0"/>
              <a:t>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24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5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6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09600"/>
            <a:ext cx="61499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126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0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03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355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24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009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69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450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59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66"/>
          <p:cNvSpPr>
            <a:spLocks noChangeArrowheads="1"/>
          </p:cNvSpPr>
          <p:nvPr/>
        </p:nvSpPr>
        <p:spPr bwMode="auto">
          <a:xfrm>
            <a:off x="0" y="0"/>
            <a:ext cx="36322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051" name="Line 1069"/>
          <p:cNvSpPr>
            <a:spLocks noChangeShapeType="1"/>
          </p:cNvSpPr>
          <p:nvPr/>
        </p:nvSpPr>
        <p:spPr bwMode="auto">
          <a:xfrm>
            <a:off x="40449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2" name="Line 1070"/>
          <p:cNvSpPr>
            <a:spLocks noChangeShapeType="1"/>
          </p:cNvSpPr>
          <p:nvPr/>
        </p:nvSpPr>
        <p:spPr bwMode="auto">
          <a:xfrm>
            <a:off x="3962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3" name="Line 1071"/>
          <p:cNvSpPr>
            <a:spLocks noChangeShapeType="1"/>
          </p:cNvSpPr>
          <p:nvPr/>
        </p:nvSpPr>
        <p:spPr bwMode="auto">
          <a:xfrm>
            <a:off x="38798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4" name="Line 1072"/>
          <p:cNvSpPr>
            <a:spLocks noChangeShapeType="1"/>
          </p:cNvSpPr>
          <p:nvPr/>
        </p:nvSpPr>
        <p:spPr bwMode="auto">
          <a:xfrm>
            <a:off x="37973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5" name="Line 1073"/>
          <p:cNvSpPr>
            <a:spLocks noChangeShapeType="1"/>
          </p:cNvSpPr>
          <p:nvPr/>
        </p:nvSpPr>
        <p:spPr bwMode="auto">
          <a:xfrm>
            <a:off x="37147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6" name="Line 1074"/>
          <p:cNvSpPr>
            <a:spLocks noChangeShapeType="1"/>
          </p:cNvSpPr>
          <p:nvPr/>
        </p:nvSpPr>
        <p:spPr bwMode="auto">
          <a:xfrm>
            <a:off x="36322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7" name="Line 1075"/>
          <p:cNvSpPr>
            <a:spLocks noChangeShapeType="1"/>
          </p:cNvSpPr>
          <p:nvPr/>
        </p:nvSpPr>
        <p:spPr bwMode="auto">
          <a:xfrm>
            <a:off x="35496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8" name="Line 1076"/>
          <p:cNvSpPr>
            <a:spLocks noChangeShapeType="1"/>
          </p:cNvSpPr>
          <p:nvPr/>
        </p:nvSpPr>
        <p:spPr bwMode="auto">
          <a:xfrm>
            <a:off x="34671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59" name="Line 1077"/>
          <p:cNvSpPr>
            <a:spLocks noChangeShapeType="1"/>
          </p:cNvSpPr>
          <p:nvPr/>
        </p:nvSpPr>
        <p:spPr bwMode="auto">
          <a:xfrm>
            <a:off x="33845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0" name="Line 1078"/>
          <p:cNvSpPr>
            <a:spLocks noChangeShapeType="1"/>
          </p:cNvSpPr>
          <p:nvPr/>
        </p:nvSpPr>
        <p:spPr bwMode="auto">
          <a:xfrm>
            <a:off x="33020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1" name="Line 1079"/>
          <p:cNvSpPr>
            <a:spLocks noChangeShapeType="1"/>
          </p:cNvSpPr>
          <p:nvPr/>
        </p:nvSpPr>
        <p:spPr bwMode="auto">
          <a:xfrm>
            <a:off x="32194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2" name="Line 1080"/>
          <p:cNvSpPr>
            <a:spLocks noChangeShapeType="1"/>
          </p:cNvSpPr>
          <p:nvPr/>
        </p:nvSpPr>
        <p:spPr bwMode="auto">
          <a:xfrm>
            <a:off x="31369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3" name="Line 1081"/>
          <p:cNvSpPr>
            <a:spLocks noChangeShapeType="1"/>
          </p:cNvSpPr>
          <p:nvPr/>
        </p:nvSpPr>
        <p:spPr bwMode="auto">
          <a:xfrm>
            <a:off x="30543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4" name="Line 1082"/>
          <p:cNvSpPr>
            <a:spLocks noChangeShapeType="1"/>
          </p:cNvSpPr>
          <p:nvPr/>
        </p:nvSpPr>
        <p:spPr bwMode="auto">
          <a:xfrm>
            <a:off x="29718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5" name="Line 1083"/>
          <p:cNvSpPr>
            <a:spLocks noChangeShapeType="1"/>
          </p:cNvSpPr>
          <p:nvPr/>
        </p:nvSpPr>
        <p:spPr bwMode="auto">
          <a:xfrm>
            <a:off x="28892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6" name="Line 1084"/>
          <p:cNvSpPr>
            <a:spLocks noChangeShapeType="1"/>
          </p:cNvSpPr>
          <p:nvPr/>
        </p:nvSpPr>
        <p:spPr bwMode="auto">
          <a:xfrm>
            <a:off x="28067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067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4044950" y="1464405"/>
            <a:ext cx="4824413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e-IL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אולימפיאדה </a:t>
            </a:r>
            <a: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/>
            </a:r>
            <a:b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</a:br>
            <a:r>
              <a:rPr lang="he-IL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לתלמידי חט"ב </a:t>
            </a:r>
            <a: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/>
            </a:r>
            <a:b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</a:br>
            <a:r>
              <a:rPr lang="he-IL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ע"ש אילן רמון</a:t>
            </a:r>
          </a:p>
          <a:p>
            <a:pPr algn="ctr" eaLnBrk="1" hangingPunct="1">
              <a:defRPr/>
            </a:pPr>
            <a:r>
              <a:rPr lang="he-IL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בתחום אסטרונומיה </a:t>
            </a:r>
            <a: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/>
            </a:r>
            <a:br>
              <a:rPr lang="en-US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</a:br>
            <a:r>
              <a:rPr lang="he-IL" sz="4000" dirty="0" smtClean="0">
                <a:solidFill>
                  <a:srgbClr val="8B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</a:rPr>
              <a:t>וחקר החלל והיקום</a:t>
            </a:r>
            <a:endParaRPr lang="en-US" sz="4000" dirty="0">
              <a:solidFill>
                <a:srgbClr val="8B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</a:endParaRPr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6032847" y="61341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20.1.2014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1476375"/>
            <a:ext cx="2814638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66"/>
          <p:cNvSpPr>
            <a:spLocks noChangeArrowheads="1"/>
          </p:cNvSpPr>
          <p:nvPr/>
        </p:nvSpPr>
        <p:spPr bwMode="auto">
          <a:xfrm>
            <a:off x="0" y="0"/>
            <a:ext cx="301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075" name="Line 1069"/>
          <p:cNvSpPr>
            <a:spLocks noChangeShapeType="1"/>
          </p:cNvSpPr>
          <p:nvPr/>
        </p:nvSpPr>
        <p:spPr bwMode="auto">
          <a:xfrm>
            <a:off x="40449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6" name="Line 1070"/>
          <p:cNvSpPr>
            <a:spLocks noChangeShapeType="1"/>
          </p:cNvSpPr>
          <p:nvPr/>
        </p:nvSpPr>
        <p:spPr bwMode="auto">
          <a:xfrm>
            <a:off x="3962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7" name="Line 1071"/>
          <p:cNvSpPr>
            <a:spLocks noChangeShapeType="1"/>
          </p:cNvSpPr>
          <p:nvPr/>
        </p:nvSpPr>
        <p:spPr bwMode="auto">
          <a:xfrm>
            <a:off x="38798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8" name="Line 1072"/>
          <p:cNvSpPr>
            <a:spLocks noChangeShapeType="1"/>
          </p:cNvSpPr>
          <p:nvPr/>
        </p:nvSpPr>
        <p:spPr bwMode="auto">
          <a:xfrm>
            <a:off x="33496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9" name="Line 1073"/>
          <p:cNvSpPr>
            <a:spLocks noChangeShapeType="1"/>
          </p:cNvSpPr>
          <p:nvPr/>
        </p:nvSpPr>
        <p:spPr bwMode="auto">
          <a:xfrm>
            <a:off x="689721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0" name="Line 1074"/>
          <p:cNvSpPr>
            <a:spLocks noChangeShapeType="1"/>
          </p:cNvSpPr>
          <p:nvPr/>
        </p:nvSpPr>
        <p:spPr bwMode="auto">
          <a:xfrm>
            <a:off x="365685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1" name="Line 1075"/>
          <p:cNvSpPr>
            <a:spLocks noChangeShapeType="1"/>
          </p:cNvSpPr>
          <p:nvPr/>
        </p:nvSpPr>
        <p:spPr bwMode="auto">
          <a:xfrm>
            <a:off x="31019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2" name="Line 1076"/>
          <p:cNvSpPr>
            <a:spLocks noChangeShapeType="1"/>
          </p:cNvSpPr>
          <p:nvPr/>
        </p:nvSpPr>
        <p:spPr bwMode="auto">
          <a:xfrm>
            <a:off x="30194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3" name="Line 1077"/>
          <p:cNvSpPr>
            <a:spLocks noChangeShapeType="1"/>
          </p:cNvSpPr>
          <p:nvPr/>
        </p:nvSpPr>
        <p:spPr bwMode="auto">
          <a:xfrm>
            <a:off x="29368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4" name="Line 1078"/>
          <p:cNvSpPr>
            <a:spLocks noChangeShapeType="1"/>
          </p:cNvSpPr>
          <p:nvPr/>
        </p:nvSpPr>
        <p:spPr bwMode="auto">
          <a:xfrm>
            <a:off x="28543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5" name="Line 1079"/>
          <p:cNvSpPr>
            <a:spLocks noChangeShapeType="1"/>
          </p:cNvSpPr>
          <p:nvPr/>
        </p:nvSpPr>
        <p:spPr bwMode="auto">
          <a:xfrm>
            <a:off x="27717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6" name="Line 1080"/>
          <p:cNvSpPr>
            <a:spLocks noChangeShapeType="1"/>
          </p:cNvSpPr>
          <p:nvPr/>
        </p:nvSpPr>
        <p:spPr bwMode="auto">
          <a:xfrm>
            <a:off x="26892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7" name="Line 1081"/>
          <p:cNvSpPr>
            <a:spLocks noChangeShapeType="1"/>
          </p:cNvSpPr>
          <p:nvPr/>
        </p:nvSpPr>
        <p:spPr bwMode="auto">
          <a:xfrm>
            <a:off x="26066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8" name="Line 1082"/>
          <p:cNvSpPr>
            <a:spLocks noChangeShapeType="1"/>
          </p:cNvSpPr>
          <p:nvPr/>
        </p:nvSpPr>
        <p:spPr bwMode="auto">
          <a:xfrm>
            <a:off x="25241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9" name="Line 1083"/>
          <p:cNvSpPr>
            <a:spLocks noChangeShapeType="1"/>
          </p:cNvSpPr>
          <p:nvPr/>
        </p:nvSpPr>
        <p:spPr bwMode="auto">
          <a:xfrm>
            <a:off x="24415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0" name="Line 1084"/>
          <p:cNvSpPr>
            <a:spLocks noChangeShapeType="1"/>
          </p:cNvSpPr>
          <p:nvPr/>
        </p:nvSpPr>
        <p:spPr bwMode="auto">
          <a:xfrm>
            <a:off x="23590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1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019424" y="-471"/>
            <a:ext cx="6886575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sp>
        <p:nvSpPr>
          <p:cNvPr id="26" name="Rectangle 1097"/>
          <p:cNvSpPr>
            <a:spLocks noChangeArrowheads="1"/>
          </p:cNvSpPr>
          <p:nvPr/>
        </p:nvSpPr>
        <p:spPr bwMode="auto">
          <a:xfrm>
            <a:off x="3100962" y="225216"/>
            <a:ext cx="6603553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he-IL" sz="2800" b="1" dirty="0" smtClean="0">
                <a:solidFill>
                  <a:schemeClr val="bg1"/>
                </a:solidFill>
              </a:rPr>
              <a:t>תודות</a:t>
            </a:r>
            <a:endParaRPr lang="he-IL" sz="28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kumimoji="1" lang="en-US" sz="2800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</a:rPr>
              <a:t/>
            </a:r>
            <a:br>
              <a:rPr kumimoji="1" lang="en-US" sz="2800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</a:rPr>
            </a:br>
            <a:r>
              <a:rPr lang="he-IL" b="1" dirty="0" smtClean="0">
                <a:solidFill>
                  <a:srgbClr val="8B0000"/>
                </a:solidFill>
              </a:rPr>
              <a:t>לשופטים:</a:t>
            </a:r>
            <a:endParaRPr lang="he-IL" b="1" dirty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ד"ר דיאנה לאופר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מהחוג לגיאופיזיקה באוניברסיטת תל אביב</a:t>
            </a: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מר הלל רובינשטיין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דוקטורנט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במחלקה לפיסיקה של חלקיקים ואסטרופיזיקה, מכון ויצמן למדע</a:t>
            </a: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מר ישראל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</a:rPr>
              <a:t>סילבר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מהחוג לגיאופיזיקה באוניברסיטת תל אביב</a:t>
            </a: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מהא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</a:rPr>
              <a:t>זועבי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אתי טל וגב' אפרת דיין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– מדריכות ארציות 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מהמינהל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למדע ולטכנולוגיה במשרד החינוך</a:t>
            </a:r>
          </a:p>
          <a:p>
            <a:pPr>
              <a:defRPr/>
            </a:pPr>
            <a:endParaRPr lang="he-IL" b="1" dirty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לאחראית </a:t>
            </a:r>
            <a:r>
              <a:rPr lang="he-IL" b="1" dirty="0">
                <a:solidFill>
                  <a:srgbClr val="8B0000"/>
                </a:solidFill>
              </a:rPr>
              <a:t>על אתר האינטרנט </a:t>
            </a:r>
            <a:r>
              <a:rPr lang="he-IL" b="1" dirty="0" smtClean="0">
                <a:solidFill>
                  <a:srgbClr val="8B0000"/>
                </a:solidFill>
              </a:rPr>
              <a:t>:</a:t>
            </a:r>
            <a:endParaRPr lang="he-IL" b="1" dirty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מרינה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</a:rPr>
              <a:t>ארמיאץ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'</a:t>
            </a:r>
          </a:p>
          <a:p>
            <a:pPr>
              <a:defRPr/>
            </a:pPr>
            <a:endParaRPr lang="he-IL" b="1" dirty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למזכירת </a:t>
            </a:r>
            <a:r>
              <a:rPr lang="he-IL" b="1" dirty="0">
                <a:solidFill>
                  <a:srgbClr val="8B0000"/>
                </a:solidFill>
              </a:rPr>
              <a:t>האולימפיאדה:</a:t>
            </a: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עדי דגן </a:t>
            </a:r>
          </a:p>
          <a:p>
            <a:pPr>
              <a:defRPr/>
            </a:pPr>
            <a:endParaRPr lang="he-IL" b="1" dirty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למרכזת </a:t>
            </a:r>
            <a:r>
              <a:rPr lang="he-IL" b="1" dirty="0">
                <a:solidFill>
                  <a:srgbClr val="8B0000"/>
                </a:solidFill>
              </a:rPr>
              <a:t>הפרויקט:</a:t>
            </a:r>
          </a:p>
          <a:p>
            <a:pPr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ד"ר אילנה הופפלד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מכון ויצמן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למדע</a:t>
            </a:r>
          </a:p>
          <a:p>
            <a:pPr>
              <a:defRPr/>
            </a:pP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he-IL" b="1" dirty="0">
                <a:solidFill>
                  <a:srgbClr val="8B0000"/>
                </a:solidFill>
              </a:rPr>
              <a:t>ולוועדת ההיגוי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-11773"/>
            <a:ext cx="1485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3653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66"/>
          <p:cNvSpPr>
            <a:spLocks noChangeArrowheads="1"/>
          </p:cNvSpPr>
          <p:nvPr/>
        </p:nvSpPr>
        <p:spPr bwMode="auto">
          <a:xfrm>
            <a:off x="0" y="0"/>
            <a:ext cx="301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075" name="Line 1069"/>
          <p:cNvSpPr>
            <a:spLocks noChangeShapeType="1"/>
          </p:cNvSpPr>
          <p:nvPr/>
        </p:nvSpPr>
        <p:spPr bwMode="auto">
          <a:xfrm>
            <a:off x="40449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6" name="Line 1070"/>
          <p:cNvSpPr>
            <a:spLocks noChangeShapeType="1"/>
          </p:cNvSpPr>
          <p:nvPr/>
        </p:nvSpPr>
        <p:spPr bwMode="auto">
          <a:xfrm>
            <a:off x="3962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7" name="Line 1071"/>
          <p:cNvSpPr>
            <a:spLocks noChangeShapeType="1"/>
          </p:cNvSpPr>
          <p:nvPr/>
        </p:nvSpPr>
        <p:spPr bwMode="auto">
          <a:xfrm>
            <a:off x="38798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8" name="Line 1072"/>
          <p:cNvSpPr>
            <a:spLocks noChangeShapeType="1"/>
          </p:cNvSpPr>
          <p:nvPr/>
        </p:nvSpPr>
        <p:spPr bwMode="auto">
          <a:xfrm>
            <a:off x="33496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9" name="Line 1073"/>
          <p:cNvSpPr>
            <a:spLocks noChangeShapeType="1"/>
          </p:cNvSpPr>
          <p:nvPr/>
        </p:nvSpPr>
        <p:spPr bwMode="auto">
          <a:xfrm>
            <a:off x="689721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0" name="Line 1074"/>
          <p:cNvSpPr>
            <a:spLocks noChangeShapeType="1"/>
          </p:cNvSpPr>
          <p:nvPr/>
        </p:nvSpPr>
        <p:spPr bwMode="auto">
          <a:xfrm>
            <a:off x="365685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1" name="Line 1075"/>
          <p:cNvSpPr>
            <a:spLocks noChangeShapeType="1"/>
          </p:cNvSpPr>
          <p:nvPr/>
        </p:nvSpPr>
        <p:spPr bwMode="auto">
          <a:xfrm>
            <a:off x="31019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2" name="Line 1076"/>
          <p:cNvSpPr>
            <a:spLocks noChangeShapeType="1"/>
          </p:cNvSpPr>
          <p:nvPr/>
        </p:nvSpPr>
        <p:spPr bwMode="auto">
          <a:xfrm>
            <a:off x="30194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3" name="Line 1077"/>
          <p:cNvSpPr>
            <a:spLocks noChangeShapeType="1"/>
          </p:cNvSpPr>
          <p:nvPr/>
        </p:nvSpPr>
        <p:spPr bwMode="auto">
          <a:xfrm>
            <a:off x="29368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4" name="Line 1078"/>
          <p:cNvSpPr>
            <a:spLocks noChangeShapeType="1"/>
          </p:cNvSpPr>
          <p:nvPr/>
        </p:nvSpPr>
        <p:spPr bwMode="auto">
          <a:xfrm>
            <a:off x="28543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5" name="Line 1079"/>
          <p:cNvSpPr>
            <a:spLocks noChangeShapeType="1"/>
          </p:cNvSpPr>
          <p:nvPr/>
        </p:nvSpPr>
        <p:spPr bwMode="auto">
          <a:xfrm>
            <a:off x="27717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6" name="Line 1080"/>
          <p:cNvSpPr>
            <a:spLocks noChangeShapeType="1"/>
          </p:cNvSpPr>
          <p:nvPr/>
        </p:nvSpPr>
        <p:spPr bwMode="auto">
          <a:xfrm>
            <a:off x="26892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7" name="Line 1081"/>
          <p:cNvSpPr>
            <a:spLocks noChangeShapeType="1"/>
          </p:cNvSpPr>
          <p:nvPr/>
        </p:nvSpPr>
        <p:spPr bwMode="auto">
          <a:xfrm>
            <a:off x="26066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8" name="Line 1082"/>
          <p:cNvSpPr>
            <a:spLocks noChangeShapeType="1"/>
          </p:cNvSpPr>
          <p:nvPr/>
        </p:nvSpPr>
        <p:spPr bwMode="auto">
          <a:xfrm>
            <a:off x="25241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9" name="Line 1083"/>
          <p:cNvSpPr>
            <a:spLocks noChangeShapeType="1"/>
          </p:cNvSpPr>
          <p:nvPr/>
        </p:nvSpPr>
        <p:spPr bwMode="auto">
          <a:xfrm>
            <a:off x="24415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0" name="Line 1084"/>
          <p:cNvSpPr>
            <a:spLocks noChangeShapeType="1"/>
          </p:cNvSpPr>
          <p:nvPr/>
        </p:nvSpPr>
        <p:spPr bwMode="auto">
          <a:xfrm>
            <a:off x="23590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1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019424" y="-471"/>
            <a:ext cx="6886575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sp>
        <p:nvSpPr>
          <p:cNvPr id="26" name="Rectangle 1097"/>
          <p:cNvSpPr>
            <a:spLocks noChangeArrowheads="1"/>
          </p:cNvSpPr>
          <p:nvPr/>
        </p:nvSpPr>
        <p:spPr bwMode="auto">
          <a:xfrm>
            <a:off x="3101974" y="-21867"/>
            <a:ext cx="6603553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he-IL" sz="2800" b="1" dirty="0" smtClean="0">
                <a:solidFill>
                  <a:schemeClr val="bg1"/>
                </a:solidFill>
              </a:rPr>
              <a:t>ועדת ההיגוי של האולימפיאדה</a:t>
            </a:r>
            <a:endParaRPr lang="he-IL" sz="28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kumimoji="1" lang="en-US" sz="28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</a:rPr>
              <a:t/>
            </a:r>
            <a:br>
              <a:rPr kumimoji="1" lang="en-US" sz="28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</a:rPr>
            </a:br>
            <a:r>
              <a:rPr lang="he-IL" b="1" dirty="0" smtClean="0">
                <a:solidFill>
                  <a:srgbClr val="8B0000"/>
                </a:solidFill>
              </a:rPr>
              <a:t>משרד </a:t>
            </a:r>
            <a:r>
              <a:rPr lang="he-IL" b="1" dirty="0">
                <a:solidFill>
                  <a:srgbClr val="8B0000"/>
                </a:solidFill>
              </a:rPr>
              <a:t>החינוך:   </a:t>
            </a:r>
          </a:p>
          <a:p>
            <a:pPr marL="271463" lvl="1"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שושי כהן,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מנהלת תחום מדעים ומפמ"ר </a:t>
            </a:r>
            <a:r>
              <a:rPr lang="he-IL" dirty="0" err="1" smtClean="0">
                <a:solidFill>
                  <a:schemeClr val="accent1">
                    <a:lumMod val="75000"/>
                  </a:schemeClr>
                </a:solidFill>
              </a:rPr>
              <a:t>מו"ט</a:t>
            </a:r>
            <a:endParaRPr lang="he-I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1463" lvl="1"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אתי טל</a:t>
            </a:r>
          </a:p>
          <a:p>
            <a:pPr>
              <a:defRPr/>
            </a:pPr>
            <a:endParaRPr lang="he-IL" sz="1000" b="1" dirty="0" smtClean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מכון </a:t>
            </a:r>
            <a:r>
              <a:rPr lang="he-IL" b="1" dirty="0">
                <a:solidFill>
                  <a:srgbClr val="8B0000"/>
                </a:solidFill>
              </a:rPr>
              <a:t>ויצמן </a:t>
            </a:r>
            <a:r>
              <a:rPr lang="he-IL" b="1" dirty="0" smtClean="0">
                <a:solidFill>
                  <a:srgbClr val="8B0000"/>
                </a:solidFill>
              </a:rPr>
              <a:t>למדע:</a:t>
            </a:r>
            <a:endParaRPr lang="en-US" b="1" dirty="0" smtClean="0">
              <a:solidFill>
                <a:srgbClr val="8B0000"/>
              </a:solidFill>
            </a:endParaRPr>
          </a:p>
          <a:p>
            <a:pPr marL="266700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ראשי הפרויקט:</a:t>
            </a:r>
          </a:p>
          <a:p>
            <a:pPr marL="266700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פרופ' בת שבע אלון,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ראש המחלקה להוראת המדעים</a:t>
            </a:r>
          </a:p>
          <a:p>
            <a:pPr marL="266700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ד"ר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זהבה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שרץ,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ראש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מרכז מורים ארצי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למו"ט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בחט"ב</a:t>
            </a:r>
          </a:p>
          <a:p>
            <a:pPr marL="266700" lvl="1">
              <a:defRPr/>
            </a:pPr>
            <a:endParaRPr lang="he-I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6700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ד"ר אילנה הופפלד 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מרכזת הפרויקט</a:t>
            </a:r>
          </a:p>
          <a:p>
            <a:pPr marL="266700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ד"ר רוני מועלם,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המחלקה להוראת המדעים</a:t>
            </a:r>
          </a:p>
          <a:p>
            <a:pPr>
              <a:defRPr/>
            </a:pPr>
            <a:endParaRPr lang="he-IL" sz="1000" b="1" dirty="0" smtClean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האגודה </a:t>
            </a:r>
            <a:r>
              <a:rPr lang="he-IL" b="1" dirty="0">
                <a:solidFill>
                  <a:srgbClr val="8B0000"/>
                </a:solidFill>
              </a:rPr>
              <a:t>הישראלית לאסטרונומיה: </a:t>
            </a:r>
          </a:p>
          <a:p>
            <a:pPr marL="271463" lvl="1"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ד"ר יגאל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פת-אל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יו"ר האגודה</a:t>
            </a:r>
          </a:p>
          <a:p>
            <a:pPr lvl="1">
              <a:defRPr/>
            </a:pPr>
            <a:endParaRPr lang="he-IL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אוניברסיטת תל אביב: </a:t>
            </a:r>
            <a:endParaRPr lang="he-IL" b="1" dirty="0">
              <a:solidFill>
                <a:srgbClr val="8B0000"/>
              </a:solidFill>
            </a:endParaRPr>
          </a:p>
          <a:p>
            <a:pPr marL="271463" lvl="1">
              <a:defRPr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ד"ר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דיאנה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לאופר,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החוג לגיאופיזיקה ולמדעים אטמוספריים ופלנטריים</a:t>
            </a: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קרן רמון:  </a:t>
            </a:r>
            <a:endParaRPr lang="he-IL" b="1" dirty="0">
              <a:solidFill>
                <a:srgbClr val="8B0000"/>
              </a:solidFill>
            </a:endParaRPr>
          </a:p>
          <a:p>
            <a:pPr marL="271463" lvl="1"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מר אריאל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בריקמן, 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מנכ"ל הקרן</a:t>
            </a:r>
          </a:p>
          <a:p>
            <a:pPr lvl="1">
              <a:defRPr/>
            </a:pPr>
            <a:endParaRPr lang="he-IL" sz="1000" b="1" dirty="0" smtClean="0">
              <a:solidFill>
                <a:srgbClr val="8B0000"/>
              </a:solidFill>
            </a:endParaRPr>
          </a:p>
          <a:p>
            <a:pPr>
              <a:defRPr/>
            </a:pPr>
            <a:r>
              <a:rPr lang="he-IL" b="1" dirty="0" smtClean="0">
                <a:solidFill>
                  <a:srgbClr val="8B0000"/>
                </a:solidFill>
              </a:rPr>
              <a:t>משרד המדע, הטכנולוגיה והחלל:  </a:t>
            </a:r>
            <a:endParaRPr lang="he-IL" b="1" dirty="0">
              <a:solidFill>
                <a:srgbClr val="8B0000"/>
              </a:solidFill>
            </a:endParaRPr>
          </a:p>
          <a:p>
            <a:pPr marL="271463" lvl="1">
              <a:defRPr/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גב' אביטל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מויאל,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יועצת לקשרי חינוך וקהילה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-11773"/>
            <a:ext cx="1485900" cy="68580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3224809" y="1412776"/>
            <a:ext cx="6408712" cy="475252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4" name="Rectangle 1066"/>
          <p:cNvSpPr>
            <a:spLocks noChangeArrowheads="1"/>
          </p:cNvSpPr>
          <p:nvPr/>
        </p:nvSpPr>
        <p:spPr bwMode="auto">
          <a:xfrm>
            <a:off x="0" y="0"/>
            <a:ext cx="301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081" name="Line 1075"/>
          <p:cNvSpPr>
            <a:spLocks noChangeShapeType="1"/>
          </p:cNvSpPr>
          <p:nvPr/>
        </p:nvSpPr>
        <p:spPr bwMode="auto">
          <a:xfrm>
            <a:off x="31019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2" name="Line 1076"/>
          <p:cNvSpPr>
            <a:spLocks noChangeShapeType="1"/>
          </p:cNvSpPr>
          <p:nvPr/>
        </p:nvSpPr>
        <p:spPr bwMode="auto">
          <a:xfrm>
            <a:off x="30194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3" name="Line 1077"/>
          <p:cNvSpPr>
            <a:spLocks noChangeShapeType="1"/>
          </p:cNvSpPr>
          <p:nvPr/>
        </p:nvSpPr>
        <p:spPr bwMode="auto">
          <a:xfrm>
            <a:off x="29368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4" name="Line 1078"/>
          <p:cNvSpPr>
            <a:spLocks noChangeShapeType="1"/>
          </p:cNvSpPr>
          <p:nvPr/>
        </p:nvSpPr>
        <p:spPr bwMode="auto">
          <a:xfrm>
            <a:off x="28543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5" name="Line 1079"/>
          <p:cNvSpPr>
            <a:spLocks noChangeShapeType="1"/>
          </p:cNvSpPr>
          <p:nvPr/>
        </p:nvSpPr>
        <p:spPr bwMode="auto">
          <a:xfrm>
            <a:off x="27717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6" name="Line 1080"/>
          <p:cNvSpPr>
            <a:spLocks noChangeShapeType="1"/>
          </p:cNvSpPr>
          <p:nvPr/>
        </p:nvSpPr>
        <p:spPr bwMode="auto">
          <a:xfrm>
            <a:off x="26892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7" name="Line 1081"/>
          <p:cNvSpPr>
            <a:spLocks noChangeShapeType="1"/>
          </p:cNvSpPr>
          <p:nvPr/>
        </p:nvSpPr>
        <p:spPr bwMode="auto">
          <a:xfrm>
            <a:off x="26066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8" name="Line 1082"/>
          <p:cNvSpPr>
            <a:spLocks noChangeShapeType="1"/>
          </p:cNvSpPr>
          <p:nvPr/>
        </p:nvSpPr>
        <p:spPr bwMode="auto">
          <a:xfrm>
            <a:off x="25241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9" name="Line 1083"/>
          <p:cNvSpPr>
            <a:spLocks noChangeShapeType="1"/>
          </p:cNvSpPr>
          <p:nvPr/>
        </p:nvSpPr>
        <p:spPr bwMode="auto">
          <a:xfrm>
            <a:off x="24415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0" name="Line 1084"/>
          <p:cNvSpPr>
            <a:spLocks noChangeShapeType="1"/>
          </p:cNvSpPr>
          <p:nvPr/>
        </p:nvSpPr>
        <p:spPr bwMode="auto">
          <a:xfrm>
            <a:off x="23590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1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019424" y="0"/>
            <a:ext cx="6886575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Rectangle 1097"/>
          <p:cNvSpPr>
            <a:spLocks noChangeArrowheads="1"/>
          </p:cNvSpPr>
          <p:nvPr/>
        </p:nvSpPr>
        <p:spPr bwMode="auto">
          <a:xfrm>
            <a:off x="3512840" y="267659"/>
            <a:ext cx="597666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he-IL" sz="2800" b="1" dirty="0">
                <a:solidFill>
                  <a:schemeClr val="bg1"/>
                </a:solidFill>
              </a:rPr>
              <a:t>מטרות הפרויקט</a:t>
            </a:r>
            <a:endParaRPr lang="en-US" sz="2800" b="1" dirty="0">
              <a:solidFill>
                <a:schemeClr val="bg1"/>
              </a:solidFill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</a:pPr>
            <a:endParaRPr lang="he-IL" sz="2400" dirty="0" smtClean="0"/>
          </a:p>
          <a:p>
            <a:pPr algn="just">
              <a:lnSpc>
                <a:spcPts val="3600"/>
              </a:lnSpc>
              <a:spcBef>
                <a:spcPts val="0"/>
              </a:spcBef>
            </a:pPr>
            <a:endParaRPr lang="he-IL" sz="2400" dirty="0" smtClean="0"/>
          </a:p>
          <a:p>
            <a:pPr algn="just">
              <a:lnSpc>
                <a:spcPts val="3600"/>
              </a:lnSpc>
              <a:spcBef>
                <a:spcPts val="0"/>
              </a:spcBef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</a:rPr>
              <a:t>הנצחת זכרו של אל"מ אילן רמון ז"ל; טיפוח סקרנות וחשיפת תלמידים לנושאים מדעים וטכנולוגיים בתחום החלל; עידוד תלמידים בעלי יכולת ופוטנציאל להשתלב בתחומי החלל</a:t>
            </a: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ts val="3600"/>
              </a:lnSpc>
              <a:spcBef>
                <a:spcPts val="0"/>
              </a:spcBef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</a:rPr>
              <a:t>פרויקט זה מיוחד בכך שעבודת התלמידים נעשית באופן קבוצתי ותוך שיתוף פעולה עם אנשי הקהילה, כמו הורים, מומחי תוכן ואנשי חינוך. 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</a:pPr>
            <a:endParaRPr lang="he-IL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ts val="3600"/>
              </a:lnSpc>
              <a:spcBef>
                <a:spcPts val="0"/>
              </a:spcBef>
            </a:pPr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</a:rPr>
              <a:t>באולימפיאדה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</a:rPr>
              <a:t>מעורבת ופעילה הגב' רונה רמון.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-11773"/>
            <a:ext cx="1485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058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66"/>
          <p:cNvSpPr>
            <a:spLocks noChangeArrowheads="1"/>
          </p:cNvSpPr>
          <p:nvPr/>
        </p:nvSpPr>
        <p:spPr bwMode="auto">
          <a:xfrm>
            <a:off x="0" y="0"/>
            <a:ext cx="423292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0" y="0"/>
            <a:ext cx="9906000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56456" y="19472"/>
            <a:ext cx="1238250" cy="6858000"/>
            <a:chOff x="2806700" y="0"/>
            <a:chExt cx="1238250" cy="6858000"/>
          </a:xfrm>
        </p:grpSpPr>
        <p:sp>
          <p:nvSpPr>
            <p:cNvPr id="4099" name="Line 1069"/>
            <p:cNvSpPr>
              <a:spLocks noChangeShapeType="1"/>
            </p:cNvSpPr>
            <p:nvPr/>
          </p:nvSpPr>
          <p:spPr bwMode="auto">
            <a:xfrm>
              <a:off x="40449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0" name="Line 1070"/>
            <p:cNvSpPr>
              <a:spLocks noChangeShapeType="1"/>
            </p:cNvSpPr>
            <p:nvPr/>
          </p:nvSpPr>
          <p:spPr bwMode="auto">
            <a:xfrm>
              <a:off x="39624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1" name="Line 1071"/>
            <p:cNvSpPr>
              <a:spLocks noChangeShapeType="1"/>
            </p:cNvSpPr>
            <p:nvPr/>
          </p:nvSpPr>
          <p:spPr bwMode="auto">
            <a:xfrm>
              <a:off x="38798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2" name="Line 1072"/>
            <p:cNvSpPr>
              <a:spLocks noChangeShapeType="1"/>
            </p:cNvSpPr>
            <p:nvPr/>
          </p:nvSpPr>
          <p:spPr bwMode="auto">
            <a:xfrm>
              <a:off x="37973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3" name="Line 1073"/>
            <p:cNvSpPr>
              <a:spLocks noChangeShapeType="1"/>
            </p:cNvSpPr>
            <p:nvPr/>
          </p:nvSpPr>
          <p:spPr bwMode="auto">
            <a:xfrm>
              <a:off x="37147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4" name="Line 1074"/>
            <p:cNvSpPr>
              <a:spLocks noChangeShapeType="1"/>
            </p:cNvSpPr>
            <p:nvPr/>
          </p:nvSpPr>
          <p:spPr bwMode="auto">
            <a:xfrm>
              <a:off x="36322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5" name="Line 1075"/>
            <p:cNvSpPr>
              <a:spLocks noChangeShapeType="1"/>
            </p:cNvSpPr>
            <p:nvPr/>
          </p:nvSpPr>
          <p:spPr bwMode="auto">
            <a:xfrm>
              <a:off x="35496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Line 1076"/>
            <p:cNvSpPr>
              <a:spLocks noChangeShapeType="1"/>
            </p:cNvSpPr>
            <p:nvPr/>
          </p:nvSpPr>
          <p:spPr bwMode="auto">
            <a:xfrm>
              <a:off x="34671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7" name="Line 1077"/>
            <p:cNvSpPr>
              <a:spLocks noChangeShapeType="1"/>
            </p:cNvSpPr>
            <p:nvPr/>
          </p:nvSpPr>
          <p:spPr bwMode="auto">
            <a:xfrm>
              <a:off x="33845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8" name="Line 1078"/>
            <p:cNvSpPr>
              <a:spLocks noChangeShapeType="1"/>
            </p:cNvSpPr>
            <p:nvPr/>
          </p:nvSpPr>
          <p:spPr bwMode="auto">
            <a:xfrm>
              <a:off x="33020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9" name="Line 1079"/>
            <p:cNvSpPr>
              <a:spLocks noChangeShapeType="1"/>
            </p:cNvSpPr>
            <p:nvPr/>
          </p:nvSpPr>
          <p:spPr bwMode="auto">
            <a:xfrm>
              <a:off x="32194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0" name="Line 1080"/>
            <p:cNvSpPr>
              <a:spLocks noChangeShapeType="1"/>
            </p:cNvSpPr>
            <p:nvPr/>
          </p:nvSpPr>
          <p:spPr bwMode="auto">
            <a:xfrm>
              <a:off x="31369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1" name="Line 1081"/>
            <p:cNvSpPr>
              <a:spLocks noChangeShapeType="1"/>
            </p:cNvSpPr>
            <p:nvPr/>
          </p:nvSpPr>
          <p:spPr bwMode="auto">
            <a:xfrm>
              <a:off x="30543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2" name="Line 1082"/>
            <p:cNvSpPr>
              <a:spLocks noChangeShapeType="1"/>
            </p:cNvSpPr>
            <p:nvPr/>
          </p:nvSpPr>
          <p:spPr bwMode="auto">
            <a:xfrm>
              <a:off x="29718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3" name="Line 1083"/>
            <p:cNvSpPr>
              <a:spLocks noChangeShapeType="1"/>
            </p:cNvSpPr>
            <p:nvPr/>
          </p:nvSpPr>
          <p:spPr bwMode="auto">
            <a:xfrm>
              <a:off x="28892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4" name="Line 1084"/>
            <p:cNvSpPr>
              <a:spLocks noChangeShapeType="1"/>
            </p:cNvSpPr>
            <p:nvPr/>
          </p:nvSpPr>
          <p:spPr bwMode="auto">
            <a:xfrm>
              <a:off x="28067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15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795804" y="158750"/>
            <a:ext cx="48244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שלבי הפעילות של </a:t>
            </a:r>
            <a:r>
              <a:rPr lang="he-IL" sz="2800" b="1" dirty="0" smtClean="0">
                <a:solidFill>
                  <a:schemeClr val="bg1"/>
                </a:solidFill>
              </a:rPr>
              <a:t>האולימפיאדה תשע"ד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53496" y="1203325"/>
            <a:ext cx="3871912" cy="708025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היערכות: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פיתוח אתר לליווי הפעילות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53496" y="2341563"/>
            <a:ext cx="3871912" cy="400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חידון מקוון ברשת בעברית ובערבית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764608" y="3214688"/>
            <a:ext cx="3849688" cy="10156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פתרון המשימה המורחבת והצגתה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במחוזות: נצרת, כרמיאל, גבעתיים, רחובות, מודיעין, ירושלים, באר שבע</a:t>
            </a:r>
            <a:endParaRPr lang="he-IL" sz="2000" b="1" dirty="0">
              <a:solidFill>
                <a:schemeClr val="bg1">
                  <a:lumMod val="6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764608" y="5981278"/>
            <a:ext cx="3849688" cy="400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טקס סיום</a:t>
            </a:r>
            <a:endParaRPr lang="he-IL" sz="2000" b="1" dirty="0">
              <a:solidFill>
                <a:schemeClr val="bg1">
                  <a:lumMod val="6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5400000" flipV="1">
            <a:off x="6573366" y="5585991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764608" y="4612853"/>
            <a:ext cx="3849688" cy="101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העשרה והעמקה של פתרון משימה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 </a:t>
            </a:r>
            <a:r>
              <a:rPr lang="he-IL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על פי הערות השופטים,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ypograph" pitchFamily="2" charset="-79"/>
              </a:rPr>
              <a:t>בניית דגם, הכנת פוסטר והפקת סרטון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 rot="5400000" flipV="1">
            <a:off x="6573366" y="4217566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 flipV="1">
            <a:off x="6573366" y="2778125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 rot="5400000" flipV="1">
            <a:off x="6573366" y="1912938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16496" y="1340768"/>
            <a:ext cx="3244048" cy="2520280"/>
          </a:xfrm>
          <a:prstGeom prst="wedgeRoundRectCallout">
            <a:avLst>
              <a:gd name="adj1" fmla="val 82210"/>
              <a:gd name="adj2" fmla="val -41471"/>
              <a:gd name="adj3" fmla="val 16667"/>
            </a:avLst>
          </a:prstGeom>
          <a:solidFill>
            <a:schemeClr val="bg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</a:pPr>
            <a:endParaRPr lang="he-IL" sz="1400" dirty="0" smtClean="0">
              <a:solidFill>
                <a:schemeClr val="accent1"/>
              </a:solidFill>
            </a:endParaRPr>
          </a:p>
          <a:p>
            <a:pPr algn="ctr" eaLnBrk="0" hangingPunct="0">
              <a:spcBef>
                <a:spcPts val="0"/>
              </a:spcBef>
            </a:pPr>
            <a:r>
              <a:rPr lang="he-IL" sz="2800" dirty="0" smtClean="0">
                <a:solidFill>
                  <a:schemeClr val="accent1"/>
                </a:solidFill>
              </a:rPr>
              <a:t>תכנון </a:t>
            </a:r>
            <a:r>
              <a:rPr lang="he-IL" sz="2800" dirty="0">
                <a:solidFill>
                  <a:schemeClr val="accent1"/>
                </a:solidFill>
              </a:rPr>
              <a:t>והכנת חומרים, </a:t>
            </a:r>
            <a:endParaRPr lang="he-IL" sz="2800" dirty="0" smtClean="0">
              <a:solidFill>
                <a:schemeClr val="accent1"/>
              </a:solidFill>
            </a:endParaRPr>
          </a:p>
          <a:p>
            <a:pPr algn="ctr" eaLnBrk="0" hangingPunct="0"/>
            <a:r>
              <a:rPr lang="he-IL" sz="2800" dirty="0" smtClean="0">
                <a:solidFill>
                  <a:schemeClr val="accent1"/>
                </a:solidFill>
              </a:rPr>
              <a:t>עיצוב </a:t>
            </a:r>
            <a:r>
              <a:rPr lang="he-IL" sz="2800" dirty="0">
                <a:solidFill>
                  <a:schemeClr val="accent1"/>
                </a:solidFill>
              </a:rPr>
              <a:t>ופיתוח אתר אינטרנט מלווה </a:t>
            </a:r>
            <a:r>
              <a:rPr lang="he-IL" sz="2800" dirty="0" smtClean="0">
                <a:solidFill>
                  <a:schemeClr val="accent1"/>
                </a:solidFill>
              </a:rPr>
              <a:t>אולימפיאדה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431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66"/>
          <p:cNvSpPr>
            <a:spLocks noChangeArrowheads="1"/>
          </p:cNvSpPr>
          <p:nvPr/>
        </p:nvSpPr>
        <p:spPr bwMode="auto">
          <a:xfrm>
            <a:off x="0" y="0"/>
            <a:ext cx="423292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0" y="0"/>
            <a:ext cx="9906000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56456" y="19472"/>
            <a:ext cx="1238250" cy="6858000"/>
            <a:chOff x="2806700" y="0"/>
            <a:chExt cx="1238250" cy="6858000"/>
          </a:xfrm>
        </p:grpSpPr>
        <p:sp>
          <p:nvSpPr>
            <p:cNvPr id="4099" name="Line 1069"/>
            <p:cNvSpPr>
              <a:spLocks noChangeShapeType="1"/>
            </p:cNvSpPr>
            <p:nvPr/>
          </p:nvSpPr>
          <p:spPr bwMode="auto">
            <a:xfrm>
              <a:off x="40449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0" name="Line 1070"/>
            <p:cNvSpPr>
              <a:spLocks noChangeShapeType="1"/>
            </p:cNvSpPr>
            <p:nvPr/>
          </p:nvSpPr>
          <p:spPr bwMode="auto">
            <a:xfrm>
              <a:off x="39624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1" name="Line 1071"/>
            <p:cNvSpPr>
              <a:spLocks noChangeShapeType="1"/>
            </p:cNvSpPr>
            <p:nvPr/>
          </p:nvSpPr>
          <p:spPr bwMode="auto">
            <a:xfrm>
              <a:off x="38798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2" name="Line 1072"/>
            <p:cNvSpPr>
              <a:spLocks noChangeShapeType="1"/>
            </p:cNvSpPr>
            <p:nvPr/>
          </p:nvSpPr>
          <p:spPr bwMode="auto">
            <a:xfrm>
              <a:off x="37973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3" name="Line 1073"/>
            <p:cNvSpPr>
              <a:spLocks noChangeShapeType="1"/>
            </p:cNvSpPr>
            <p:nvPr/>
          </p:nvSpPr>
          <p:spPr bwMode="auto">
            <a:xfrm>
              <a:off x="37147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4" name="Line 1074"/>
            <p:cNvSpPr>
              <a:spLocks noChangeShapeType="1"/>
            </p:cNvSpPr>
            <p:nvPr/>
          </p:nvSpPr>
          <p:spPr bwMode="auto">
            <a:xfrm>
              <a:off x="36322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5" name="Line 1075"/>
            <p:cNvSpPr>
              <a:spLocks noChangeShapeType="1"/>
            </p:cNvSpPr>
            <p:nvPr/>
          </p:nvSpPr>
          <p:spPr bwMode="auto">
            <a:xfrm>
              <a:off x="35496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Line 1076"/>
            <p:cNvSpPr>
              <a:spLocks noChangeShapeType="1"/>
            </p:cNvSpPr>
            <p:nvPr/>
          </p:nvSpPr>
          <p:spPr bwMode="auto">
            <a:xfrm>
              <a:off x="34671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7" name="Line 1077"/>
            <p:cNvSpPr>
              <a:spLocks noChangeShapeType="1"/>
            </p:cNvSpPr>
            <p:nvPr/>
          </p:nvSpPr>
          <p:spPr bwMode="auto">
            <a:xfrm>
              <a:off x="33845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8" name="Line 1078"/>
            <p:cNvSpPr>
              <a:spLocks noChangeShapeType="1"/>
            </p:cNvSpPr>
            <p:nvPr/>
          </p:nvSpPr>
          <p:spPr bwMode="auto">
            <a:xfrm>
              <a:off x="33020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9" name="Line 1079"/>
            <p:cNvSpPr>
              <a:spLocks noChangeShapeType="1"/>
            </p:cNvSpPr>
            <p:nvPr/>
          </p:nvSpPr>
          <p:spPr bwMode="auto">
            <a:xfrm>
              <a:off x="32194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0" name="Line 1080"/>
            <p:cNvSpPr>
              <a:spLocks noChangeShapeType="1"/>
            </p:cNvSpPr>
            <p:nvPr/>
          </p:nvSpPr>
          <p:spPr bwMode="auto">
            <a:xfrm>
              <a:off x="31369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1" name="Line 1081"/>
            <p:cNvSpPr>
              <a:spLocks noChangeShapeType="1"/>
            </p:cNvSpPr>
            <p:nvPr/>
          </p:nvSpPr>
          <p:spPr bwMode="auto">
            <a:xfrm>
              <a:off x="30543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2" name="Line 1082"/>
            <p:cNvSpPr>
              <a:spLocks noChangeShapeType="1"/>
            </p:cNvSpPr>
            <p:nvPr/>
          </p:nvSpPr>
          <p:spPr bwMode="auto">
            <a:xfrm>
              <a:off x="29718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3" name="Line 1083"/>
            <p:cNvSpPr>
              <a:spLocks noChangeShapeType="1"/>
            </p:cNvSpPr>
            <p:nvPr/>
          </p:nvSpPr>
          <p:spPr bwMode="auto">
            <a:xfrm>
              <a:off x="28892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4" name="Line 1084"/>
            <p:cNvSpPr>
              <a:spLocks noChangeShapeType="1"/>
            </p:cNvSpPr>
            <p:nvPr/>
          </p:nvSpPr>
          <p:spPr bwMode="auto">
            <a:xfrm>
              <a:off x="28067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15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53496" y="1203325"/>
            <a:ext cx="3871912" cy="708025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היערכות: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פיתוח אתר לליווי הפעילות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53496" y="2341563"/>
            <a:ext cx="3871912" cy="400050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חידון מקוון ברשת בעברית ובערבית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764608" y="3214688"/>
            <a:ext cx="3849688" cy="10156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פתרון המשימה המורחבת והצגתה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במחוזות: נצרת, כרמיאל, גבעתיים, רחובות, מודיעין, ירושלים, באר שבע</a:t>
            </a:r>
            <a:endParaRPr lang="he-IL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764608" y="5981278"/>
            <a:ext cx="3849688" cy="400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טקס סיום</a:t>
            </a:r>
            <a:endParaRPr lang="he-IL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5400000" flipV="1">
            <a:off x="6573366" y="5585991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764608" y="4612853"/>
            <a:ext cx="3849688" cy="101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העשרה והעמקה של פתרון משימה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 </a:t>
            </a: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על פי הערות השופטים,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בניית דגם, הכנת פוסטר והפקת סרטון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 rot="5400000" flipV="1">
            <a:off x="6573366" y="4217566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 flipV="1">
            <a:off x="6573366" y="2778125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 rot="5400000" flipV="1">
            <a:off x="6573366" y="1912938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2792760" y="1500709"/>
            <a:ext cx="1584176" cy="4128144"/>
          </a:xfrm>
          <a:prstGeom prst="wedgeRoundRectCallout">
            <a:avLst>
              <a:gd name="adj1" fmla="val 72143"/>
              <a:gd name="adj2" fmla="val -24446"/>
              <a:gd name="adj3" fmla="val 16667"/>
            </a:avLst>
          </a:prstGeom>
          <a:solidFill>
            <a:schemeClr val="bg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he-IL" sz="2000" dirty="0" err="1" smtClean="0">
                <a:solidFill>
                  <a:srgbClr val="003399"/>
                </a:solidFill>
              </a:rPr>
              <a:t>בתשע"ד</a:t>
            </a:r>
            <a:r>
              <a:rPr lang="he-IL" sz="2000" dirty="0">
                <a:solidFill>
                  <a:srgbClr val="003399"/>
                </a:solidFill>
              </a:rPr>
              <a:t> </a:t>
            </a:r>
            <a:r>
              <a:rPr lang="he-IL" sz="2000" dirty="0" smtClean="0">
                <a:solidFill>
                  <a:srgbClr val="003399"/>
                </a:solidFill>
              </a:rPr>
              <a:t>השתתפו בחידון </a:t>
            </a:r>
            <a:r>
              <a:rPr lang="he-IL" sz="2000" dirty="0">
                <a:solidFill>
                  <a:srgbClr val="003399"/>
                </a:solidFill>
              </a:rPr>
              <a:t>המקוון </a:t>
            </a:r>
            <a:r>
              <a:rPr lang="he-IL" sz="2000" dirty="0" smtClean="0">
                <a:solidFill>
                  <a:srgbClr val="003399"/>
                </a:solidFill>
              </a:rPr>
              <a:t>למעלה </a:t>
            </a:r>
            <a:r>
              <a:rPr lang="he-IL" sz="2000" dirty="0">
                <a:solidFill>
                  <a:srgbClr val="003399"/>
                </a:solidFill>
              </a:rPr>
              <a:t>מ- </a:t>
            </a:r>
            <a:r>
              <a:rPr lang="en-US" sz="2000" dirty="0">
                <a:solidFill>
                  <a:srgbClr val="FF3300"/>
                </a:solidFill>
              </a:rPr>
              <a:t>3000 </a:t>
            </a:r>
            <a:r>
              <a:rPr lang="he-IL" sz="2000" dirty="0">
                <a:solidFill>
                  <a:srgbClr val="003399"/>
                </a:solidFill>
              </a:rPr>
              <a:t>תלמידים מאורגנים ב- </a:t>
            </a:r>
            <a:r>
              <a:rPr lang="he-IL" sz="2000" dirty="0">
                <a:solidFill>
                  <a:srgbClr val="FF3300"/>
                </a:solidFill>
              </a:rPr>
              <a:t>240 </a:t>
            </a:r>
            <a:r>
              <a:rPr lang="he-IL" sz="2000" dirty="0">
                <a:solidFill>
                  <a:srgbClr val="003399"/>
                </a:solidFill>
              </a:rPr>
              <a:t>קבוצות </a:t>
            </a:r>
            <a:r>
              <a:rPr lang="he-IL" sz="2000" dirty="0" smtClean="0">
                <a:solidFill>
                  <a:srgbClr val="003399"/>
                </a:solidFill>
              </a:rPr>
              <a:t>מ- </a:t>
            </a:r>
            <a:r>
              <a:rPr lang="he-IL" sz="2000" dirty="0">
                <a:solidFill>
                  <a:srgbClr val="FF3300"/>
                </a:solidFill>
              </a:rPr>
              <a:t>80 </a:t>
            </a:r>
            <a:r>
              <a:rPr lang="he-IL" sz="2000" dirty="0">
                <a:solidFill>
                  <a:srgbClr val="003399"/>
                </a:solidFill>
              </a:rPr>
              <a:t>יישובים ברחבי הארץ</a:t>
            </a:r>
            <a:endParaRPr lang="en-US" sz="2000" dirty="0">
              <a:solidFill>
                <a:srgbClr val="003399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07105" cy="6858000"/>
          </a:xfrm>
          <a:prstGeom prst="rect">
            <a:avLst/>
          </a:prstGeom>
        </p:spPr>
      </p:pic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795804" y="158750"/>
            <a:ext cx="4824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שלבי הפעילות של האולימפיאדה</a:t>
            </a:r>
          </a:p>
        </p:txBody>
      </p:sp>
    </p:spTree>
    <p:extLst>
      <p:ext uri="{BB962C8B-B14F-4D97-AF65-F5344CB8AC3E}">
        <p14:creationId xmlns:p14="http://schemas.microsoft.com/office/powerpoint/2010/main" val="15159828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066"/>
          <p:cNvSpPr>
            <a:spLocks noChangeArrowheads="1"/>
          </p:cNvSpPr>
          <p:nvPr/>
        </p:nvSpPr>
        <p:spPr bwMode="auto">
          <a:xfrm>
            <a:off x="0" y="0"/>
            <a:ext cx="423292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0" y="0"/>
            <a:ext cx="9906000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56456" y="19472"/>
            <a:ext cx="1238250" cy="6858000"/>
            <a:chOff x="2806700" y="0"/>
            <a:chExt cx="1238250" cy="6858000"/>
          </a:xfrm>
        </p:grpSpPr>
        <p:sp>
          <p:nvSpPr>
            <p:cNvPr id="4099" name="Line 1069"/>
            <p:cNvSpPr>
              <a:spLocks noChangeShapeType="1"/>
            </p:cNvSpPr>
            <p:nvPr/>
          </p:nvSpPr>
          <p:spPr bwMode="auto">
            <a:xfrm>
              <a:off x="40449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0" name="Line 1070"/>
            <p:cNvSpPr>
              <a:spLocks noChangeShapeType="1"/>
            </p:cNvSpPr>
            <p:nvPr/>
          </p:nvSpPr>
          <p:spPr bwMode="auto">
            <a:xfrm>
              <a:off x="39624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1" name="Line 1071"/>
            <p:cNvSpPr>
              <a:spLocks noChangeShapeType="1"/>
            </p:cNvSpPr>
            <p:nvPr/>
          </p:nvSpPr>
          <p:spPr bwMode="auto">
            <a:xfrm>
              <a:off x="38798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2" name="Line 1072"/>
            <p:cNvSpPr>
              <a:spLocks noChangeShapeType="1"/>
            </p:cNvSpPr>
            <p:nvPr/>
          </p:nvSpPr>
          <p:spPr bwMode="auto">
            <a:xfrm>
              <a:off x="37973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3" name="Line 1073"/>
            <p:cNvSpPr>
              <a:spLocks noChangeShapeType="1"/>
            </p:cNvSpPr>
            <p:nvPr/>
          </p:nvSpPr>
          <p:spPr bwMode="auto">
            <a:xfrm>
              <a:off x="37147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4" name="Line 1074"/>
            <p:cNvSpPr>
              <a:spLocks noChangeShapeType="1"/>
            </p:cNvSpPr>
            <p:nvPr/>
          </p:nvSpPr>
          <p:spPr bwMode="auto">
            <a:xfrm>
              <a:off x="36322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5" name="Line 1075"/>
            <p:cNvSpPr>
              <a:spLocks noChangeShapeType="1"/>
            </p:cNvSpPr>
            <p:nvPr/>
          </p:nvSpPr>
          <p:spPr bwMode="auto">
            <a:xfrm>
              <a:off x="35496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Line 1076"/>
            <p:cNvSpPr>
              <a:spLocks noChangeShapeType="1"/>
            </p:cNvSpPr>
            <p:nvPr/>
          </p:nvSpPr>
          <p:spPr bwMode="auto">
            <a:xfrm>
              <a:off x="34671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7" name="Line 1077"/>
            <p:cNvSpPr>
              <a:spLocks noChangeShapeType="1"/>
            </p:cNvSpPr>
            <p:nvPr/>
          </p:nvSpPr>
          <p:spPr bwMode="auto">
            <a:xfrm>
              <a:off x="33845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8" name="Line 1078"/>
            <p:cNvSpPr>
              <a:spLocks noChangeShapeType="1"/>
            </p:cNvSpPr>
            <p:nvPr/>
          </p:nvSpPr>
          <p:spPr bwMode="auto">
            <a:xfrm>
              <a:off x="33020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9" name="Line 1079"/>
            <p:cNvSpPr>
              <a:spLocks noChangeShapeType="1"/>
            </p:cNvSpPr>
            <p:nvPr/>
          </p:nvSpPr>
          <p:spPr bwMode="auto">
            <a:xfrm>
              <a:off x="32194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0" name="Line 1080"/>
            <p:cNvSpPr>
              <a:spLocks noChangeShapeType="1"/>
            </p:cNvSpPr>
            <p:nvPr/>
          </p:nvSpPr>
          <p:spPr bwMode="auto">
            <a:xfrm>
              <a:off x="31369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1" name="Line 1081"/>
            <p:cNvSpPr>
              <a:spLocks noChangeShapeType="1"/>
            </p:cNvSpPr>
            <p:nvPr/>
          </p:nvSpPr>
          <p:spPr bwMode="auto">
            <a:xfrm>
              <a:off x="30543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2" name="Line 1082"/>
            <p:cNvSpPr>
              <a:spLocks noChangeShapeType="1"/>
            </p:cNvSpPr>
            <p:nvPr/>
          </p:nvSpPr>
          <p:spPr bwMode="auto">
            <a:xfrm>
              <a:off x="29718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3" name="Line 1083"/>
            <p:cNvSpPr>
              <a:spLocks noChangeShapeType="1"/>
            </p:cNvSpPr>
            <p:nvPr/>
          </p:nvSpPr>
          <p:spPr bwMode="auto">
            <a:xfrm>
              <a:off x="28892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4" name="Line 1084"/>
            <p:cNvSpPr>
              <a:spLocks noChangeShapeType="1"/>
            </p:cNvSpPr>
            <p:nvPr/>
          </p:nvSpPr>
          <p:spPr bwMode="auto">
            <a:xfrm>
              <a:off x="28067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15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53496" y="1203325"/>
            <a:ext cx="3871912" cy="708025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היערכות: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פיתוח אתר לליווי הפעילות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53496" y="2341563"/>
            <a:ext cx="3871912" cy="400050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חידון מקוון ברשת בעברית ובערבית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764608" y="3214688"/>
            <a:ext cx="3849688" cy="1015663"/>
          </a:xfrm>
          <a:prstGeom prst="rect">
            <a:avLst/>
          </a:prstGeom>
          <a:ln>
            <a:solidFill>
              <a:srgbClr val="3366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פתרון המשימה המורחבת והצגתה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במחוזות: </a:t>
            </a:r>
            <a:r>
              <a:rPr lang="he-IL" sz="2000" b="1" dirty="0" smtClean="0">
                <a:solidFill>
                  <a:srgbClr val="C00000"/>
                </a:solidFill>
                <a:latin typeface="Tahoma" pitchFamily="34" charset="0"/>
                <a:cs typeface="Typograph" pitchFamily="2" charset="-79"/>
              </a:rPr>
              <a:t>נצרת, כרמיאל, גבעתיים, רחובות, מודיעין, ירושלים, באר שבע</a:t>
            </a:r>
            <a:endParaRPr lang="he-IL" sz="2000" b="1" dirty="0">
              <a:solidFill>
                <a:srgbClr val="C00000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764608" y="5981278"/>
            <a:ext cx="3849688" cy="400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טקס סיום</a:t>
            </a:r>
            <a:endParaRPr lang="he-IL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5400000" flipV="1">
            <a:off x="6573366" y="5585991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764608" y="4612853"/>
            <a:ext cx="3849688" cy="101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העשרה והעמקה של פתרון משימה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 </a:t>
            </a: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על פי הערות השופטים,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בניית דגם, הכנת פוסטר והפקת סרטון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 rot="5400000" flipV="1">
            <a:off x="6573366" y="4217566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 flipV="1">
            <a:off x="6573366" y="2778125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 rot="5400000" flipV="1">
            <a:off x="6573366" y="1912938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1047056" y="888331"/>
            <a:ext cx="2723976" cy="1348457"/>
          </a:xfrm>
          <a:prstGeom prst="wedgeRoundRectCallout">
            <a:avLst>
              <a:gd name="adj1" fmla="val 85495"/>
              <a:gd name="adj2" fmla="val 131552"/>
              <a:gd name="adj3" fmla="val 16667"/>
            </a:avLst>
          </a:prstGeom>
          <a:solidFill>
            <a:schemeClr val="bg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dirty="0" smtClean="0">
                <a:solidFill>
                  <a:srgbClr val="003399"/>
                </a:solidFill>
              </a:rPr>
              <a:t>לשלב </a:t>
            </a:r>
            <a:r>
              <a:rPr lang="he-IL" sz="2000" dirty="0">
                <a:solidFill>
                  <a:srgbClr val="003399"/>
                </a:solidFill>
              </a:rPr>
              <a:t>חצי הגמר עלו </a:t>
            </a:r>
            <a:r>
              <a:rPr lang="en-US" sz="2000" dirty="0">
                <a:solidFill>
                  <a:srgbClr val="FF3300"/>
                </a:solidFill>
              </a:rPr>
              <a:t>640</a:t>
            </a:r>
            <a:r>
              <a:rPr lang="he-IL" sz="2000" dirty="0">
                <a:solidFill>
                  <a:srgbClr val="00B050"/>
                </a:solidFill>
              </a:rPr>
              <a:t> </a:t>
            </a:r>
            <a:r>
              <a:rPr lang="he-IL" sz="2000" dirty="0">
                <a:solidFill>
                  <a:srgbClr val="003399"/>
                </a:solidFill>
              </a:rPr>
              <a:t>תלמידים מאורגנים </a:t>
            </a:r>
            <a:r>
              <a:rPr lang="en-US" sz="2000" dirty="0">
                <a:solidFill>
                  <a:srgbClr val="003399"/>
                </a:solidFill>
              </a:rPr>
              <a:t/>
            </a:r>
            <a:br>
              <a:rPr lang="en-US" sz="2000" dirty="0">
                <a:solidFill>
                  <a:srgbClr val="003399"/>
                </a:solidFill>
              </a:rPr>
            </a:br>
            <a:r>
              <a:rPr lang="he-IL" sz="2000" dirty="0">
                <a:solidFill>
                  <a:srgbClr val="003399"/>
                </a:solidFill>
              </a:rPr>
              <a:t>ב- </a:t>
            </a:r>
            <a:r>
              <a:rPr lang="he-IL" sz="2000" dirty="0">
                <a:solidFill>
                  <a:srgbClr val="FF3300"/>
                </a:solidFill>
              </a:rPr>
              <a:t>58 </a:t>
            </a:r>
            <a:r>
              <a:rPr lang="he-IL" sz="2000" dirty="0">
                <a:solidFill>
                  <a:srgbClr val="003399"/>
                </a:solidFill>
              </a:rPr>
              <a:t>קבוצות</a:t>
            </a:r>
            <a:endParaRPr lang="en-US" sz="2000" dirty="0">
              <a:solidFill>
                <a:srgbClr val="003399"/>
              </a:solidFill>
            </a:endParaRPr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1905855966"/>
              </p:ext>
            </p:extLst>
          </p:nvPr>
        </p:nvGraphicFramePr>
        <p:xfrm>
          <a:off x="221556" y="3136956"/>
          <a:ext cx="3888432" cy="367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640632" y="2997997"/>
            <a:ext cx="256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itchFamily="34" charset="0"/>
                <a:cs typeface="Typograph" pitchFamily="2" charset="-79"/>
              </a:rPr>
              <a:t>המשימות תשע"ד:</a:t>
            </a:r>
            <a:endParaRPr lang="he-IL" sz="2400" b="1" dirty="0">
              <a:solidFill>
                <a:schemeClr val="bg1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3795804" y="158750"/>
            <a:ext cx="4824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שלבי הפעילות של האולימפיאדה</a:t>
            </a:r>
          </a:p>
        </p:txBody>
      </p:sp>
    </p:spTree>
    <p:extLst>
      <p:ext uri="{BB962C8B-B14F-4D97-AF65-F5344CB8AC3E}">
        <p14:creationId xmlns:p14="http://schemas.microsoft.com/office/powerpoint/2010/main" val="21907161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0" y="0"/>
            <a:ext cx="9906000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sp>
        <p:nvSpPr>
          <p:cNvPr id="31" name="Rectangle 1066"/>
          <p:cNvSpPr>
            <a:spLocks noChangeArrowheads="1"/>
          </p:cNvSpPr>
          <p:nvPr/>
        </p:nvSpPr>
        <p:spPr bwMode="auto">
          <a:xfrm>
            <a:off x="0" y="765174"/>
            <a:ext cx="4232920" cy="6092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 dirty="0"/>
          </a:p>
        </p:txBody>
      </p:sp>
      <p:grpSp>
        <p:nvGrpSpPr>
          <p:cNvPr id="2" name="Group 1"/>
          <p:cNvGrpSpPr/>
          <p:nvPr/>
        </p:nvGrpSpPr>
        <p:grpSpPr>
          <a:xfrm>
            <a:off x="56456" y="19472"/>
            <a:ext cx="1238250" cy="6858000"/>
            <a:chOff x="2806700" y="0"/>
            <a:chExt cx="1238250" cy="6858000"/>
          </a:xfrm>
        </p:grpSpPr>
        <p:sp>
          <p:nvSpPr>
            <p:cNvPr id="4099" name="Line 1069"/>
            <p:cNvSpPr>
              <a:spLocks noChangeShapeType="1"/>
            </p:cNvSpPr>
            <p:nvPr/>
          </p:nvSpPr>
          <p:spPr bwMode="auto">
            <a:xfrm>
              <a:off x="40449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0" name="Line 1070"/>
            <p:cNvSpPr>
              <a:spLocks noChangeShapeType="1"/>
            </p:cNvSpPr>
            <p:nvPr/>
          </p:nvSpPr>
          <p:spPr bwMode="auto">
            <a:xfrm>
              <a:off x="39624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1" name="Line 1071"/>
            <p:cNvSpPr>
              <a:spLocks noChangeShapeType="1"/>
            </p:cNvSpPr>
            <p:nvPr/>
          </p:nvSpPr>
          <p:spPr bwMode="auto">
            <a:xfrm>
              <a:off x="38798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2" name="Line 1072"/>
            <p:cNvSpPr>
              <a:spLocks noChangeShapeType="1"/>
            </p:cNvSpPr>
            <p:nvPr/>
          </p:nvSpPr>
          <p:spPr bwMode="auto">
            <a:xfrm>
              <a:off x="37973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3" name="Line 1073"/>
            <p:cNvSpPr>
              <a:spLocks noChangeShapeType="1"/>
            </p:cNvSpPr>
            <p:nvPr/>
          </p:nvSpPr>
          <p:spPr bwMode="auto">
            <a:xfrm>
              <a:off x="37147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4" name="Line 1074"/>
            <p:cNvSpPr>
              <a:spLocks noChangeShapeType="1"/>
            </p:cNvSpPr>
            <p:nvPr/>
          </p:nvSpPr>
          <p:spPr bwMode="auto">
            <a:xfrm>
              <a:off x="36322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5" name="Line 1075"/>
            <p:cNvSpPr>
              <a:spLocks noChangeShapeType="1"/>
            </p:cNvSpPr>
            <p:nvPr/>
          </p:nvSpPr>
          <p:spPr bwMode="auto">
            <a:xfrm>
              <a:off x="35496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Line 1076"/>
            <p:cNvSpPr>
              <a:spLocks noChangeShapeType="1"/>
            </p:cNvSpPr>
            <p:nvPr/>
          </p:nvSpPr>
          <p:spPr bwMode="auto">
            <a:xfrm>
              <a:off x="34671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7" name="Line 1077"/>
            <p:cNvSpPr>
              <a:spLocks noChangeShapeType="1"/>
            </p:cNvSpPr>
            <p:nvPr/>
          </p:nvSpPr>
          <p:spPr bwMode="auto">
            <a:xfrm>
              <a:off x="33845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8" name="Line 1078"/>
            <p:cNvSpPr>
              <a:spLocks noChangeShapeType="1"/>
            </p:cNvSpPr>
            <p:nvPr/>
          </p:nvSpPr>
          <p:spPr bwMode="auto">
            <a:xfrm>
              <a:off x="33020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9" name="Line 1079"/>
            <p:cNvSpPr>
              <a:spLocks noChangeShapeType="1"/>
            </p:cNvSpPr>
            <p:nvPr/>
          </p:nvSpPr>
          <p:spPr bwMode="auto">
            <a:xfrm>
              <a:off x="32194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0" name="Line 1080"/>
            <p:cNvSpPr>
              <a:spLocks noChangeShapeType="1"/>
            </p:cNvSpPr>
            <p:nvPr/>
          </p:nvSpPr>
          <p:spPr bwMode="auto">
            <a:xfrm>
              <a:off x="31369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1" name="Line 1081"/>
            <p:cNvSpPr>
              <a:spLocks noChangeShapeType="1"/>
            </p:cNvSpPr>
            <p:nvPr/>
          </p:nvSpPr>
          <p:spPr bwMode="auto">
            <a:xfrm>
              <a:off x="30543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2" name="Line 1082"/>
            <p:cNvSpPr>
              <a:spLocks noChangeShapeType="1"/>
            </p:cNvSpPr>
            <p:nvPr/>
          </p:nvSpPr>
          <p:spPr bwMode="auto">
            <a:xfrm>
              <a:off x="29718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3" name="Line 1083"/>
            <p:cNvSpPr>
              <a:spLocks noChangeShapeType="1"/>
            </p:cNvSpPr>
            <p:nvPr/>
          </p:nvSpPr>
          <p:spPr bwMode="auto">
            <a:xfrm>
              <a:off x="28892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4" name="Line 1084"/>
            <p:cNvSpPr>
              <a:spLocks noChangeShapeType="1"/>
            </p:cNvSpPr>
            <p:nvPr/>
          </p:nvSpPr>
          <p:spPr bwMode="auto">
            <a:xfrm>
              <a:off x="28067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15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53496" y="1203325"/>
            <a:ext cx="3871912" cy="708025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היערכות: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פיתוח אתר לליווי הפעילות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53496" y="2341563"/>
            <a:ext cx="3871912" cy="400050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חידון מקוון ברשת בעברית ובערבית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764608" y="3214688"/>
            <a:ext cx="3849688" cy="1015663"/>
          </a:xfrm>
          <a:prstGeom prst="rect">
            <a:avLst/>
          </a:prstGeom>
          <a:ln>
            <a:solidFill>
              <a:srgbClr val="3366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פתרון המשימה המורחבת והצגתה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במחוזות: נצרת, כרמיאל, גבעתיים, רחובות, מודיעין, ירושלים, באר שבע</a:t>
            </a:r>
            <a:endParaRPr lang="he-IL" sz="2000" b="1" dirty="0">
              <a:solidFill>
                <a:srgbClr val="003399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764608" y="5981278"/>
            <a:ext cx="3849688" cy="4000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chemeClr val="bg1">
                    <a:lumMod val="75000"/>
                  </a:schemeClr>
                </a:solidFill>
                <a:latin typeface="Tahoma" pitchFamily="34" charset="0"/>
                <a:cs typeface="Typograph" pitchFamily="2" charset="-79"/>
              </a:rPr>
              <a:t>טקס סיום</a:t>
            </a:r>
            <a:endParaRPr lang="he-IL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5400000" flipV="1">
            <a:off x="6573366" y="5585991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764608" y="4612853"/>
            <a:ext cx="3849688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העשרה והעמקה של פתרון משימה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 </a:t>
            </a: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על פי הערות השופטים,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C00000"/>
                </a:solidFill>
                <a:latin typeface="Tahoma" pitchFamily="34" charset="0"/>
                <a:cs typeface="Typograph" pitchFamily="2" charset="-79"/>
              </a:rPr>
              <a:t>בניית </a:t>
            </a:r>
            <a:r>
              <a:rPr lang="he-IL" sz="2000" b="1" dirty="0" smtClean="0">
                <a:solidFill>
                  <a:srgbClr val="C00000"/>
                </a:solidFill>
                <a:latin typeface="Tahoma" pitchFamily="34" charset="0"/>
                <a:cs typeface="Typograph" pitchFamily="2" charset="-79"/>
              </a:rPr>
              <a:t>דגם, הכנת פוסטר והפקת סרטון</a:t>
            </a:r>
            <a:endParaRPr lang="he-IL" sz="2000" b="1" dirty="0">
              <a:solidFill>
                <a:srgbClr val="C00000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 rot="5400000" flipV="1">
            <a:off x="6573366" y="4217566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 flipV="1">
            <a:off x="6573366" y="2778125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 rot="5400000" flipV="1">
            <a:off x="6573366" y="1912938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" name="Rectangle 3"/>
          <p:cNvSpPr/>
          <p:nvPr/>
        </p:nvSpPr>
        <p:spPr>
          <a:xfrm>
            <a:off x="1352600" y="1203325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רשימת בתי הספר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he-IL" b="1" dirty="0" smtClean="0">
                <a:solidFill>
                  <a:schemeClr val="bg1"/>
                </a:solidFill>
              </a:rPr>
              <a:t>שעלו </a:t>
            </a:r>
            <a:r>
              <a:rPr lang="he-IL" b="1" dirty="0">
                <a:solidFill>
                  <a:schemeClr val="bg1"/>
                </a:solidFill>
              </a:rPr>
              <a:t>לשלב הגמר 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139006" y="1911350"/>
            <a:ext cx="3862338" cy="4830017"/>
          </a:xfrm>
          <a:prstGeom prst="wedgeRoundRectCallout">
            <a:avLst>
              <a:gd name="adj1" fmla="val 68735"/>
              <a:gd name="adj2" fmla="val 19340"/>
              <a:gd name="adj3" fmla="val 16667"/>
            </a:avLst>
          </a:prstGeom>
          <a:solidFill>
            <a:schemeClr val="bg1"/>
          </a:solidFill>
          <a:ln w="28575" cap="sq" cmpd="sng" algn="ctr">
            <a:solidFill>
              <a:srgbClr val="0066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אורט מקס שיין, רחובות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אלסלאם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טייבה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בויאר, ירושלים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ביה"ס התיכון ע"ש פ.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הימלפרב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ירושלים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בית החינוך הניסויי המשותף שער הנגב, אשקלון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חט"ב "נופרים בגליל", טבריה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חט"ב אבן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חלדון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עראבה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חט"ב בן צבי,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קרית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אונו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חט"ב יובלים, אור יהודה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ירדן, מעלה אפרים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ישיבת אהבת ישראל, בית שמש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ליאו </a:t>
            </a:r>
            <a:r>
              <a:rPr lang="he-IL" dirty="0" err="1">
                <a:solidFill>
                  <a:schemeClr val="accent1">
                    <a:lumMod val="75000"/>
                  </a:schemeClr>
                </a:solidFill>
              </a:rPr>
              <a:t>באק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, חיפה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מרחב חינוכי, עירוני ה' חיפה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עירוני ב' ע"ש רבין, מודיעין</a:t>
            </a:r>
          </a:p>
          <a:p>
            <a:pPr algn="ctr">
              <a:spcBef>
                <a:spcPct val="50000"/>
              </a:spcBef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795804" y="158750"/>
            <a:ext cx="4824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שלבי הפעילות של האולימפיאדה</a:t>
            </a:r>
          </a:p>
        </p:txBody>
      </p:sp>
    </p:spTree>
    <p:extLst>
      <p:ext uri="{BB962C8B-B14F-4D97-AF65-F5344CB8AC3E}">
        <p14:creationId xmlns:p14="http://schemas.microsoft.com/office/powerpoint/2010/main" val="1277925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066"/>
          <p:cNvSpPr>
            <a:spLocks noChangeArrowheads="1"/>
          </p:cNvSpPr>
          <p:nvPr/>
        </p:nvSpPr>
        <p:spPr bwMode="auto">
          <a:xfrm>
            <a:off x="0" y="765174"/>
            <a:ext cx="4232920" cy="6092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 dirty="0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0" y="0"/>
            <a:ext cx="9906000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56456" y="19472"/>
            <a:ext cx="1238250" cy="6858000"/>
            <a:chOff x="2806700" y="0"/>
            <a:chExt cx="1238250" cy="6858000"/>
          </a:xfrm>
        </p:grpSpPr>
        <p:sp>
          <p:nvSpPr>
            <p:cNvPr id="4099" name="Line 1069"/>
            <p:cNvSpPr>
              <a:spLocks noChangeShapeType="1"/>
            </p:cNvSpPr>
            <p:nvPr/>
          </p:nvSpPr>
          <p:spPr bwMode="auto">
            <a:xfrm>
              <a:off x="40449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0" name="Line 1070"/>
            <p:cNvSpPr>
              <a:spLocks noChangeShapeType="1"/>
            </p:cNvSpPr>
            <p:nvPr/>
          </p:nvSpPr>
          <p:spPr bwMode="auto">
            <a:xfrm>
              <a:off x="39624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1" name="Line 1071"/>
            <p:cNvSpPr>
              <a:spLocks noChangeShapeType="1"/>
            </p:cNvSpPr>
            <p:nvPr/>
          </p:nvSpPr>
          <p:spPr bwMode="auto">
            <a:xfrm>
              <a:off x="38798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2" name="Line 1072"/>
            <p:cNvSpPr>
              <a:spLocks noChangeShapeType="1"/>
            </p:cNvSpPr>
            <p:nvPr/>
          </p:nvSpPr>
          <p:spPr bwMode="auto">
            <a:xfrm>
              <a:off x="37973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3" name="Line 1073"/>
            <p:cNvSpPr>
              <a:spLocks noChangeShapeType="1"/>
            </p:cNvSpPr>
            <p:nvPr/>
          </p:nvSpPr>
          <p:spPr bwMode="auto">
            <a:xfrm>
              <a:off x="37147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4" name="Line 1074"/>
            <p:cNvSpPr>
              <a:spLocks noChangeShapeType="1"/>
            </p:cNvSpPr>
            <p:nvPr/>
          </p:nvSpPr>
          <p:spPr bwMode="auto">
            <a:xfrm>
              <a:off x="36322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5" name="Line 1075"/>
            <p:cNvSpPr>
              <a:spLocks noChangeShapeType="1"/>
            </p:cNvSpPr>
            <p:nvPr/>
          </p:nvSpPr>
          <p:spPr bwMode="auto">
            <a:xfrm>
              <a:off x="35496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Line 1076"/>
            <p:cNvSpPr>
              <a:spLocks noChangeShapeType="1"/>
            </p:cNvSpPr>
            <p:nvPr/>
          </p:nvSpPr>
          <p:spPr bwMode="auto">
            <a:xfrm>
              <a:off x="34671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7" name="Line 1077"/>
            <p:cNvSpPr>
              <a:spLocks noChangeShapeType="1"/>
            </p:cNvSpPr>
            <p:nvPr/>
          </p:nvSpPr>
          <p:spPr bwMode="auto">
            <a:xfrm>
              <a:off x="33845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8" name="Line 1078"/>
            <p:cNvSpPr>
              <a:spLocks noChangeShapeType="1"/>
            </p:cNvSpPr>
            <p:nvPr/>
          </p:nvSpPr>
          <p:spPr bwMode="auto">
            <a:xfrm>
              <a:off x="33020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09" name="Line 1079"/>
            <p:cNvSpPr>
              <a:spLocks noChangeShapeType="1"/>
            </p:cNvSpPr>
            <p:nvPr/>
          </p:nvSpPr>
          <p:spPr bwMode="auto">
            <a:xfrm>
              <a:off x="32194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0" name="Line 1080"/>
            <p:cNvSpPr>
              <a:spLocks noChangeShapeType="1"/>
            </p:cNvSpPr>
            <p:nvPr/>
          </p:nvSpPr>
          <p:spPr bwMode="auto">
            <a:xfrm>
              <a:off x="31369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1" name="Line 1081"/>
            <p:cNvSpPr>
              <a:spLocks noChangeShapeType="1"/>
            </p:cNvSpPr>
            <p:nvPr/>
          </p:nvSpPr>
          <p:spPr bwMode="auto">
            <a:xfrm>
              <a:off x="30543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2" name="Line 1082"/>
            <p:cNvSpPr>
              <a:spLocks noChangeShapeType="1"/>
            </p:cNvSpPr>
            <p:nvPr/>
          </p:nvSpPr>
          <p:spPr bwMode="auto">
            <a:xfrm>
              <a:off x="29718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3" name="Line 1083"/>
            <p:cNvSpPr>
              <a:spLocks noChangeShapeType="1"/>
            </p:cNvSpPr>
            <p:nvPr/>
          </p:nvSpPr>
          <p:spPr bwMode="auto">
            <a:xfrm>
              <a:off x="288925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4114" name="Line 1084"/>
            <p:cNvSpPr>
              <a:spLocks noChangeShapeType="1"/>
            </p:cNvSpPr>
            <p:nvPr/>
          </p:nvSpPr>
          <p:spPr bwMode="auto">
            <a:xfrm>
              <a:off x="2806700" y="0"/>
              <a:ext cx="0" cy="685800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15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53496" y="1203325"/>
            <a:ext cx="3871912" cy="708025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היערכות: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פיתוח אתר לליווי הפעילות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53496" y="2341563"/>
            <a:ext cx="3871912" cy="400050"/>
          </a:xfrm>
          <a:prstGeom prst="rect">
            <a:avLst/>
          </a:prstGeom>
          <a:ln>
            <a:solidFill>
              <a:srgbClr val="A5002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חידון מקוון ברשת בעברית ובערבית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764608" y="3214688"/>
            <a:ext cx="3849688" cy="1015663"/>
          </a:xfrm>
          <a:prstGeom prst="rect">
            <a:avLst/>
          </a:prstGeom>
          <a:ln>
            <a:solidFill>
              <a:srgbClr val="3366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פתרון המשימה המורחבת והצגתה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במחוזות: נצרת, כרמיאל, גבעתיים, רחובות, מודיעין, ירושלים, באר שבע</a:t>
            </a:r>
            <a:endParaRPr lang="he-IL" sz="2000" b="1" dirty="0">
              <a:solidFill>
                <a:srgbClr val="003399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764608" y="5981278"/>
            <a:ext cx="3849688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טקס סיום</a:t>
            </a:r>
            <a:endParaRPr lang="he-IL" sz="2000" b="1" dirty="0">
              <a:solidFill>
                <a:srgbClr val="003399"/>
              </a:solidFill>
              <a:latin typeface="Tahoma" pitchFamily="34" charset="0"/>
              <a:cs typeface="Typograph" pitchFamily="2" charset="-79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 rot="5400000" flipV="1">
            <a:off x="6573366" y="5585991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764608" y="4612853"/>
            <a:ext cx="3849688" cy="101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העשרה והעמקה של פתרון משימה</a:t>
            </a:r>
            <a:r>
              <a:rPr lang="en-US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 </a:t>
            </a:r>
            <a:r>
              <a:rPr lang="he-IL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על פי הערות השופטים,</a:t>
            </a:r>
            <a:r>
              <a:rPr lang="en-US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/>
            </a:r>
            <a:br>
              <a:rPr lang="en-US" sz="2000" b="1" dirty="0" smtClean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</a:br>
            <a:r>
              <a:rPr lang="he-IL" sz="2000" b="1" dirty="0">
                <a:solidFill>
                  <a:srgbClr val="003399"/>
                </a:solidFill>
                <a:latin typeface="Tahoma" pitchFamily="34" charset="0"/>
                <a:cs typeface="Typograph" pitchFamily="2" charset="-79"/>
              </a:rPr>
              <a:t>בניית דגם, הכנת פוסטר והפקת סרטון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 rot="5400000" flipV="1">
            <a:off x="6573366" y="4217566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 rot="5400000" flipV="1">
            <a:off x="6573366" y="2778125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 rot="5400000" flipV="1">
            <a:off x="6573366" y="1912938"/>
            <a:ext cx="215900" cy="431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2000"/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3795804" y="158750"/>
            <a:ext cx="4824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שלבי הפעילות של האולימפיאדה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6" y="1026944"/>
            <a:ext cx="3810000" cy="539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67007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66"/>
          <p:cNvSpPr>
            <a:spLocks noChangeArrowheads="1"/>
          </p:cNvSpPr>
          <p:nvPr/>
        </p:nvSpPr>
        <p:spPr bwMode="auto">
          <a:xfrm>
            <a:off x="0" y="0"/>
            <a:ext cx="30194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3075" name="Line 1069"/>
          <p:cNvSpPr>
            <a:spLocks noChangeShapeType="1"/>
          </p:cNvSpPr>
          <p:nvPr/>
        </p:nvSpPr>
        <p:spPr bwMode="auto">
          <a:xfrm>
            <a:off x="40449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6" name="Line 1070"/>
          <p:cNvSpPr>
            <a:spLocks noChangeShapeType="1"/>
          </p:cNvSpPr>
          <p:nvPr/>
        </p:nvSpPr>
        <p:spPr bwMode="auto">
          <a:xfrm>
            <a:off x="396240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7" name="Line 1071"/>
          <p:cNvSpPr>
            <a:spLocks noChangeShapeType="1"/>
          </p:cNvSpPr>
          <p:nvPr/>
        </p:nvSpPr>
        <p:spPr bwMode="auto">
          <a:xfrm>
            <a:off x="3879850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8" name="Line 1072"/>
          <p:cNvSpPr>
            <a:spLocks noChangeShapeType="1"/>
          </p:cNvSpPr>
          <p:nvPr/>
        </p:nvSpPr>
        <p:spPr bwMode="auto">
          <a:xfrm>
            <a:off x="33496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9" name="Line 1073"/>
          <p:cNvSpPr>
            <a:spLocks noChangeShapeType="1"/>
          </p:cNvSpPr>
          <p:nvPr/>
        </p:nvSpPr>
        <p:spPr bwMode="auto">
          <a:xfrm>
            <a:off x="689721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0" name="Line 1074"/>
          <p:cNvSpPr>
            <a:spLocks noChangeShapeType="1"/>
          </p:cNvSpPr>
          <p:nvPr/>
        </p:nvSpPr>
        <p:spPr bwMode="auto">
          <a:xfrm>
            <a:off x="3656856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1" name="Line 1075"/>
          <p:cNvSpPr>
            <a:spLocks noChangeShapeType="1"/>
          </p:cNvSpPr>
          <p:nvPr/>
        </p:nvSpPr>
        <p:spPr bwMode="auto">
          <a:xfrm>
            <a:off x="31019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2" name="Line 1076"/>
          <p:cNvSpPr>
            <a:spLocks noChangeShapeType="1"/>
          </p:cNvSpPr>
          <p:nvPr/>
        </p:nvSpPr>
        <p:spPr bwMode="auto">
          <a:xfrm>
            <a:off x="30194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3" name="Line 1077"/>
          <p:cNvSpPr>
            <a:spLocks noChangeShapeType="1"/>
          </p:cNvSpPr>
          <p:nvPr/>
        </p:nvSpPr>
        <p:spPr bwMode="auto">
          <a:xfrm>
            <a:off x="29368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4" name="Line 1078"/>
          <p:cNvSpPr>
            <a:spLocks noChangeShapeType="1"/>
          </p:cNvSpPr>
          <p:nvPr/>
        </p:nvSpPr>
        <p:spPr bwMode="auto">
          <a:xfrm>
            <a:off x="28543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5" name="Line 1079"/>
          <p:cNvSpPr>
            <a:spLocks noChangeShapeType="1"/>
          </p:cNvSpPr>
          <p:nvPr/>
        </p:nvSpPr>
        <p:spPr bwMode="auto">
          <a:xfrm>
            <a:off x="27717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6" name="Line 1080"/>
          <p:cNvSpPr>
            <a:spLocks noChangeShapeType="1"/>
          </p:cNvSpPr>
          <p:nvPr/>
        </p:nvSpPr>
        <p:spPr bwMode="auto">
          <a:xfrm>
            <a:off x="26892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7" name="Line 1081"/>
          <p:cNvSpPr>
            <a:spLocks noChangeShapeType="1"/>
          </p:cNvSpPr>
          <p:nvPr/>
        </p:nvSpPr>
        <p:spPr bwMode="auto">
          <a:xfrm>
            <a:off x="26066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8" name="Line 1082"/>
          <p:cNvSpPr>
            <a:spLocks noChangeShapeType="1"/>
          </p:cNvSpPr>
          <p:nvPr/>
        </p:nvSpPr>
        <p:spPr bwMode="auto">
          <a:xfrm>
            <a:off x="25241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9" name="Line 1083"/>
          <p:cNvSpPr>
            <a:spLocks noChangeShapeType="1"/>
          </p:cNvSpPr>
          <p:nvPr/>
        </p:nvSpPr>
        <p:spPr bwMode="auto">
          <a:xfrm>
            <a:off x="244157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0" name="Line 1084"/>
          <p:cNvSpPr>
            <a:spLocks noChangeShapeType="1"/>
          </p:cNvSpPr>
          <p:nvPr/>
        </p:nvSpPr>
        <p:spPr bwMode="auto">
          <a:xfrm>
            <a:off x="2359025" y="0"/>
            <a:ext cx="0" cy="6858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91" name="Rectangle 1089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lang="he-IL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019424" y="-471"/>
            <a:ext cx="6886575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rtl="0" eaLnBrk="0" hangingPunct="0"/>
            <a:endParaRPr lang="he-IL"/>
          </a:p>
        </p:txBody>
      </p:sp>
      <p:sp>
        <p:nvSpPr>
          <p:cNvPr id="26" name="Rectangle 1097"/>
          <p:cNvSpPr>
            <a:spLocks noChangeArrowheads="1"/>
          </p:cNvSpPr>
          <p:nvPr/>
        </p:nvSpPr>
        <p:spPr bwMode="auto">
          <a:xfrm>
            <a:off x="2936876" y="933102"/>
            <a:ext cx="67676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he-IL" sz="2400" b="1" dirty="0" smtClean="0">
                <a:solidFill>
                  <a:schemeClr val="bg1"/>
                </a:solidFill>
              </a:rPr>
              <a:t>ודות</a:t>
            </a:r>
            <a:endParaRPr lang="he-IL" sz="24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he-IL" sz="2400" b="1" dirty="0">
                <a:solidFill>
                  <a:srgbClr val="8B0000"/>
                </a:solidFill>
              </a:rPr>
              <a:t>במקום </a:t>
            </a:r>
            <a:r>
              <a:rPr lang="he-IL" sz="2400" b="1" dirty="0">
                <a:solidFill>
                  <a:srgbClr val="8B0000"/>
                </a:solidFill>
              </a:rPr>
              <a:t>הראשון:</a:t>
            </a:r>
            <a:r>
              <a:rPr lang="he-IL" sz="2400" b="1" dirty="0"/>
              <a:t/>
            </a:r>
            <a:br>
              <a:rPr lang="he-IL" sz="2400" b="1" dirty="0"/>
            </a:br>
            <a:r>
              <a:rPr lang="he-IL" sz="2400" dirty="0"/>
              <a:t>קריית החינוך יובלים, בית ז'-ח</a:t>
            </a:r>
            <a:r>
              <a:rPr lang="he-IL" sz="2400" dirty="0" smtClean="0"/>
              <a:t>'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בהנחייתה </a:t>
            </a:r>
            <a:r>
              <a:rPr lang="he-IL" sz="2400" dirty="0"/>
              <a:t>של </a:t>
            </a:r>
            <a:r>
              <a:rPr lang="he-IL" sz="2400" b="1" dirty="0"/>
              <a:t>אתי </a:t>
            </a:r>
            <a:r>
              <a:rPr lang="he-IL" sz="2400" b="1" dirty="0" err="1" smtClean="0"/>
              <a:t>גטליס</a:t>
            </a:r>
            <a:r>
              <a:rPr lang="he-IL" sz="2400" dirty="0" smtClean="0"/>
              <a:t>, מנהלת תפוח </a:t>
            </a:r>
            <a:r>
              <a:rPr lang="he-IL" sz="2400" dirty="0"/>
              <a:t>פיס, אור יהודה 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he-IL" sz="2400" dirty="0"/>
              <a:t/>
            </a:r>
            <a:br>
              <a:rPr lang="he-IL" sz="2400" dirty="0"/>
            </a:br>
            <a:r>
              <a:rPr lang="he-IL" sz="2400" b="1" dirty="0">
                <a:solidFill>
                  <a:srgbClr val="8B0000"/>
                </a:solidFill>
              </a:rPr>
              <a:t>במקום השני:</a:t>
            </a:r>
            <a:r>
              <a:rPr lang="he-IL" sz="2400" b="1" dirty="0"/>
              <a:t/>
            </a:r>
            <a:br>
              <a:rPr lang="he-IL" sz="2400" b="1" dirty="0"/>
            </a:br>
            <a:r>
              <a:rPr lang="he-IL" sz="2400" dirty="0"/>
              <a:t>חט"ב בן צבי, </a:t>
            </a:r>
            <a:r>
              <a:rPr lang="he-IL" sz="2400" dirty="0" err="1"/>
              <a:t>קרית</a:t>
            </a:r>
            <a:r>
              <a:rPr lang="he-IL" sz="2400" dirty="0"/>
              <a:t> אונו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בהנחייתה </a:t>
            </a:r>
            <a:r>
              <a:rPr lang="he-IL" sz="2400" dirty="0"/>
              <a:t>של </a:t>
            </a:r>
            <a:r>
              <a:rPr lang="he-IL" sz="2400" b="1" dirty="0"/>
              <a:t>יעל זיו</a:t>
            </a:r>
            <a:r>
              <a:rPr lang="he-IL" sz="2400" dirty="0"/>
              <a:t/>
            </a:r>
            <a:br>
              <a:rPr lang="he-IL" sz="2400" dirty="0"/>
            </a:br>
            <a:r>
              <a:rPr lang="he-IL" sz="2400" dirty="0"/>
              <a:t/>
            </a:r>
            <a:br>
              <a:rPr lang="he-IL" sz="2400" dirty="0"/>
            </a:br>
            <a:r>
              <a:rPr lang="he-IL" sz="2400" b="1" dirty="0">
                <a:solidFill>
                  <a:srgbClr val="8B0000"/>
                </a:solidFill>
              </a:rPr>
              <a:t>במקום השלישי:</a:t>
            </a:r>
            <a:r>
              <a:rPr lang="he-IL" sz="2400" b="1" dirty="0"/>
              <a:t/>
            </a:r>
            <a:br>
              <a:rPr lang="he-IL" sz="2400" b="1" dirty="0"/>
            </a:br>
            <a:r>
              <a:rPr lang="he-IL" sz="2400" dirty="0"/>
              <a:t>בית הספר ירדן, מעלה אפרים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בהנחייתם </a:t>
            </a:r>
            <a:r>
              <a:rPr lang="he-IL" sz="2400" dirty="0"/>
              <a:t>של </a:t>
            </a:r>
            <a:r>
              <a:rPr lang="he-IL" sz="2400" b="1" dirty="0"/>
              <a:t>יפה טורק ואלכס </a:t>
            </a:r>
            <a:r>
              <a:rPr lang="he-IL" sz="2400" b="1" dirty="0" err="1"/>
              <a:t>פודבלני</a:t>
            </a:r>
            <a:endParaRPr lang="he-IL" sz="2400" b="1" dirty="0">
              <a:solidFill>
                <a:srgbClr val="8B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-11773"/>
            <a:ext cx="1485900" cy="6858000"/>
          </a:xfrm>
          <a:prstGeom prst="rect">
            <a:avLst/>
          </a:prstGeom>
        </p:spPr>
      </p:pic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441576" y="158750"/>
            <a:ext cx="7464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800" b="1" dirty="0">
                <a:solidFill>
                  <a:schemeClr val="bg1"/>
                </a:solidFill>
              </a:rPr>
              <a:t>ברכות </a:t>
            </a:r>
            <a:r>
              <a:rPr lang="he-IL" sz="2800" b="1" dirty="0" smtClean="0">
                <a:solidFill>
                  <a:schemeClr val="bg1"/>
                </a:solidFill>
              </a:rPr>
              <a:t>לזוכים באולימפיאדת תשע"ד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192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cellence award">
  <a:themeElements>
    <a:clrScheme name="Efficiency Award 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66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DB8CA"/>
      </a:accent5>
      <a:accent6>
        <a:srgbClr val="B90000"/>
      </a:accent6>
      <a:hlink>
        <a:srgbClr val="FFCC00"/>
      </a:hlink>
      <a:folHlink>
        <a:srgbClr val="B2B2B2"/>
      </a:folHlink>
    </a:clrScheme>
    <a:fontScheme name="Efficiency Award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iciency Award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5C8A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5C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00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005C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0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66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2D5C8A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2D5C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3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66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B8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66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B90000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award</Template>
  <TotalTime>2757</TotalTime>
  <Words>357</Words>
  <Application>Microsoft Office PowerPoint</Application>
  <PresentationFormat>A4 Paper (210x297 mm)</PresentationFormat>
  <Paragraphs>118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Excellence award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דיאנה</dc:creator>
  <cp:lastModifiedBy>Weizmann Institute of Science</cp:lastModifiedBy>
  <cp:revision>326</cp:revision>
  <cp:lastPrinted>1601-01-01T00:00:00Z</cp:lastPrinted>
  <dcterms:created xsi:type="dcterms:W3CDTF">2009-04-05T17:33:11Z</dcterms:created>
  <dcterms:modified xsi:type="dcterms:W3CDTF">2014-02-04T14:51:35Z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TC060889601033</vt:lpwstr>
  </property>
</Properties>
</file>