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notesMasterIdLst>
    <p:notesMasterId r:id="rId12"/>
  </p:notesMasterIdLst>
  <p:sldIdLst>
    <p:sldId id="273" r:id="rId2"/>
    <p:sldId id="277" r:id="rId3"/>
    <p:sldId id="278" r:id="rId4"/>
    <p:sldId id="294" r:id="rId5"/>
    <p:sldId id="300" r:id="rId6"/>
    <p:sldId id="299" r:id="rId7"/>
    <p:sldId id="298" r:id="rId8"/>
    <p:sldId id="297" r:id="rId9"/>
    <p:sldId id="301" r:id="rId10"/>
    <p:sldId id="296" r:id="rId11"/>
  </p:sldIdLst>
  <p:sldSz cx="9906000" cy="6858000" type="A4"/>
  <p:notesSz cx="7099300" cy="10234613"/>
  <p:defaultTextStyle>
    <a:defPPr>
      <a:defRPr lang="en-US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99"/>
    <a:srgbClr val="006600"/>
    <a:srgbClr val="8B0000"/>
    <a:srgbClr val="336699"/>
    <a:srgbClr val="CCFFFF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4912" autoAdjust="0"/>
    <p:restoredTop sz="94523" autoAdjust="0"/>
  </p:normalViewPr>
  <p:slideViewPr>
    <p:cSldViewPr>
      <p:cViewPr>
        <p:scale>
          <a:sx n="70" d="100"/>
          <a:sy n="70" d="100"/>
        </p:scale>
        <p:origin x="-1512" y="-89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image" Target="../media/image4.jpg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image" Target="../media/image4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427ED6-F618-46B1-8700-99F235E95B99}" type="doc">
      <dgm:prSet loTypeId="urn:microsoft.com/office/officeart/2005/8/layout/vList3" loCatId="list" qsTypeId="urn:microsoft.com/office/officeart/2005/8/quickstyle/simple3" qsCatId="simple" csTypeId="urn:microsoft.com/office/officeart/2005/8/colors/accent1_2" csCatId="accent1" phldr="1"/>
      <dgm:spPr/>
    </dgm:pt>
    <dgm:pt modelId="{2A6E9D90-3666-4A52-BF2C-90E4E8F66CD1}">
      <dgm:prSet phldrT="[Text]"/>
      <dgm:spPr/>
      <dgm:t>
        <a:bodyPr/>
        <a:lstStyle/>
        <a:p>
          <a:pPr rtl="1"/>
          <a:r>
            <a:rPr lang="he-IL" dirty="0" smtClean="0"/>
            <a:t>איסוף דגימות מהאטמוספירה ומהקרקע של מאדים והחזרתן לכדור הארץ</a:t>
          </a:r>
          <a:endParaRPr lang="he-IL" dirty="0"/>
        </a:p>
      </dgm:t>
    </dgm:pt>
    <dgm:pt modelId="{5E8DB281-F171-433F-A382-010945E6D7F1}" type="parTrans" cxnId="{282F2053-495D-4C4B-991D-F542EF700A58}">
      <dgm:prSet/>
      <dgm:spPr/>
      <dgm:t>
        <a:bodyPr/>
        <a:lstStyle/>
        <a:p>
          <a:pPr rtl="1"/>
          <a:endParaRPr lang="he-IL"/>
        </a:p>
      </dgm:t>
    </dgm:pt>
    <dgm:pt modelId="{F9829655-118A-4897-83FA-646DF494CCB3}" type="sibTrans" cxnId="{282F2053-495D-4C4B-991D-F542EF700A58}">
      <dgm:prSet/>
      <dgm:spPr/>
      <dgm:t>
        <a:bodyPr/>
        <a:lstStyle/>
        <a:p>
          <a:pPr rtl="1"/>
          <a:endParaRPr lang="he-IL"/>
        </a:p>
      </dgm:t>
    </dgm:pt>
    <dgm:pt modelId="{EB4C454B-6680-49D9-9CEF-93C1A855BB53}">
      <dgm:prSet phldrT="[Text]"/>
      <dgm:spPr/>
      <dgm:t>
        <a:bodyPr/>
        <a:lstStyle/>
        <a:p>
          <a:pPr rtl="1"/>
          <a:r>
            <a:rPr lang="he-IL" dirty="0" smtClean="0"/>
            <a:t>נחיתה על אחד מירחי שבתאי וחקר פני השטח שלו</a:t>
          </a:r>
          <a:endParaRPr lang="he-IL" dirty="0"/>
        </a:p>
      </dgm:t>
    </dgm:pt>
    <dgm:pt modelId="{33F3296B-69D2-40BE-BBEF-635C84181C10}" type="parTrans" cxnId="{944031D3-B373-4BFE-A85E-590C9600B4F9}">
      <dgm:prSet/>
      <dgm:spPr/>
      <dgm:t>
        <a:bodyPr/>
        <a:lstStyle/>
        <a:p>
          <a:pPr rtl="1"/>
          <a:endParaRPr lang="he-IL"/>
        </a:p>
      </dgm:t>
    </dgm:pt>
    <dgm:pt modelId="{2100A8B4-BE4E-440D-B90E-8D4FB9DAA080}" type="sibTrans" cxnId="{944031D3-B373-4BFE-A85E-590C9600B4F9}">
      <dgm:prSet/>
      <dgm:spPr/>
      <dgm:t>
        <a:bodyPr/>
        <a:lstStyle/>
        <a:p>
          <a:pPr rtl="1"/>
          <a:endParaRPr lang="he-IL"/>
        </a:p>
      </dgm:t>
    </dgm:pt>
    <dgm:pt modelId="{FA0CABB2-7DC6-4C4B-A915-E1914F45A8BD}" type="pres">
      <dgm:prSet presAssocID="{CA427ED6-F618-46B1-8700-99F235E95B99}" presName="linearFlow" presStyleCnt="0">
        <dgm:presLayoutVars>
          <dgm:dir/>
          <dgm:resizeHandles val="exact"/>
        </dgm:presLayoutVars>
      </dgm:prSet>
      <dgm:spPr/>
    </dgm:pt>
    <dgm:pt modelId="{220BCEBB-C4C9-4CC0-8267-8E71ACEA3A79}" type="pres">
      <dgm:prSet presAssocID="{2A6E9D90-3666-4A52-BF2C-90E4E8F66CD1}" presName="composite" presStyleCnt="0"/>
      <dgm:spPr/>
    </dgm:pt>
    <dgm:pt modelId="{1F037214-A55D-4595-965B-AFEE5A5EFA63}" type="pres">
      <dgm:prSet presAssocID="{2A6E9D90-3666-4A52-BF2C-90E4E8F66CD1}" presName="imgShp" presStyleLbl="fgImgPlace1" presStyleIdx="0" presStyleCnt="2"/>
      <dgm:spPr>
        <a:blipFill>
          <a:blip xmlns:r="http://schemas.openxmlformats.org/officeDocument/2006/relationships" r:embed="rId1"/>
          <a:srcRect/>
          <a:stretch>
            <a:fillRect l="-57000" r="-57000"/>
          </a:stretch>
        </a:blipFill>
      </dgm:spPr>
    </dgm:pt>
    <dgm:pt modelId="{C44D4762-3974-49FD-A3E9-7B42B6BB9239}" type="pres">
      <dgm:prSet presAssocID="{2A6E9D90-3666-4A52-BF2C-90E4E8F66CD1}" presName="txShp" presStyleLbl="node1" presStyleIdx="0" presStyleCnt="2" custScaleX="116210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2E94741E-E778-49DA-AE2F-49841D684E6E}" type="pres">
      <dgm:prSet presAssocID="{F9829655-118A-4897-83FA-646DF494CCB3}" presName="spacing" presStyleCnt="0"/>
      <dgm:spPr/>
    </dgm:pt>
    <dgm:pt modelId="{5BB5A6BB-F357-48C5-81CB-76E5842C836E}" type="pres">
      <dgm:prSet presAssocID="{EB4C454B-6680-49D9-9CEF-93C1A855BB53}" presName="composite" presStyleCnt="0"/>
      <dgm:spPr/>
    </dgm:pt>
    <dgm:pt modelId="{324F548D-EDEB-4B53-9013-8E8B85FCA00F}" type="pres">
      <dgm:prSet presAssocID="{EB4C454B-6680-49D9-9CEF-93C1A855BB53}" presName="imgShp" presStyleLbl="fgImgPlace1" presStyleIdx="1" presStyleCnt="2"/>
      <dgm:spPr>
        <a:blipFill>
          <a:blip xmlns:r="http://schemas.openxmlformats.org/officeDocument/2006/relationships" r:embed="rId2"/>
          <a:srcRect/>
          <a:stretch>
            <a:fillRect l="-29000" r="-29000"/>
          </a:stretch>
        </a:blipFill>
      </dgm:spPr>
      <dgm:extLst>
        <a:ext uri="{E40237B7-FDA0-4F09-8148-C483321AD2D9}">
          <dgm14:cNvPr xmlns:dgm14="http://schemas.microsoft.com/office/drawing/2010/diagram" id="0" name="" descr="ננו לווין "/>
        </a:ext>
      </dgm:extLst>
    </dgm:pt>
    <dgm:pt modelId="{E2911C92-6669-4ABB-9C34-281E3447F96E}" type="pres">
      <dgm:prSet presAssocID="{EB4C454B-6680-49D9-9CEF-93C1A855BB53}" presName="txShp" presStyleLbl="node1" presStyleIdx="1" presStyleCnt="2" custScaleX="111722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944031D3-B373-4BFE-A85E-590C9600B4F9}" srcId="{CA427ED6-F618-46B1-8700-99F235E95B99}" destId="{EB4C454B-6680-49D9-9CEF-93C1A855BB53}" srcOrd="1" destOrd="0" parTransId="{33F3296B-69D2-40BE-BBEF-635C84181C10}" sibTransId="{2100A8B4-BE4E-440D-B90E-8D4FB9DAA080}"/>
    <dgm:cxn modelId="{F5D0AF06-3F89-4D20-8285-95D1F45536FC}" type="presOf" srcId="{EB4C454B-6680-49D9-9CEF-93C1A855BB53}" destId="{E2911C92-6669-4ABB-9C34-281E3447F96E}" srcOrd="0" destOrd="0" presId="urn:microsoft.com/office/officeart/2005/8/layout/vList3"/>
    <dgm:cxn modelId="{282F2053-495D-4C4B-991D-F542EF700A58}" srcId="{CA427ED6-F618-46B1-8700-99F235E95B99}" destId="{2A6E9D90-3666-4A52-BF2C-90E4E8F66CD1}" srcOrd="0" destOrd="0" parTransId="{5E8DB281-F171-433F-A382-010945E6D7F1}" sibTransId="{F9829655-118A-4897-83FA-646DF494CCB3}"/>
    <dgm:cxn modelId="{CE7BAE2E-7337-495E-AF6C-B8208832EF87}" type="presOf" srcId="{CA427ED6-F618-46B1-8700-99F235E95B99}" destId="{FA0CABB2-7DC6-4C4B-A915-E1914F45A8BD}" srcOrd="0" destOrd="0" presId="urn:microsoft.com/office/officeart/2005/8/layout/vList3"/>
    <dgm:cxn modelId="{6C8FCEDB-BB81-40F5-BDEB-6B61D72E1A38}" type="presOf" srcId="{2A6E9D90-3666-4A52-BF2C-90E4E8F66CD1}" destId="{C44D4762-3974-49FD-A3E9-7B42B6BB9239}" srcOrd="0" destOrd="0" presId="urn:microsoft.com/office/officeart/2005/8/layout/vList3"/>
    <dgm:cxn modelId="{3E384132-E76B-4A30-8EDA-D3D1C29281F6}" type="presParOf" srcId="{FA0CABB2-7DC6-4C4B-A915-E1914F45A8BD}" destId="{220BCEBB-C4C9-4CC0-8267-8E71ACEA3A79}" srcOrd="0" destOrd="0" presId="urn:microsoft.com/office/officeart/2005/8/layout/vList3"/>
    <dgm:cxn modelId="{80FA5AC1-AAF9-4A4C-81AE-F6B426131DDC}" type="presParOf" srcId="{220BCEBB-C4C9-4CC0-8267-8E71ACEA3A79}" destId="{1F037214-A55D-4595-965B-AFEE5A5EFA63}" srcOrd="0" destOrd="0" presId="urn:microsoft.com/office/officeart/2005/8/layout/vList3"/>
    <dgm:cxn modelId="{BC3A3FB3-02A3-4F15-9299-589FE868129A}" type="presParOf" srcId="{220BCEBB-C4C9-4CC0-8267-8E71ACEA3A79}" destId="{C44D4762-3974-49FD-A3E9-7B42B6BB9239}" srcOrd="1" destOrd="0" presId="urn:microsoft.com/office/officeart/2005/8/layout/vList3"/>
    <dgm:cxn modelId="{77089690-2E64-4CFB-BA78-C399F07BC898}" type="presParOf" srcId="{FA0CABB2-7DC6-4C4B-A915-E1914F45A8BD}" destId="{2E94741E-E778-49DA-AE2F-49841D684E6E}" srcOrd="1" destOrd="0" presId="urn:microsoft.com/office/officeart/2005/8/layout/vList3"/>
    <dgm:cxn modelId="{AB73F66D-758D-44C0-8173-DE70288C9F59}" type="presParOf" srcId="{FA0CABB2-7DC6-4C4B-A915-E1914F45A8BD}" destId="{5BB5A6BB-F357-48C5-81CB-76E5842C836E}" srcOrd="2" destOrd="0" presId="urn:microsoft.com/office/officeart/2005/8/layout/vList3"/>
    <dgm:cxn modelId="{298DAD50-4024-4ED2-AA74-31AFB962CEE5}" type="presParOf" srcId="{5BB5A6BB-F357-48C5-81CB-76E5842C836E}" destId="{324F548D-EDEB-4B53-9013-8E8B85FCA00F}" srcOrd="0" destOrd="0" presId="urn:microsoft.com/office/officeart/2005/8/layout/vList3"/>
    <dgm:cxn modelId="{4F8F82FD-500E-4536-89DC-0FD6F8F4F28A}" type="presParOf" srcId="{5BB5A6BB-F357-48C5-81CB-76E5842C836E}" destId="{E2911C92-6669-4ABB-9C34-281E3447F96E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4D4762-3974-49FD-A3E9-7B42B6BB9239}">
      <dsp:nvSpPr>
        <dsp:cNvPr id="0" name=""/>
        <dsp:cNvSpPr/>
      </dsp:nvSpPr>
      <dsp:spPr>
        <a:xfrm rot="10800000">
          <a:off x="662599" y="341163"/>
          <a:ext cx="3004966" cy="1302624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4421" tIns="72390" rIns="135128" bIns="72390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900" kern="1200" dirty="0" smtClean="0"/>
            <a:t>איסוף דגימות מהאטמוספירה ומהקרקע של מאדים והחזרתן לכדור הארץ</a:t>
          </a:r>
          <a:endParaRPr lang="he-IL" sz="1900" kern="1200" dirty="0"/>
        </a:p>
      </dsp:txBody>
      <dsp:txXfrm rot="10800000">
        <a:off x="988255" y="341163"/>
        <a:ext cx="2679310" cy="1302624"/>
      </dsp:txXfrm>
    </dsp:sp>
    <dsp:sp modelId="{1F037214-A55D-4595-965B-AFEE5A5EFA63}">
      <dsp:nvSpPr>
        <dsp:cNvPr id="0" name=""/>
        <dsp:cNvSpPr/>
      </dsp:nvSpPr>
      <dsp:spPr>
        <a:xfrm>
          <a:off x="220866" y="341163"/>
          <a:ext cx="1302624" cy="1302624"/>
        </a:xfrm>
        <a:prstGeom prst="ellipse">
          <a:avLst/>
        </a:prstGeom>
        <a:blipFill>
          <a:blip xmlns:r="http://schemas.openxmlformats.org/officeDocument/2006/relationships" r:embed="rId1"/>
          <a:srcRect/>
          <a:stretch>
            <a:fillRect l="-57000" r="-57000"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2911C92-6669-4ABB-9C34-281E3447F96E}">
      <dsp:nvSpPr>
        <dsp:cNvPr id="0" name=""/>
        <dsp:cNvSpPr/>
      </dsp:nvSpPr>
      <dsp:spPr>
        <a:xfrm rot="10800000">
          <a:off x="749637" y="2032631"/>
          <a:ext cx="2888915" cy="1302624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4421" tIns="72390" rIns="135128" bIns="72390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900" kern="1200" dirty="0" smtClean="0"/>
            <a:t>נחיתה על אחד מירחי שבתאי וחקר פני השטח שלו</a:t>
          </a:r>
          <a:endParaRPr lang="he-IL" sz="1900" kern="1200" dirty="0"/>
        </a:p>
      </dsp:txBody>
      <dsp:txXfrm rot="10800000">
        <a:off x="1075293" y="2032631"/>
        <a:ext cx="2563259" cy="1302624"/>
      </dsp:txXfrm>
    </dsp:sp>
    <dsp:sp modelId="{324F548D-EDEB-4B53-9013-8E8B85FCA00F}">
      <dsp:nvSpPr>
        <dsp:cNvPr id="0" name=""/>
        <dsp:cNvSpPr/>
      </dsp:nvSpPr>
      <dsp:spPr>
        <a:xfrm>
          <a:off x="249879" y="2032631"/>
          <a:ext cx="1302624" cy="1302624"/>
        </a:xfrm>
        <a:prstGeom prst="ellipse">
          <a:avLst/>
        </a:prstGeom>
        <a:blipFill>
          <a:blip xmlns:r="http://schemas.openxmlformats.org/officeDocument/2006/relationships" r:embed="rId2"/>
          <a:srcRect/>
          <a:stretch>
            <a:fillRect l="-29000" r="-29000"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1650" cy="4968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97331" tIns="48665" rIns="97331" bIns="48665" numCol="1" anchor="t" anchorCtr="0" compatLnSpc="1">
            <a:prstTxWarp prst="textNoShape">
              <a:avLst/>
            </a:prstTxWarp>
          </a:bodyPr>
          <a:lstStyle>
            <a:lvl1pPr algn="l" defTabSz="971550" rtl="0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18435" name="Rectangle 3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733425" y="747713"/>
            <a:ext cx="5632450" cy="389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0" y="4897438"/>
            <a:ext cx="5232400" cy="4562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97331" tIns="48665" rIns="97331" bIns="486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 idx="1"/>
          </p:nvPr>
        </p:nvSpPr>
        <p:spPr bwMode="auto">
          <a:xfrm>
            <a:off x="4057650" y="0"/>
            <a:ext cx="3041650" cy="4968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97331" tIns="48665" rIns="97331" bIns="48665" numCol="1" anchor="t" anchorCtr="0" compatLnSpc="1">
            <a:prstTxWarp prst="textNoShape">
              <a:avLst/>
            </a:prstTxWarp>
          </a:bodyPr>
          <a:lstStyle>
            <a:lvl1pPr defTabSz="971550" rtl="0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09150"/>
            <a:ext cx="3041650" cy="4968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97331" tIns="48665" rIns="97331" bIns="48665" numCol="1" anchor="b" anchorCtr="0" compatLnSpc="1">
            <a:prstTxWarp prst="textNoShape">
              <a:avLst/>
            </a:prstTxWarp>
          </a:bodyPr>
          <a:lstStyle>
            <a:lvl1pPr algn="l" defTabSz="971550" rtl="0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57650" y="9709150"/>
            <a:ext cx="3041650" cy="4968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97331" tIns="48665" rIns="97331" bIns="48665" numCol="1" anchor="b" anchorCtr="0" compatLnSpc="1">
            <a:prstTxWarp prst="textNoShape">
              <a:avLst/>
            </a:prstTxWarp>
          </a:bodyPr>
          <a:lstStyle>
            <a:lvl1pPr defTabSz="971550" rtl="0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F40E7003-EA92-4B43-8CCD-BC98F2B3B9EB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2483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 txBox="1">
            <a:spLocks noGrp="1" noChangeArrowheads="1"/>
          </p:cNvSpPr>
          <p:nvPr/>
        </p:nvSpPr>
        <p:spPr bwMode="auto">
          <a:xfrm>
            <a:off x="4057650" y="9709150"/>
            <a:ext cx="304165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7331" tIns="48665" rIns="97331" bIns="48665" anchor="b"/>
          <a:lstStyle>
            <a:lvl1pPr defTabSz="971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971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971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971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971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71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71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71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71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rtl="0"/>
            <a:fld id="{373755BA-42E4-4843-AB61-D3E3B3077144}" type="slidenum">
              <a:rPr lang="he-IL" sz="1300">
                <a:latin typeface="Times New Roman" pitchFamily="18" charset="0"/>
              </a:rPr>
              <a:pPr rtl="0"/>
              <a:t>1</a:t>
            </a:fld>
            <a:endParaRPr lang="en-US" sz="1300">
              <a:latin typeface="Times New Roman" pitchFamily="18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he-IL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 txBox="1">
            <a:spLocks noGrp="1" noChangeArrowheads="1"/>
          </p:cNvSpPr>
          <p:nvPr/>
        </p:nvSpPr>
        <p:spPr bwMode="auto">
          <a:xfrm>
            <a:off x="4057650" y="9709150"/>
            <a:ext cx="304165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7331" tIns="48665" rIns="97331" bIns="48665" anchor="b"/>
          <a:lstStyle>
            <a:lvl1pPr defTabSz="971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971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971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971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971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71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71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71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71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rtl="0"/>
            <a:fld id="{19218D48-F800-42AF-B1A5-E69EC74E1285}" type="slidenum">
              <a:rPr lang="he-IL" sz="1300">
                <a:latin typeface="Times New Roman" pitchFamily="18" charset="0"/>
              </a:rPr>
              <a:pPr rtl="0"/>
              <a:t>10</a:t>
            </a:fld>
            <a:endParaRPr lang="en-US" sz="1300">
              <a:latin typeface="Times New Roman" pitchFamily="18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he-I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 txBox="1">
            <a:spLocks noGrp="1" noChangeArrowheads="1"/>
          </p:cNvSpPr>
          <p:nvPr/>
        </p:nvSpPr>
        <p:spPr bwMode="auto">
          <a:xfrm>
            <a:off x="4057650" y="9709150"/>
            <a:ext cx="304165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7331" tIns="48665" rIns="97331" bIns="48665" anchor="b"/>
          <a:lstStyle>
            <a:lvl1pPr defTabSz="971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971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971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971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971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71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71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71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71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rtl="0"/>
            <a:fld id="{19218D48-F800-42AF-B1A5-E69EC74E1285}" type="slidenum">
              <a:rPr lang="he-IL" sz="1300">
                <a:latin typeface="Times New Roman" pitchFamily="18" charset="0"/>
              </a:rPr>
              <a:pPr rtl="0"/>
              <a:t>2</a:t>
            </a:fld>
            <a:endParaRPr lang="en-US" sz="1300">
              <a:latin typeface="Times New Roman" pitchFamily="18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he-I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 txBox="1">
            <a:spLocks noGrp="1" noChangeArrowheads="1"/>
          </p:cNvSpPr>
          <p:nvPr/>
        </p:nvSpPr>
        <p:spPr bwMode="auto">
          <a:xfrm>
            <a:off x="4057650" y="9709150"/>
            <a:ext cx="304165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7331" tIns="48665" rIns="97331" bIns="48665" anchor="b"/>
          <a:lstStyle>
            <a:lvl1pPr defTabSz="971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971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971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971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971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71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71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71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71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rtl="0"/>
            <a:fld id="{19218D48-F800-42AF-B1A5-E69EC74E1285}" type="slidenum">
              <a:rPr lang="he-IL" sz="1300">
                <a:latin typeface="Times New Roman" pitchFamily="18" charset="0"/>
              </a:rPr>
              <a:pPr rtl="0"/>
              <a:t>3</a:t>
            </a:fld>
            <a:endParaRPr lang="en-US" sz="1300">
              <a:latin typeface="Times New Roman" pitchFamily="18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he-I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 txBox="1">
            <a:spLocks noGrp="1" noChangeArrowheads="1"/>
          </p:cNvSpPr>
          <p:nvPr/>
        </p:nvSpPr>
        <p:spPr bwMode="auto">
          <a:xfrm>
            <a:off x="4057650" y="9709150"/>
            <a:ext cx="304165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7331" tIns="48665" rIns="97331" bIns="48665" anchor="b"/>
          <a:lstStyle>
            <a:lvl1pPr defTabSz="971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971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971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971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971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71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71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71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71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rtl="0"/>
            <a:fld id="{DBE63A64-7CC2-4E25-9D62-A6C6B550BC39}" type="slidenum">
              <a:rPr lang="he-IL" sz="1300">
                <a:latin typeface="Times New Roman" pitchFamily="18" charset="0"/>
              </a:rPr>
              <a:pPr rtl="0"/>
              <a:t>4</a:t>
            </a:fld>
            <a:endParaRPr lang="en-US" sz="1300">
              <a:latin typeface="Times New Roman" pitchFamily="18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he-I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 txBox="1">
            <a:spLocks noGrp="1" noChangeArrowheads="1"/>
          </p:cNvSpPr>
          <p:nvPr/>
        </p:nvSpPr>
        <p:spPr bwMode="auto">
          <a:xfrm>
            <a:off x="4057650" y="9709150"/>
            <a:ext cx="304165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7331" tIns="48665" rIns="97331" bIns="48665" anchor="b"/>
          <a:lstStyle>
            <a:lvl1pPr defTabSz="971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971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971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971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971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71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71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71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71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rtl="0"/>
            <a:fld id="{DBE63A64-7CC2-4E25-9D62-A6C6B550BC39}" type="slidenum">
              <a:rPr lang="he-IL" sz="1300">
                <a:latin typeface="Times New Roman" pitchFamily="18" charset="0"/>
              </a:rPr>
              <a:pPr rtl="0"/>
              <a:t>5</a:t>
            </a:fld>
            <a:endParaRPr lang="en-US" sz="1300">
              <a:latin typeface="Times New Roman" pitchFamily="18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he-IL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 txBox="1">
            <a:spLocks noGrp="1" noChangeArrowheads="1"/>
          </p:cNvSpPr>
          <p:nvPr/>
        </p:nvSpPr>
        <p:spPr bwMode="auto">
          <a:xfrm>
            <a:off x="4057650" y="9709150"/>
            <a:ext cx="304165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7331" tIns="48665" rIns="97331" bIns="48665" anchor="b"/>
          <a:lstStyle>
            <a:lvl1pPr defTabSz="971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971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971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971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971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71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71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71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71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rtl="0"/>
            <a:fld id="{DBE63A64-7CC2-4E25-9D62-A6C6B550BC39}" type="slidenum">
              <a:rPr lang="he-IL" sz="1300">
                <a:latin typeface="Times New Roman" pitchFamily="18" charset="0"/>
              </a:rPr>
              <a:pPr rtl="0"/>
              <a:t>6</a:t>
            </a:fld>
            <a:endParaRPr lang="en-US" sz="1300">
              <a:latin typeface="Times New Roman" pitchFamily="18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he-IL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 txBox="1">
            <a:spLocks noGrp="1" noChangeArrowheads="1"/>
          </p:cNvSpPr>
          <p:nvPr/>
        </p:nvSpPr>
        <p:spPr bwMode="auto">
          <a:xfrm>
            <a:off x="4057650" y="9709150"/>
            <a:ext cx="304165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7331" tIns="48665" rIns="97331" bIns="48665" anchor="b"/>
          <a:lstStyle>
            <a:lvl1pPr defTabSz="971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971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971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971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971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71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71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71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71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rtl="0"/>
            <a:fld id="{DBE63A64-7CC2-4E25-9D62-A6C6B550BC39}" type="slidenum">
              <a:rPr lang="he-IL" sz="1300">
                <a:latin typeface="Times New Roman" pitchFamily="18" charset="0"/>
              </a:rPr>
              <a:pPr rtl="0"/>
              <a:t>7</a:t>
            </a:fld>
            <a:endParaRPr lang="en-US" sz="1300">
              <a:latin typeface="Times New Roman" pitchFamily="18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he-IL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 txBox="1">
            <a:spLocks noGrp="1" noChangeArrowheads="1"/>
          </p:cNvSpPr>
          <p:nvPr/>
        </p:nvSpPr>
        <p:spPr bwMode="auto">
          <a:xfrm>
            <a:off x="4057650" y="9709150"/>
            <a:ext cx="304165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7331" tIns="48665" rIns="97331" bIns="48665" anchor="b"/>
          <a:lstStyle>
            <a:lvl1pPr defTabSz="971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971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971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971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971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71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71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71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71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rtl="0"/>
            <a:fld id="{DBE63A64-7CC2-4E25-9D62-A6C6B550BC39}" type="slidenum">
              <a:rPr lang="he-IL" sz="1300">
                <a:latin typeface="Times New Roman" pitchFamily="18" charset="0"/>
              </a:rPr>
              <a:pPr rtl="0"/>
              <a:t>8</a:t>
            </a:fld>
            <a:endParaRPr lang="en-US" sz="1300">
              <a:latin typeface="Times New Roman" pitchFamily="18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he-IL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 txBox="1">
            <a:spLocks noGrp="1" noChangeArrowheads="1"/>
          </p:cNvSpPr>
          <p:nvPr/>
        </p:nvSpPr>
        <p:spPr bwMode="auto">
          <a:xfrm>
            <a:off x="4057650" y="9709150"/>
            <a:ext cx="304165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7331" tIns="48665" rIns="97331" bIns="48665" anchor="b"/>
          <a:lstStyle>
            <a:lvl1pPr defTabSz="971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971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971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971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971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71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71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71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71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rtl="0"/>
            <a:fld id="{19218D48-F800-42AF-B1A5-E69EC74E1285}" type="slidenum">
              <a:rPr lang="he-IL" sz="1300">
                <a:latin typeface="Times New Roman" pitchFamily="18" charset="0"/>
              </a:rPr>
              <a:pPr rtl="0"/>
              <a:t>9</a:t>
            </a:fld>
            <a:endParaRPr lang="en-US" sz="1300">
              <a:latin typeface="Times New Roman" pitchFamily="18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he-I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02245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5653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58026" y="609600"/>
            <a:ext cx="2105025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609600"/>
            <a:ext cx="6149975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01267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8000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19031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27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981200"/>
            <a:ext cx="4127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23553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28244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20090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7698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006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3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1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74508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he-I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63590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ook Antiqua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ook Antiqua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ook Antiqua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ook Antiqua" pitchFamily="18" charset="0"/>
        </a:defRPr>
      </a:lvl5pPr>
      <a:lvl6pPr marL="4572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ook Antiqua" pitchFamily="18" charset="0"/>
        </a:defRPr>
      </a:lvl6pPr>
      <a:lvl7pPr marL="9144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ook Antiqua" pitchFamily="18" charset="0"/>
        </a:defRPr>
      </a:lvl7pPr>
      <a:lvl8pPr marL="13716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ook Antiqua" pitchFamily="18" charset="0"/>
        </a:defRPr>
      </a:lvl8pPr>
      <a:lvl9pPr marL="18288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ook Antiqua" pitchFamily="18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066"/>
          <p:cNvSpPr>
            <a:spLocks noChangeArrowheads="1"/>
          </p:cNvSpPr>
          <p:nvPr/>
        </p:nvSpPr>
        <p:spPr bwMode="auto">
          <a:xfrm>
            <a:off x="0" y="0"/>
            <a:ext cx="363220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pPr algn="l" rtl="0" eaLnBrk="0" hangingPunct="0"/>
            <a:endParaRPr lang="he-IL"/>
          </a:p>
        </p:txBody>
      </p:sp>
      <p:sp>
        <p:nvSpPr>
          <p:cNvPr id="2051" name="Line 1069"/>
          <p:cNvSpPr>
            <a:spLocks noChangeShapeType="1"/>
          </p:cNvSpPr>
          <p:nvPr/>
        </p:nvSpPr>
        <p:spPr bwMode="auto">
          <a:xfrm>
            <a:off x="4044950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2052" name="Line 1070"/>
          <p:cNvSpPr>
            <a:spLocks noChangeShapeType="1"/>
          </p:cNvSpPr>
          <p:nvPr/>
        </p:nvSpPr>
        <p:spPr bwMode="auto">
          <a:xfrm>
            <a:off x="3962400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2053" name="Line 1071"/>
          <p:cNvSpPr>
            <a:spLocks noChangeShapeType="1"/>
          </p:cNvSpPr>
          <p:nvPr/>
        </p:nvSpPr>
        <p:spPr bwMode="auto">
          <a:xfrm>
            <a:off x="3879850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2054" name="Line 1072"/>
          <p:cNvSpPr>
            <a:spLocks noChangeShapeType="1"/>
          </p:cNvSpPr>
          <p:nvPr/>
        </p:nvSpPr>
        <p:spPr bwMode="auto">
          <a:xfrm>
            <a:off x="3797300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2055" name="Line 1073"/>
          <p:cNvSpPr>
            <a:spLocks noChangeShapeType="1"/>
          </p:cNvSpPr>
          <p:nvPr/>
        </p:nvSpPr>
        <p:spPr bwMode="auto">
          <a:xfrm>
            <a:off x="3714750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2056" name="Line 1074"/>
          <p:cNvSpPr>
            <a:spLocks noChangeShapeType="1"/>
          </p:cNvSpPr>
          <p:nvPr/>
        </p:nvSpPr>
        <p:spPr bwMode="auto">
          <a:xfrm>
            <a:off x="3632200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2057" name="Line 1075"/>
          <p:cNvSpPr>
            <a:spLocks noChangeShapeType="1"/>
          </p:cNvSpPr>
          <p:nvPr/>
        </p:nvSpPr>
        <p:spPr bwMode="auto">
          <a:xfrm>
            <a:off x="3549650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2058" name="Line 1076"/>
          <p:cNvSpPr>
            <a:spLocks noChangeShapeType="1"/>
          </p:cNvSpPr>
          <p:nvPr/>
        </p:nvSpPr>
        <p:spPr bwMode="auto">
          <a:xfrm>
            <a:off x="3467100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2059" name="Line 1077"/>
          <p:cNvSpPr>
            <a:spLocks noChangeShapeType="1"/>
          </p:cNvSpPr>
          <p:nvPr/>
        </p:nvSpPr>
        <p:spPr bwMode="auto">
          <a:xfrm>
            <a:off x="3384550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2060" name="Line 1078"/>
          <p:cNvSpPr>
            <a:spLocks noChangeShapeType="1"/>
          </p:cNvSpPr>
          <p:nvPr/>
        </p:nvSpPr>
        <p:spPr bwMode="auto">
          <a:xfrm>
            <a:off x="3302000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2061" name="Line 1079"/>
          <p:cNvSpPr>
            <a:spLocks noChangeShapeType="1"/>
          </p:cNvSpPr>
          <p:nvPr/>
        </p:nvSpPr>
        <p:spPr bwMode="auto">
          <a:xfrm>
            <a:off x="3219450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2062" name="Line 1080"/>
          <p:cNvSpPr>
            <a:spLocks noChangeShapeType="1"/>
          </p:cNvSpPr>
          <p:nvPr/>
        </p:nvSpPr>
        <p:spPr bwMode="auto">
          <a:xfrm>
            <a:off x="3136900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2063" name="Line 1081"/>
          <p:cNvSpPr>
            <a:spLocks noChangeShapeType="1"/>
          </p:cNvSpPr>
          <p:nvPr/>
        </p:nvSpPr>
        <p:spPr bwMode="auto">
          <a:xfrm>
            <a:off x="3054350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2064" name="Line 1082"/>
          <p:cNvSpPr>
            <a:spLocks noChangeShapeType="1"/>
          </p:cNvSpPr>
          <p:nvPr/>
        </p:nvSpPr>
        <p:spPr bwMode="auto">
          <a:xfrm>
            <a:off x="2971800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2065" name="Line 1083"/>
          <p:cNvSpPr>
            <a:spLocks noChangeShapeType="1"/>
          </p:cNvSpPr>
          <p:nvPr/>
        </p:nvSpPr>
        <p:spPr bwMode="auto">
          <a:xfrm>
            <a:off x="2889250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2066" name="Line 1084"/>
          <p:cNvSpPr>
            <a:spLocks noChangeShapeType="1"/>
          </p:cNvSpPr>
          <p:nvPr/>
        </p:nvSpPr>
        <p:spPr bwMode="auto">
          <a:xfrm>
            <a:off x="2806700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2067" name="Rectangle 1089"/>
          <p:cNvSpPr>
            <a:spLocks noChangeArrowheads="1"/>
          </p:cNvSpPr>
          <p:nvPr/>
        </p:nvSpPr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pPr algn="l" rtl="0" eaLnBrk="0" hangingPunct="0"/>
            <a:endParaRPr lang="he-IL"/>
          </a:p>
        </p:txBody>
      </p:sp>
      <p:sp>
        <p:nvSpPr>
          <p:cNvPr id="2071" name="Text Box 25"/>
          <p:cNvSpPr txBox="1">
            <a:spLocks noChangeArrowheads="1"/>
          </p:cNvSpPr>
          <p:nvPr/>
        </p:nvSpPr>
        <p:spPr bwMode="auto">
          <a:xfrm>
            <a:off x="4044950" y="1464405"/>
            <a:ext cx="4824413" cy="317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he-IL" sz="4000" dirty="0" smtClean="0">
                <a:solidFill>
                  <a:srgbClr val="8B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</a:rPr>
              <a:t>אולימפיאדה </a:t>
            </a:r>
            <a:r>
              <a:rPr lang="en-US" sz="4000" dirty="0" smtClean="0">
                <a:solidFill>
                  <a:srgbClr val="8B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</a:rPr>
              <a:t/>
            </a:r>
            <a:br>
              <a:rPr lang="en-US" sz="4000" dirty="0" smtClean="0">
                <a:solidFill>
                  <a:srgbClr val="8B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</a:rPr>
            </a:br>
            <a:r>
              <a:rPr lang="he-IL" sz="4000" dirty="0" smtClean="0">
                <a:solidFill>
                  <a:srgbClr val="8B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</a:rPr>
              <a:t>לתלמידי חט"ב </a:t>
            </a:r>
            <a:r>
              <a:rPr lang="en-US" sz="4000" dirty="0" smtClean="0">
                <a:solidFill>
                  <a:srgbClr val="8B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</a:rPr>
              <a:t/>
            </a:r>
            <a:br>
              <a:rPr lang="en-US" sz="4000" dirty="0" smtClean="0">
                <a:solidFill>
                  <a:srgbClr val="8B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</a:rPr>
            </a:br>
            <a:r>
              <a:rPr lang="he-IL" sz="4000" dirty="0" smtClean="0">
                <a:solidFill>
                  <a:srgbClr val="8B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</a:rPr>
              <a:t>ע"ש אילן רמון</a:t>
            </a:r>
          </a:p>
          <a:p>
            <a:pPr algn="ctr" eaLnBrk="1" hangingPunct="1">
              <a:defRPr/>
            </a:pPr>
            <a:r>
              <a:rPr lang="he-IL" sz="4000" dirty="0" smtClean="0">
                <a:solidFill>
                  <a:srgbClr val="8B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</a:rPr>
              <a:t>בתחום אסטרונומיה </a:t>
            </a:r>
            <a:r>
              <a:rPr lang="en-US" sz="4000" dirty="0" smtClean="0">
                <a:solidFill>
                  <a:srgbClr val="8B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</a:rPr>
              <a:t/>
            </a:r>
            <a:br>
              <a:rPr lang="en-US" sz="4000" dirty="0" smtClean="0">
                <a:solidFill>
                  <a:srgbClr val="8B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</a:rPr>
            </a:br>
            <a:r>
              <a:rPr lang="he-IL" sz="4000" dirty="0" smtClean="0">
                <a:solidFill>
                  <a:srgbClr val="8B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</a:rPr>
              <a:t>וחקר החלל והיקום</a:t>
            </a:r>
            <a:endParaRPr lang="en-US" sz="4000" dirty="0">
              <a:solidFill>
                <a:srgbClr val="8B0000"/>
              </a:solidFill>
              <a:effectLst>
                <a:outerShdw blurRad="38100" dist="38100" dir="2700000" algn="tl">
                  <a:srgbClr val="C0C0C0"/>
                </a:outerShdw>
              </a:effectLst>
              <a:ea typeface="Times New Roman" pitchFamily="18" charset="0"/>
            </a:endParaRPr>
          </a:p>
        </p:txBody>
      </p:sp>
      <p:sp>
        <p:nvSpPr>
          <p:cNvPr id="2069" name="Text Box 26"/>
          <p:cNvSpPr txBox="1">
            <a:spLocks noChangeArrowheads="1"/>
          </p:cNvSpPr>
          <p:nvPr/>
        </p:nvSpPr>
        <p:spPr bwMode="auto">
          <a:xfrm>
            <a:off x="6032847" y="6134100"/>
            <a:ext cx="13684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he-IL" b="1" dirty="0" smtClean="0">
                <a:solidFill>
                  <a:schemeClr val="accent1">
                    <a:lumMod val="75000"/>
                  </a:schemeClr>
                </a:solidFill>
              </a:rPr>
              <a:t>20.1.2014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938" y="1476375"/>
            <a:ext cx="2814638" cy="353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66"/>
          <p:cNvSpPr>
            <a:spLocks noChangeArrowheads="1"/>
          </p:cNvSpPr>
          <p:nvPr/>
        </p:nvSpPr>
        <p:spPr bwMode="auto">
          <a:xfrm>
            <a:off x="0" y="0"/>
            <a:ext cx="3019425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pPr algn="l" rtl="0" eaLnBrk="0" hangingPunct="0"/>
            <a:endParaRPr lang="he-IL"/>
          </a:p>
        </p:txBody>
      </p:sp>
      <p:sp>
        <p:nvSpPr>
          <p:cNvPr id="3075" name="Line 1069"/>
          <p:cNvSpPr>
            <a:spLocks noChangeShapeType="1"/>
          </p:cNvSpPr>
          <p:nvPr/>
        </p:nvSpPr>
        <p:spPr bwMode="auto">
          <a:xfrm>
            <a:off x="4044950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76" name="Line 1070"/>
          <p:cNvSpPr>
            <a:spLocks noChangeShapeType="1"/>
          </p:cNvSpPr>
          <p:nvPr/>
        </p:nvSpPr>
        <p:spPr bwMode="auto">
          <a:xfrm>
            <a:off x="3962400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77" name="Line 1071"/>
          <p:cNvSpPr>
            <a:spLocks noChangeShapeType="1"/>
          </p:cNvSpPr>
          <p:nvPr/>
        </p:nvSpPr>
        <p:spPr bwMode="auto">
          <a:xfrm>
            <a:off x="3879850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78" name="Line 1072"/>
          <p:cNvSpPr>
            <a:spLocks noChangeShapeType="1"/>
          </p:cNvSpPr>
          <p:nvPr/>
        </p:nvSpPr>
        <p:spPr bwMode="auto">
          <a:xfrm>
            <a:off x="3349625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79" name="Line 1073"/>
          <p:cNvSpPr>
            <a:spLocks noChangeShapeType="1"/>
          </p:cNvSpPr>
          <p:nvPr/>
        </p:nvSpPr>
        <p:spPr bwMode="auto">
          <a:xfrm>
            <a:off x="6897216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80" name="Line 1074"/>
          <p:cNvSpPr>
            <a:spLocks noChangeShapeType="1"/>
          </p:cNvSpPr>
          <p:nvPr/>
        </p:nvSpPr>
        <p:spPr bwMode="auto">
          <a:xfrm>
            <a:off x="3656856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81" name="Line 1075"/>
          <p:cNvSpPr>
            <a:spLocks noChangeShapeType="1"/>
          </p:cNvSpPr>
          <p:nvPr/>
        </p:nvSpPr>
        <p:spPr bwMode="auto">
          <a:xfrm>
            <a:off x="3101975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82" name="Line 1076"/>
          <p:cNvSpPr>
            <a:spLocks noChangeShapeType="1"/>
          </p:cNvSpPr>
          <p:nvPr/>
        </p:nvSpPr>
        <p:spPr bwMode="auto">
          <a:xfrm>
            <a:off x="3019425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83" name="Line 1077"/>
          <p:cNvSpPr>
            <a:spLocks noChangeShapeType="1"/>
          </p:cNvSpPr>
          <p:nvPr/>
        </p:nvSpPr>
        <p:spPr bwMode="auto">
          <a:xfrm>
            <a:off x="2936875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84" name="Line 1078"/>
          <p:cNvSpPr>
            <a:spLocks noChangeShapeType="1"/>
          </p:cNvSpPr>
          <p:nvPr/>
        </p:nvSpPr>
        <p:spPr bwMode="auto">
          <a:xfrm>
            <a:off x="2854325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85" name="Line 1079"/>
          <p:cNvSpPr>
            <a:spLocks noChangeShapeType="1"/>
          </p:cNvSpPr>
          <p:nvPr/>
        </p:nvSpPr>
        <p:spPr bwMode="auto">
          <a:xfrm>
            <a:off x="2771775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86" name="Line 1080"/>
          <p:cNvSpPr>
            <a:spLocks noChangeShapeType="1"/>
          </p:cNvSpPr>
          <p:nvPr/>
        </p:nvSpPr>
        <p:spPr bwMode="auto">
          <a:xfrm>
            <a:off x="2689225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87" name="Line 1081"/>
          <p:cNvSpPr>
            <a:spLocks noChangeShapeType="1"/>
          </p:cNvSpPr>
          <p:nvPr/>
        </p:nvSpPr>
        <p:spPr bwMode="auto">
          <a:xfrm>
            <a:off x="2606675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88" name="Line 1082"/>
          <p:cNvSpPr>
            <a:spLocks noChangeShapeType="1"/>
          </p:cNvSpPr>
          <p:nvPr/>
        </p:nvSpPr>
        <p:spPr bwMode="auto">
          <a:xfrm>
            <a:off x="2524125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89" name="Line 1083"/>
          <p:cNvSpPr>
            <a:spLocks noChangeShapeType="1"/>
          </p:cNvSpPr>
          <p:nvPr/>
        </p:nvSpPr>
        <p:spPr bwMode="auto">
          <a:xfrm>
            <a:off x="2441575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90" name="Line 1084"/>
          <p:cNvSpPr>
            <a:spLocks noChangeShapeType="1"/>
          </p:cNvSpPr>
          <p:nvPr/>
        </p:nvSpPr>
        <p:spPr bwMode="auto">
          <a:xfrm>
            <a:off x="2359025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91" name="Rectangle 1089"/>
          <p:cNvSpPr>
            <a:spLocks noChangeArrowheads="1"/>
          </p:cNvSpPr>
          <p:nvPr/>
        </p:nvSpPr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pPr algn="l" rtl="0" eaLnBrk="0" hangingPunct="0"/>
            <a:endParaRPr lang="he-IL"/>
          </a:p>
        </p:txBody>
      </p:sp>
      <p:sp>
        <p:nvSpPr>
          <p:cNvPr id="25" name="Rectangle 4"/>
          <p:cNvSpPr>
            <a:spLocks noChangeArrowheads="1"/>
          </p:cNvSpPr>
          <p:nvPr/>
        </p:nvSpPr>
        <p:spPr bwMode="auto">
          <a:xfrm>
            <a:off x="3019424" y="-471"/>
            <a:ext cx="6886575" cy="76517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sq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algn="l" rtl="0" eaLnBrk="0" hangingPunct="0"/>
            <a:endParaRPr lang="he-IL"/>
          </a:p>
        </p:txBody>
      </p:sp>
      <p:sp>
        <p:nvSpPr>
          <p:cNvPr id="26" name="Rectangle 1097"/>
          <p:cNvSpPr>
            <a:spLocks noChangeArrowheads="1"/>
          </p:cNvSpPr>
          <p:nvPr/>
        </p:nvSpPr>
        <p:spPr bwMode="auto">
          <a:xfrm>
            <a:off x="3100962" y="225216"/>
            <a:ext cx="6603553" cy="594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he-IL" sz="2800" b="1" dirty="0" smtClean="0">
                <a:solidFill>
                  <a:schemeClr val="bg1"/>
                </a:solidFill>
              </a:rPr>
              <a:t>תודות</a:t>
            </a:r>
            <a:endParaRPr lang="he-IL" sz="2800" b="1" dirty="0">
              <a:solidFill>
                <a:schemeClr val="bg1"/>
              </a:solidFill>
            </a:endParaRPr>
          </a:p>
          <a:p>
            <a:pPr>
              <a:defRPr/>
            </a:pPr>
            <a:r>
              <a:rPr kumimoji="1" lang="en-US" sz="2800" dirty="0" smtClean="0">
                <a:solidFill>
                  <a:schemeClr val="accent1">
                    <a:lumMod val="75000"/>
                  </a:schemeClr>
                </a:solidFill>
                <a:ea typeface="Times New Roman" pitchFamily="18" charset="0"/>
              </a:rPr>
              <a:t/>
            </a:r>
            <a:br>
              <a:rPr kumimoji="1" lang="en-US" sz="2800" dirty="0" smtClean="0">
                <a:solidFill>
                  <a:schemeClr val="accent1">
                    <a:lumMod val="75000"/>
                  </a:schemeClr>
                </a:solidFill>
                <a:ea typeface="Times New Roman" pitchFamily="18" charset="0"/>
              </a:rPr>
            </a:br>
            <a:r>
              <a:rPr lang="he-IL" b="1" dirty="0" smtClean="0">
                <a:solidFill>
                  <a:srgbClr val="8B0000"/>
                </a:solidFill>
              </a:rPr>
              <a:t>לשופטים:</a:t>
            </a:r>
            <a:endParaRPr lang="he-IL" b="1" dirty="0">
              <a:solidFill>
                <a:srgbClr val="8B0000"/>
              </a:solidFill>
            </a:endParaRPr>
          </a:p>
          <a:p>
            <a:pPr>
              <a:defRPr/>
            </a:pPr>
            <a:r>
              <a:rPr lang="he-IL" b="1" dirty="0">
                <a:solidFill>
                  <a:schemeClr val="accent1">
                    <a:lumMod val="75000"/>
                  </a:schemeClr>
                </a:solidFill>
              </a:rPr>
              <a:t>ד"ר דיאנה לאופר</a:t>
            </a:r>
            <a:r>
              <a:rPr lang="he-IL" dirty="0">
                <a:solidFill>
                  <a:schemeClr val="accent1">
                    <a:lumMod val="75000"/>
                  </a:schemeClr>
                </a:solidFill>
              </a:rPr>
              <a:t>, מהחוג לגיאופיזיקה באוניברסיטת תל אביב</a:t>
            </a:r>
          </a:p>
          <a:p>
            <a:pPr>
              <a:defRPr/>
            </a:pPr>
            <a:r>
              <a:rPr lang="he-IL" b="1" dirty="0">
                <a:solidFill>
                  <a:schemeClr val="accent1">
                    <a:lumMod val="75000"/>
                  </a:schemeClr>
                </a:solidFill>
              </a:rPr>
              <a:t>מר הלל רובינשטיין</a:t>
            </a:r>
            <a:r>
              <a:rPr lang="he-IL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he-IL" dirty="0" smtClean="0">
                <a:solidFill>
                  <a:schemeClr val="accent1">
                    <a:lumMod val="75000"/>
                  </a:schemeClr>
                </a:solidFill>
              </a:rPr>
              <a:t>דוקטורנט </a:t>
            </a:r>
            <a:r>
              <a:rPr lang="he-IL" dirty="0">
                <a:solidFill>
                  <a:schemeClr val="accent1">
                    <a:lumMod val="75000"/>
                  </a:schemeClr>
                </a:solidFill>
              </a:rPr>
              <a:t>במחלקה לפיסיקה של חלקיקים ואסטרופיזיקה, מכון ויצמן למדע</a:t>
            </a:r>
          </a:p>
          <a:p>
            <a:pPr>
              <a:defRPr/>
            </a:pPr>
            <a:r>
              <a:rPr lang="he-IL" b="1" dirty="0">
                <a:solidFill>
                  <a:schemeClr val="accent1">
                    <a:lumMod val="75000"/>
                  </a:schemeClr>
                </a:solidFill>
              </a:rPr>
              <a:t>מר ישראל </a:t>
            </a:r>
            <a:r>
              <a:rPr lang="he-IL" b="1" dirty="0" err="1">
                <a:solidFill>
                  <a:schemeClr val="accent1">
                    <a:lumMod val="75000"/>
                  </a:schemeClr>
                </a:solidFill>
              </a:rPr>
              <a:t>סילבר</a:t>
            </a:r>
            <a:r>
              <a:rPr lang="he-IL" dirty="0">
                <a:solidFill>
                  <a:schemeClr val="accent1">
                    <a:lumMod val="75000"/>
                  </a:schemeClr>
                </a:solidFill>
              </a:rPr>
              <a:t>, מהחוג לגיאופיזיקה באוניברסיטת תל אביב</a:t>
            </a:r>
          </a:p>
          <a:p>
            <a:pPr>
              <a:defRPr/>
            </a:pPr>
            <a:r>
              <a:rPr lang="he-IL" b="1" dirty="0">
                <a:solidFill>
                  <a:schemeClr val="accent1">
                    <a:lumMod val="75000"/>
                  </a:schemeClr>
                </a:solidFill>
              </a:rPr>
              <a:t>גב' מהא </a:t>
            </a:r>
            <a:r>
              <a:rPr lang="he-IL" b="1" dirty="0" err="1">
                <a:solidFill>
                  <a:schemeClr val="accent1">
                    <a:lumMod val="75000"/>
                  </a:schemeClr>
                </a:solidFill>
              </a:rPr>
              <a:t>זועבי</a:t>
            </a:r>
            <a:r>
              <a:rPr lang="he-IL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he-IL" b="1" dirty="0">
                <a:solidFill>
                  <a:schemeClr val="accent1">
                    <a:lumMod val="75000"/>
                  </a:schemeClr>
                </a:solidFill>
              </a:rPr>
              <a:t>גב' אתי טל וגב' אפרת דיין </a:t>
            </a:r>
            <a:r>
              <a:rPr lang="he-IL" dirty="0">
                <a:solidFill>
                  <a:schemeClr val="accent1">
                    <a:lumMod val="75000"/>
                  </a:schemeClr>
                </a:solidFill>
              </a:rPr>
              <a:t>– מדריכות ארציות  </a:t>
            </a:r>
            <a:r>
              <a:rPr lang="he-IL" dirty="0" err="1">
                <a:solidFill>
                  <a:schemeClr val="accent1">
                    <a:lumMod val="75000"/>
                  </a:schemeClr>
                </a:solidFill>
              </a:rPr>
              <a:t>מהמינהל</a:t>
            </a:r>
            <a:r>
              <a:rPr lang="he-IL" dirty="0">
                <a:solidFill>
                  <a:schemeClr val="accent1">
                    <a:lumMod val="75000"/>
                  </a:schemeClr>
                </a:solidFill>
              </a:rPr>
              <a:t> למדע ולטכנולוגיה במשרד החינוך</a:t>
            </a:r>
          </a:p>
          <a:p>
            <a:pPr>
              <a:defRPr/>
            </a:pPr>
            <a:endParaRPr lang="he-IL" b="1" dirty="0">
              <a:solidFill>
                <a:srgbClr val="8B0000"/>
              </a:solidFill>
            </a:endParaRPr>
          </a:p>
          <a:p>
            <a:pPr>
              <a:defRPr/>
            </a:pPr>
            <a:r>
              <a:rPr lang="he-IL" b="1" dirty="0" smtClean="0">
                <a:solidFill>
                  <a:srgbClr val="8B0000"/>
                </a:solidFill>
              </a:rPr>
              <a:t>לאחראית </a:t>
            </a:r>
            <a:r>
              <a:rPr lang="he-IL" b="1" dirty="0">
                <a:solidFill>
                  <a:srgbClr val="8B0000"/>
                </a:solidFill>
              </a:rPr>
              <a:t>על אתר האינטרנט </a:t>
            </a:r>
            <a:r>
              <a:rPr lang="he-IL" b="1" dirty="0" smtClean="0">
                <a:solidFill>
                  <a:srgbClr val="8B0000"/>
                </a:solidFill>
              </a:rPr>
              <a:t>:</a:t>
            </a:r>
            <a:endParaRPr lang="he-IL" b="1" dirty="0">
              <a:solidFill>
                <a:srgbClr val="8B0000"/>
              </a:solidFill>
            </a:endParaRPr>
          </a:p>
          <a:p>
            <a:pPr>
              <a:defRPr/>
            </a:pPr>
            <a:r>
              <a:rPr lang="he-IL" b="1" dirty="0">
                <a:solidFill>
                  <a:schemeClr val="accent1">
                    <a:lumMod val="75000"/>
                  </a:schemeClr>
                </a:solidFill>
              </a:rPr>
              <a:t>גב' מרינה </a:t>
            </a:r>
            <a:r>
              <a:rPr lang="he-IL" b="1" dirty="0" err="1">
                <a:solidFill>
                  <a:schemeClr val="accent1">
                    <a:lumMod val="75000"/>
                  </a:schemeClr>
                </a:solidFill>
              </a:rPr>
              <a:t>ארמיאץ</a:t>
            </a:r>
            <a:r>
              <a:rPr lang="he-IL" b="1" dirty="0">
                <a:solidFill>
                  <a:schemeClr val="accent1">
                    <a:lumMod val="75000"/>
                  </a:schemeClr>
                </a:solidFill>
              </a:rPr>
              <a:t>'</a:t>
            </a:r>
          </a:p>
          <a:p>
            <a:pPr>
              <a:defRPr/>
            </a:pPr>
            <a:endParaRPr lang="he-IL" b="1" dirty="0">
              <a:solidFill>
                <a:srgbClr val="8B0000"/>
              </a:solidFill>
            </a:endParaRPr>
          </a:p>
          <a:p>
            <a:pPr>
              <a:defRPr/>
            </a:pPr>
            <a:r>
              <a:rPr lang="he-IL" b="1" dirty="0" smtClean="0">
                <a:solidFill>
                  <a:srgbClr val="8B0000"/>
                </a:solidFill>
              </a:rPr>
              <a:t>למזכירת </a:t>
            </a:r>
            <a:r>
              <a:rPr lang="he-IL" b="1" dirty="0">
                <a:solidFill>
                  <a:srgbClr val="8B0000"/>
                </a:solidFill>
              </a:rPr>
              <a:t>האולימפיאדה:</a:t>
            </a:r>
          </a:p>
          <a:p>
            <a:pPr>
              <a:defRPr/>
            </a:pPr>
            <a:r>
              <a:rPr lang="he-IL" b="1" dirty="0">
                <a:solidFill>
                  <a:schemeClr val="accent1">
                    <a:lumMod val="75000"/>
                  </a:schemeClr>
                </a:solidFill>
              </a:rPr>
              <a:t>גב' עדי דגן </a:t>
            </a:r>
          </a:p>
          <a:p>
            <a:pPr>
              <a:defRPr/>
            </a:pPr>
            <a:endParaRPr lang="he-IL" b="1" dirty="0">
              <a:solidFill>
                <a:srgbClr val="8B0000"/>
              </a:solidFill>
            </a:endParaRPr>
          </a:p>
          <a:p>
            <a:pPr>
              <a:defRPr/>
            </a:pPr>
            <a:r>
              <a:rPr lang="he-IL" b="1" dirty="0" smtClean="0">
                <a:solidFill>
                  <a:srgbClr val="8B0000"/>
                </a:solidFill>
              </a:rPr>
              <a:t>למרכזת </a:t>
            </a:r>
            <a:r>
              <a:rPr lang="he-IL" b="1" dirty="0">
                <a:solidFill>
                  <a:srgbClr val="8B0000"/>
                </a:solidFill>
              </a:rPr>
              <a:t>הפרויקט:</a:t>
            </a:r>
          </a:p>
          <a:p>
            <a:pPr>
              <a:defRPr/>
            </a:pPr>
            <a:r>
              <a:rPr lang="he-IL" b="1" dirty="0">
                <a:solidFill>
                  <a:schemeClr val="accent1">
                    <a:lumMod val="75000"/>
                  </a:schemeClr>
                </a:solidFill>
              </a:rPr>
              <a:t>ד"ר אילנה הופפלד</a:t>
            </a:r>
            <a:r>
              <a:rPr lang="he-IL" dirty="0">
                <a:solidFill>
                  <a:schemeClr val="accent1">
                    <a:lumMod val="75000"/>
                  </a:schemeClr>
                </a:solidFill>
              </a:rPr>
              <a:t>, מכון ויצמן </a:t>
            </a:r>
            <a:r>
              <a:rPr lang="he-IL" dirty="0" smtClean="0">
                <a:solidFill>
                  <a:schemeClr val="accent1">
                    <a:lumMod val="75000"/>
                  </a:schemeClr>
                </a:solidFill>
              </a:rPr>
              <a:t>למדע</a:t>
            </a:r>
          </a:p>
          <a:p>
            <a:pPr>
              <a:defRPr/>
            </a:pPr>
            <a:endParaRPr lang="he-IL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defRPr/>
            </a:pPr>
            <a:r>
              <a:rPr lang="he-IL" b="1" dirty="0">
                <a:solidFill>
                  <a:srgbClr val="8B0000"/>
                </a:solidFill>
              </a:rPr>
              <a:t>ולוועדת ההיגוי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504" y="-11773"/>
            <a:ext cx="14859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33653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66"/>
          <p:cNvSpPr>
            <a:spLocks noChangeArrowheads="1"/>
          </p:cNvSpPr>
          <p:nvPr/>
        </p:nvSpPr>
        <p:spPr bwMode="auto">
          <a:xfrm>
            <a:off x="0" y="0"/>
            <a:ext cx="3019425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pPr algn="l" rtl="0" eaLnBrk="0" hangingPunct="0"/>
            <a:endParaRPr lang="he-IL"/>
          </a:p>
        </p:txBody>
      </p:sp>
      <p:sp>
        <p:nvSpPr>
          <p:cNvPr id="3075" name="Line 1069"/>
          <p:cNvSpPr>
            <a:spLocks noChangeShapeType="1"/>
          </p:cNvSpPr>
          <p:nvPr/>
        </p:nvSpPr>
        <p:spPr bwMode="auto">
          <a:xfrm>
            <a:off x="4044950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76" name="Line 1070"/>
          <p:cNvSpPr>
            <a:spLocks noChangeShapeType="1"/>
          </p:cNvSpPr>
          <p:nvPr/>
        </p:nvSpPr>
        <p:spPr bwMode="auto">
          <a:xfrm>
            <a:off x="3962400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77" name="Line 1071"/>
          <p:cNvSpPr>
            <a:spLocks noChangeShapeType="1"/>
          </p:cNvSpPr>
          <p:nvPr/>
        </p:nvSpPr>
        <p:spPr bwMode="auto">
          <a:xfrm>
            <a:off x="3879850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78" name="Line 1072"/>
          <p:cNvSpPr>
            <a:spLocks noChangeShapeType="1"/>
          </p:cNvSpPr>
          <p:nvPr/>
        </p:nvSpPr>
        <p:spPr bwMode="auto">
          <a:xfrm>
            <a:off x="3349625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79" name="Line 1073"/>
          <p:cNvSpPr>
            <a:spLocks noChangeShapeType="1"/>
          </p:cNvSpPr>
          <p:nvPr/>
        </p:nvSpPr>
        <p:spPr bwMode="auto">
          <a:xfrm>
            <a:off x="6897216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80" name="Line 1074"/>
          <p:cNvSpPr>
            <a:spLocks noChangeShapeType="1"/>
          </p:cNvSpPr>
          <p:nvPr/>
        </p:nvSpPr>
        <p:spPr bwMode="auto">
          <a:xfrm>
            <a:off x="3656856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81" name="Line 1075"/>
          <p:cNvSpPr>
            <a:spLocks noChangeShapeType="1"/>
          </p:cNvSpPr>
          <p:nvPr/>
        </p:nvSpPr>
        <p:spPr bwMode="auto">
          <a:xfrm>
            <a:off x="3101975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82" name="Line 1076"/>
          <p:cNvSpPr>
            <a:spLocks noChangeShapeType="1"/>
          </p:cNvSpPr>
          <p:nvPr/>
        </p:nvSpPr>
        <p:spPr bwMode="auto">
          <a:xfrm>
            <a:off x="3019425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83" name="Line 1077"/>
          <p:cNvSpPr>
            <a:spLocks noChangeShapeType="1"/>
          </p:cNvSpPr>
          <p:nvPr/>
        </p:nvSpPr>
        <p:spPr bwMode="auto">
          <a:xfrm>
            <a:off x="2936875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84" name="Line 1078"/>
          <p:cNvSpPr>
            <a:spLocks noChangeShapeType="1"/>
          </p:cNvSpPr>
          <p:nvPr/>
        </p:nvSpPr>
        <p:spPr bwMode="auto">
          <a:xfrm>
            <a:off x="2854325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85" name="Line 1079"/>
          <p:cNvSpPr>
            <a:spLocks noChangeShapeType="1"/>
          </p:cNvSpPr>
          <p:nvPr/>
        </p:nvSpPr>
        <p:spPr bwMode="auto">
          <a:xfrm>
            <a:off x="2771775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86" name="Line 1080"/>
          <p:cNvSpPr>
            <a:spLocks noChangeShapeType="1"/>
          </p:cNvSpPr>
          <p:nvPr/>
        </p:nvSpPr>
        <p:spPr bwMode="auto">
          <a:xfrm>
            <a:off x="2689225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87" name="Line 1081"/>
          <p:cNvSpPr>
            <a:spLocks noChangeShapeType="1"/>
          </p:cNvSpPr>
          <p:nvPr/>
        </p:nvSpPr>
        <p:spPr bwMode="auto">
          <a:xfrm>
            <a:off x="2606675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88" name="Line 1082"/>
          <p:cNvSpPr>
            <a:spLocks noChangeShapeType="1"/>
          </p:cNvSpPr>
          <p:nvPr/>
        </p:nvSpPr>
        <p:spPr bwMode="auto">
          <a:xfrm>
            <a:off x="2524125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89" name="Line 1083"/>
          <p:cNvSpPr>
            <a:spLocks noChangeShapeType="1"/>
          </p:cNvSpPr>
          <p:nvPr/>
        </p:nvSpPr>
        <p:spPr bwMode="auto">
          <a:xfrm>
            <a:off x="2441575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90" name="Line 1084"/>
          <p:cNvSpPr>
            <a:spLocks noChangeShapeType="1"/>
          </p:cNvSpPr>
          <p:nvPr/>
        </p:nvSpPr>
        <p:spPr bwMode="auto">
          <a:xfrm>
            <a:off x="2359025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91" name="Rectangle 1089"/>
          <p:cNvSpPr>
            <a:spLocks noChangeArrowheads="1"/>
          </p:cNvSpPr>
          <p:nvPr/>
        </p:nvSpPr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pPr algn="l" rtl="0" eaLnBrk="0" hangingPunct="0"/>
            <a:endParaRPr lang="he-IL"/>
          </a:p>
        </p:txBody>
      </p:sp>
      <p:sp>
        <p:nvSpPr>
          <p:cNvPr id="25" name="Rectangle 4"/>
          <p:cNvSpPr>
            <a:spLocks noChangeArrowheads="1"/>
          </p:cNvSpPr>
          <p:nvPr/>
        </p:nvSpPr>
        <p:spPr bwMode="auto">
          <a:xfrm>
            <a:off x="3019424" y="-471"/>
            <a:ext cx="6886575" cy="76517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sq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algn="l" rtl="0" eaLnBrk="0" hangingPunct="0"/>
            <a:endParaRPr lang="he-IL"/>
          </a:p>
        </p:txBody>
      </p:sp>
      <p:sp>
        <p:nvSpPr>
          <p:cNvPr id="26" name="Rectangle 1097"/>
          <p:cNvSpPr>
            <a:spLocks noChangeArrowheads="1"/>
          </p:cNvSpPr>
          <p:nvPr/>
        </p:nvSpPr>
        <p:spPr bwMode="auto">
          <a:xfrm>
            <a:off x="3101974" y="-21867"/>
            <a:ext cx="6603553" cy="6709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he-IL" sz="2800" b="1" dirty="0" smtClean="0">
                <a:solidFill>
                  <a:schemeClr val="bg1"/>
                </a:solidFill>
              </a:rPr>
              <a:t>ועדת ההיגוי של האולימפיאדה</a:t>
            </a:r>
            <a:endParaRPr lang="he-IL" sz="2800" b="1" dirty="0">
              <a:solidFill>
                <a:schemeClr val="bg1"/>
              </a:solidFill>
            </a:endParaRPr>
          </a:p>
          <a:p>
            <a:pPr>
              <a:defRPr/>
            </a:pPr>
            <a:r>
              <a:rPr kumimoji="1" lang="en-US" sz="2800" dirty="0">
                <a:solidFill>
                  <a:schemeClr val="accent1">
                    <a:lumMod val="75000"/>
                  </a:schemeClr>
                </a:solidFill>
                <a:ea typeface="Times New Roman" pitchFamily="18" charset="0"/>
              </a:rPr>
              <a:t/>
            </a:r>
            <a:br>
              <a:rPr kumimoji="1" lang="en-US" sz="2800" dirty="0">
                <a:solidFill>
                  <a:schemeClr val="accent1">
                    <a:lumMod val="75000"/>
                  </a:schemeClr>
                </a:solidFill>
                <a:ea typeface="Times New Roman" pitchFamily="18" charset="0"/>
              </a:rPr>
            </a:br>
            <a:r>
              <a:rPr lang="he-IL" b="1" dirty="0" smtClean="0">
                <a:solidFill>
                  <a:srgbClr val="8B0000"/>
                </a:solidFill>
              </a:rPr>
              <a:t>משרד </a:t>
            </a:r>
            <a:r>
              <a:rPr lang="he-IL" b="1" dirty="0">
                <a:solidFill>
                  <a:srgbClr val="8B0000"/>
                </a:solidFill>
              </a:rPr>
              <a:t>החינוך:   </a:t>
            </a:r>
          </a:p>
          <a:p>
            <a:pPr marL="271463" lvl="1">
              <a:defRPr/>
            </a:pPr>
            <a:r>
              <a:rPr lang="he-IL" b="1" dirty="0">
                <a:solidFill>
                  <a:schemeClr val="accent1">
                    <a:lumMod val="75000"/>
                  </a:schemeClr>
                </a:solidFill>
              </a:rPr>
              <a:t>גב' שושי כהן, </a:t>
            </a:r>
            <a:r>
              <a:rPr lang="he-IL" dirty="0">
                <a:solidFill>
                  <a:schemeClr val="accent1">
                    <a:lumMod val="75000"/>
                  </a:schemeClr>
                </a:solidFill>
              </a:rPr>
              <a:t>מנהלת תחום מדעים ומפמ"ר </a:t>
            </a:r>
            <a:r>
              <a:rPr lang="he-IL" dirty="0" err="1" smtClean="0">
                <a:solidFill>
                  <a:schemeClr val="accent1">
                    <a:lumMod val="75000"/>
                  </a:schemeClr>
                </a:solidFill>
              </a:rPr>
              <a:t>מו"ט</a:t>
            </a:r>
            <a:endParaRPr lang="he-IL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71463" lvl="1">
              <a:defRPr/>
            </a:pPr>
            <a:r>
              <a:rPr lang="he-IL" b="1" dirty="0">
                <a:solidFill>
                  <a:schemeClr val="accent1">
                    <a:lumMod val="75000"/>
                  </a:schemeClr>
                </a:solidFill>
              </a:rPr>
              <a:t>גב' אתי טל</a:t>
            </a:r>
          </a:p>
          <a:p>
            <a:pPr>
              <a:defRPr/>
            </a:pPr>
            <a:endParaRPr lang="he-IL" sz="1000" b="1" dirty="0" smtClean="0">
              <a:solidFill>
                <a:srgbClr val="8B0000"/>
              </a:solidFill>
            </a:endParaRPr>
          </a:p>
          <a:p>
            <a:pPr>
              <a:defRPr/>
            </a:pPr>
            <a:r>
              <a:rPr lang="he-IL" b="1" dirty="0" smtClean="0">
                <a:solidFill>
                  <a:srgbClr val="8B0000"/>
                </a:solidFill>
              </a:rPr>
              <a:t>מכון </a:t>
            </a:r>
            <a:r>
              <a:rPr lang="he-IL" b="1" dirty="0">
                <a:solidFill>
                  <a:srgbClr val="8B0000"/>
                </a:solidFill>
              </a:rPr>
              <a:t>ויצמן </a:t>
            </a:r>
            <a:r>
              <a:rPr lang="he-IL" b="1" dirty="0" smtClean="0">
                <a:solidFill>
                  <a:srgbClr val="8B0000"/>
                </a:solidFill>
              </a:rPr>
              <a:t>למדע:</a:t>
            </a:r>
            <a:endParaRPr lang="en-US" b="1" dirty="0" smtClean="0">
              <a:solidFill>
                <a:srgbClr val="8B0000"/>
              </a:solidFill>
            </a:endParaRPr>
          </a:p>
          <a:p>
            <a:pPr marL="266700" lvl="1">
              <a:defRPr/>
            </a:pPr>
            <a:r>
              <a:rPr lang="he-IL" b="1" dirty="0" smtClean="0">
                <a:solidFill>
                  <a:schemeClr val="accent1">
                    <a:lumMod val="75000"/>
                  </a:schemeClr>
                </a:solidFill>
              </a:rPr>
              <a:t>ראשי הפרויקט:</a:t>
            </a:r>
          </a:p>
          <a:p>
            <a:pPr marL="266700" lvl="1">
              <a:defRPr/>
            </a:pPr>
            <a:r>
              <a:rPr lang="he-IL" b="1" dirty="0" smtClean="0">
                <a:solidFill>
                  <a:schemeClr val="accent1">
                    <a:lumMod val="75000"/>
                  </a:schemeClr>
                </a:solidFill>
              </a:rPr>
              <a:t>פרופ' בת שבע אלון, </a:t>
            </a:r>
            <a:r>
              <a:rPr lang="he-IL" dirty="0" smtClean="0">
                <a:solidFill>
                  <a:schemeClr val="accent1">
                    <a:lumMod val="75000"/>
                  </a:schemeClr>
                </a:solidFill>
              </a:rPr>
              <a:t>ראש המחלקה להוראת המדעים</a:t>
            </a:r>
          </a:p>
          <a:p>
            <a:pPr marL="266700" lvl="1">
              <a:defRPr/>
            </a:pPr>
            <a:r>
              <a:rPr lang="he-IL" b="1" dirty="0" smtClean="0">
                <a:solidFill>
                  <a:schemeClr val="accent1">
                    <a:lumMod val="75000"/>
                  </a:schemeClr>
                </a:solidFill>
              </a:rPr>
              <a:t>ד"ר </a:t>
            </a:r>
            <a:r>
              <a:rPr lang="he-IL" b="1" dirty="0">
                <a:solidFill>
                  <a:schemeClr val="accent1">
                    <a:lumMod val="75000"/>
                  </a:schemeClr>
                </a:solidFill>
              </a:rPr>
              <a:t>זהבה </a:t>
            </a:r>
            <a:r>
              <a:rPr lang="he-IL" b="1" dirty="0" smtClean="0">
                <a:solidFill>
                  <a:schemeClr val="accent1">
                    <a:lumMod val="75000"/>
                  </a:schemeClr>
                </a:solidFill>
              </a:rPr>
              <a:t>שרץ, </a:t>
            </a:r>
            <a:r>
              <a:rPr lang="he-IL" dirty="0" smtClean="0">
                <a:solidFill>
                  <a:schemeClr val="accent1">
                    <a:lumMod val="75000"/>
                  </a:schemeClr>
                </a:solidFill>
              </a:rPr>
              <a:t>ראש </a:t>
            </a:r>
            <a:r>
              <a:rPr lang="he-IL" dirty="0">
                <a:solidFill>
                  <a:schemeClr val="accent1">
                    <a:lumMod val="75000"/>
                  </a:schemeClr>
                </a:solidFill>
              </a:rPr>
              <a:t>מרכז מורים ארצי </a:t>
            </a:r>
            <a:r>
              <a:rPr lang="he-IL" dirty="0" err="1">
                <a:solidFill>
                  <a:schemeClr val="accent1">
                    <a:lumMod val="75000"/>
                  </a:schemeClr>
                </a:solidFill>
              </a:rPr>
              <a:t>למו"ט</a:t>
            </a:r>
            <a:r>
              <a:rPr lang="he-IL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he-IL" dirty="0" smtClean="0">
                <a:solidFill>
                  <a:schemeClr val="accent1">
                    <a:lumMod val="75000"/>
                  </a:schemeClr>
                </a:solidFill>
              </a:rPr>
              <a:t>בחט"ב</a:t>
            </a:r>
          </a:p>
          <a:p>
            <a:pPr marL="266700" lvl="1">
              <a:defRPr/>
            </a:pPr>
            <a:endParaRPr lang="he-IL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66700" lvl="1">
              <a:defRPr/>
            </a:pPr>
            <a:r>
              <a:rPr lang="he-IL" b="1" dirty="0" smtClean="0">
                <a:solidFill>
                  <a:schemeClr val="accent1">
                    <a:lumMod val="75000"/>
                  </a:schemeClr>
                </a:solidFill>
              </a:rPr>
              <a:t>ד"ר אילנה הופפלד , </a:t>
            </a:r>
            <a:r>
              <a:rPr lang="he-IL" dirty="0" smtClean="0">
                <a:solidFill>
                  <a:schemeClr val="accent1">
                    <a:lumMod val="75000"/>
                  </a:schemeClr>
                </a:solidFill>
              </a:rPr>
              <a:t>מרכזת הפרויקט</a:t>
            </a:r>
          </a:p>
          <a:p>
            <a:pPr marL="266700" lvl="1">
              <a:defRPr/>
            </a:pPr>
            <a:r>
              <a:rPr lang="he-IL" b="1" dirty="0" smtClean="0">
                <a:solidFill>
                  <a:schemeClr val="accent1">
                    <a:lumMod val="75000"/>
                  </a:schemeClr>
                </a:solidFill>
              </a:rPr>
              <a:t>ד"ר רוני מועלם, </a:t>
            </a:r>
            <a:r>
              <a:rPr lang="he-IL" dirty="0">
                <a:solidFill>
                  <a:schemeClr val="accent1">
                    <a:lumMod val="75000"/>
                  </a:schemeClr>
                </a:solidFill>
              </a:rPr>
              <a:t>המחלקה להוראת המדעים</a:t>
            </a:r>
          </a:p>
          <a:p>
            <a:pPr>
              <a:defRPr/>
            </a:pPr>
            <a:endParaRPr lang="he-IL" sz="1000" b="1" dirty="0" smtClean="0">
              <a:solidFill>
                <a:srgbClr val="8B0000"/>
              </a:solidFill>
            </a:endParaRPr>
          </a:p>
          <a:p>
            <a:pPr>
              <a:defRPr/>
            </a:pPr>
            <a:r>
              <a:rPr lang="he-IL" b="1" dirty="0" smtClean="0">
                <a:solidFill>
                  <a:srgbClr val="8B0000"/>
                </a:solidFill>
              </a:rPr>
              <a:t>האגודה </a:t>
            </a:r>
            <a:r>
              <a:rPr lang="he-IL" b="1" dirty="0">
                <a:solidFill>
                  <a:srgbClr val="8B0000"/>
                </a:solidFill>
              </a:rPr>
              <a:t>הישראלית לאסטרונומיה: </a:t>
            </a:r>
          </a:p>
          <a:p>
            <a:pPr marL="271463" lvl="1">
              <a:defRPr/>
            </a:pPr>
            <a:r>
              <a:rPr lang="he-IL" b="1" dirty="0">
                <a:solidFill>
                  <a:schemeClr val="accent1">
                    <a:lumMod val="75000"/>
                  </a:schemeClr>
                </a:solidFill>
              </a:rPr>
              <a:t>ד"ר יגאל </a:t>
            </a:r>
            <a:r>
              <a:rPr lang="he-IL" b="1" dirty="0" smtClean="0">
                <a:solidFill>
                  <a:schemeClr val="accent1">
                    <a:lumMod val="75000"/>
                  </a:schemeClr>
                </a:solidFill>
              </a:rPr>
              <a:t>פת-אל</a:t>
            </a:r>
            <a:r>
              <a:rPr lang="he-IL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he-IL" dirty="0" smtClean="0">
                <a:solidFill>
                  <a:schemeClr val="accent1">
                    <a:lumMod val="75000"/>
                  </a:schemeClr>
                </a:solidFill>
              </a:rPr>
              <a:t>יו"ר האגודה</a:t>
            </a:r>
          </a:p>
          <a:p>
            <a:pPr lvl="1">
              <a:defRPr/>
            </a:pPr>
            <a:endParaRPr lang="he-IL" sz="10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defRPr/>
            </a:pPr>
            <a:r>
              <a:rPr lang="he-IL" b="1" dirty="0" smtClean="0">
                <a:solidFill>
                  <a:srgbClr val="8B0000"/>
                </a:solidFill>
              </a:rPr>
              <a:t>אוניברסיטת תל אביב: </a:t>
            </a:r>
            <a:endParaRPr lang="he-IL" b="1" dirty="0">
              <a:solidFill>
                <a:srgbClr val="8B0000"/>
              </a:solidFill>
            </a:endParaRPr>
          </a:p>
          <a:p>
            <a:pPr marL="271463" lvl="1">
              <a:defRPr/>
            </a:pPr>
            <a:r>
              <a:rPr lang="he-IL" b="1" dirty="0" smtClean="0">
                <a:solidFill>
                  <a:schemeClr val="accent1">
                    <a:lumMod val="75000"/>
                  </a:schemeClr>
                </a:solidFill>
              </a:rPr>
              <a:t>ד"ר </a:t>
            </a:r>
            <a:r>
              <a:rPr lang="he-IL" b="1" dirty="0">
                <a:solidFill>
                  <a:schemeClr val="accent1">
                    <a:lumMod val="75000"/>
                  </a:schemeClr>
                </a:solidFill>
              </a:rPr>
              <a:t>דיאנה </a:t>
            </a:r>
            <a:r>
              <a:rPr lang="he-IL" b="1" dirty="0" smtClean="0">
                <a:solidFill>
                  <a:schemeClr val="accent1">
                    <a:lumMod val="75000"/>
                  </a:schemeClr>
                </a:solidFill>
              </a:rPr>
              <a:t>לאופר, </a:t>
            </a:r>
            <a:r>
              <a:rPr lang="he-IL" dirty="0" smtClean="0">
                <a:solidFill>
                  <a:schemeClr val="accent1">
                    <a:lumMod val="75000"/>
                  </a:schemeClr>
                </a:solidFill>
              </a:rPr>
              <a:t>החוג לגיאופיזיקה ולמדעים אטמוספריים ופלנטריים</a:t>
            </a:r>
            <a:endParaRPr lang="he-IL" dirty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defRPr/>
            </a:pPr>
            <a:endParaRPr lang="en-US" sz="1000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defRPr/>
            </a:pPr>
            <a:r>
              <a:rPr lang="he-IL" b="1" dirty="0" smtClean="0">
                <a:solidFill>
                  <a:srgbClr val="8B0000"/>
                </a:solidFill>
              </a:rPr>
              <a:t>קרן רמון:  </a:t>
            </a:r>
            <a:endParaRPr lang="he-IL" b="1" dirty="0">
              <a:solidFill>
                <a:srgbClr val="8B0000"/>
              </a:solidFill>
            </a:endParaRPr>
          </a:p>
          <a:p>
            <a:pPr marL="271463" lvl="1">
              <a:defRPr/>
            </a:pPr>
            <a:r>
              <a:rPr lang="he-IL" b="1" dirty="0">
                <a:solidFill>
                  <a:schemeClr val="accent1">
                    <a:lumMod val="75000"/>
                  </a:schemeClr>
                </a:solidFill>
              </a:rPr>
              <a:t>מר אריאל </a:t>
            </a:r>
            <a:r>
              <a:rPr lang="he-IL" b="1" dirty="0" smtClean="0">
                <a:solidFill>
                  <a:schemeClr val="accent1">
                    <a:lumMod val="75000"/>
                  </a:schemeClr>
                </a:solidFill>
              </a:rPr>
              <a:t>בריקמן, </a:t>
            </a:r>
            <a:r>
              <a:rPr lang="he-IL" dirty="0" smtClean="0">
                <a:solidFill>
                  <a:schemeClr val="accent1">
                    <a:lumMod val="75000"/>
                  </a:schemeClr>
                </a:solidFill>
              </a:rPr>
              <a:t>מנכ"ל הקרן</a:t>
            </a:r>
          </a:p>
          <a:p>
            <a:pPr lvl="1">
              <a:defRPr/>
            </a:pPr>
            <a:endParaRPr lang="he-IL" sz="1000" b="1" dirty="0" smtClean="0">
              <a:solidFill>
                <a:srgbClr val="8B0000"/>
              </a:solidFill>
            </a:endParaRPr>
          </a:p>
          <a:p>
            <a:pPr>
              <a:defRPr/>
            </a:pPr>
            <a:r>
              <a:rPr lang="he-IL" b="1" dirty="0" smtClean="0">
                <a:solidFill>
                  <a:srgbClr val="8B0000"/>
                </a:solidFill>
              </a:rPr>
              <a:t>משרד המדע, הטכנולוגיה והחלל:  </a:t>
            </a:r>
            <a:endParaRPr lang="he-IL" b="1" dirty="0">
              <a:solidFill>
                <a:srgbClr val="8B0000"/>
              </a:solidFill>
            </a:endParaRPr>
          </a:p>
          <a:p>
            <a:pPr marL="271463" lvl="1">
              <a:defRPr/>
            </a:pPr>
            <a:r>
              <a:rPr lang="he-IL" b="1" dirty="0">
                <a:solidFill>
                  <a:schemeClr val="accent1">
                    <a:lumMod val="75000"/>
                  </a:schemeClr>
                </a:solidFill>
              </a:rPr>
              <a:t>גב' אביטל </a:t>
            </a:r>
            <a:r>
              <a:rPr lang="he-IL" b="1" dirty="0" smtClean="0">
                <a:solidFill>
                  <a:schemeClr val="accent1">
                    <a:lumMod val="75000"/>
                  </a:schemeClr>
                </a:solidFill>
              </a:rPr>
              <a:t>מויאל, </a:t>
            </a:r>
            <a:r>
              <a:rPr lang="he-IL" dirty="0">
                <a:solidFill>
                  <a:schemeClr val="accent1">
                    <a:lumMod val="75000"/>
                  </a:schemeClr>
                </a:solidFill>
              </a:rPr>
              <a:t>יועצת לקשרי חינוך וקהילה  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504" y="-11773"/>
            <a:ext cx="1485900" cy="6858000"/>
          </a:xfrm>
          <a:prstGeom prst="rect">
            <a:avLst/>
          </a:prstGeom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 bwMode="auto">
          <a:xfrm>
            <a:off x="3224809" y="1412776"/>
            <a:ext cx="6408712" cy="4752528"/>
          </a:xfrm>
          <a:prstGeom prst="roundRect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74" name="Rectangle 1066"/>
          <p:cNvSpPr>
            <a:spLocks noChangeArrowheads="1"/>
          </p:cNvSpPr>
          <p:nvPr/>
        </p:nvSpPr>
        <p:spPr bwMode="auto">
          <a:xfrm>
            <a:off x="0" y="0"/>
            <a:ext cx="3019425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pPr algn="l" rtl="0" eaLnBrk="0" hangingPunct="0"/>
            <a:endParaRPr lang="he-IL"/>
          </a:p>
        </p:txBody>
      </p:sp>
      <p:sp>
        <p:nvSpPr>
          <p:cNvPr id="3081" name="Line 1075"/>
          <p:cNvSpPr>
            <a:spLocks noChangeShapeType="1"/>
          </p:cNvSpPr>
          <p:nvPr/>
        </p:nvSpPr>
        <p:spPr bwMode="auto">
          <a:xfrm>
            <a:off x="3101975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82" name="Line 1076"/>
          <p:cNvSpPr>
            <a:spLocks noChangeShapeType="1"/>
          </p:cNvSpPr>
          <p:nvPr/>
        </p:nvSpPr>
        <p:spPr bwMode="auto">
          <a:xfrm>
            <a:off x="3019425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83" name="Line 1077"/>
          <p:cNvSpPr>
            <a:spLocks noChangeShapeType="1"/>
          </p:cNvSpPr>
          <p:nvPr/>
        </p:nvSpPr>
        <p:spPr bwMode="auto">
          <a:xfrm>
            <a:off x="2936875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84" name="Line 1078"/>
          <p:cNvSpPr>
            <a:spLocks noChangeShapeType="1"/>
          </p:cNvSpPr>
          <p:nvPr/>
        </p:nvSpPr>
        <p:spPr bwMode="auto">
          <a:xfrm>
            <a:off x="2854325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85" name="Line 1079"/>
          <p:cNvSpPr>
            <a:spLocks noChangeShapeType="1"/>
          </p:cNvSpPr>
          <p:nvPr/>
        </p:nvSpPr>
        <p:spPr bwMode="auto">
          <a:xfrm>
            <a:off x="2771775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86" name="Line 1080"/>
          <p:cNvSpPr>
            <a:spLocks noChangeShapeType="1"/>
          </p:cNvSpPr>
          <p:nvPr/>
        </p:nvSpPr>
        <p:spPr bwMode="auto">
          <a:xfrm>
            <a:off x="2689225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87" name="Line 1081"/>
          <p:cNvSpPr>
            <a:spLocks noChangeShapeType="1"/>
          </p:cNvSpPr>
          <p:nvPr/>
        </p:nvSpPr>
        <p:spPr bwMode="auto">
          <a:xfrm>
            <a:off x="2606675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88" name="Line 1082"/>
          <p:cNvSpPr>
            <a:spLocks noChangeShapeType="1"/>
          </p:cNvSpPr>
          <p:nvPr/>
        </p:nvSpPr>
        <p:spPr bwMode="auto">
          <a:xfrm>
            <a:off x="2524125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89" name="Line 1083"/>
          <p:cNvSpPr>
            <a:spLocks noChangeShapeType="1"/>
          </p:cNvSpPr>
          <p:nvPr/>
        </p:nvSpPr>
        <p:spPr bwMode="auto">
          <a:xfrm>
            <a:off x="2441575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90" name="Line 1084"/>
          <p:cNvSpPr>
            <a:spLocks noChangeShapeType="1"/>
          </p:cNvSpPr>
          <p:nvPr/>
        </p:nvSpPr>
        <p:spPr bwMode="auto">
          <a:xfrm>
            <a:off x="2359025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91" name="Rectangle 1089"/>
          <p:cNvSpPr>
            <a:spLocks noChangeArrowheads="1"/>
          </p:cNvSpPr>
          <p:nvPr/>
        </p:nvSpPr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pPr algn="l" rtl="0" eaLnBrk="0" hangingPunct="0"/>
            <a:endParaRPr lang="he-IL"/>
          </a:p>
        </p:txBody>
      </p:sp>
      <p:sp>
        <p:nvSpPr>
          <p:cNvPr id="25" name="Rectangle 4"/>
          <p:cNvSpPr>
            <a:spLocks noChangeArrowheads="1"/>
          </p:cNvSpPr>
          <p:nvPr/>
        </p:nvSpPr>
        <p:spPr bwMode="auto">
          <a:xfrm>
            <a:off x="3019424" y="0"/>
            <a:ext cx="6886575" cy="76517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sq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algn="ctr"/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26" name="Rectangle 1097"/>
          <p:cNvSpPr>
            <a:spLocks noChangeArrowheads="1"/>
          </p:cNvSpPr>
          <p:nvPr/>
        </p:nvSpPr>
        <p:spPr bwMode="auto">
          <a:xfrm>
            <a:off x="3512840" y="267659"/>
            <a:ext cx="5976664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>
              <a:lnSpc>
                <a:spcPts val="3600"/>
              </a:lnSpc>
              <a:spcBef>
                <a:spcPts val="0"/>
              </a:spcBef>
            </a:pPr>
            <a:r>
              <a:rPr lang="he-IL" sz="2800" b="1" dirty="0">
                <a:solidFill>
                  <a:schemeClr val="bg1"/>
                </a:solidFill>
              </a:rPr>
              <a:t>מטרות הפרויקט</a:t>
            </a:r>
            <a:endParaRPr lang="en-US" sz="2800" b="1" dirty="0">
              <a:solidFill>
                <a:schemeClr val="bg1"/>
              </a:solidFill>
            </a:endParaRPr>
          </a:p>
          <a:p>
            <a:pPr algn="just">
              <a:lnSpc>
                <a:spcPts val="3600"/>
              </a:lnSpc>
              <a:spcBef>
                <a:spcPts val="0"/>
              </a:spcBef>
            </a:pPr>
            <a:endParaRPr lang="he-IL" sz="2400" dirty="0" smtClean="0"/>
          </a:p>
          <a:p>
            <a:pPr algn="just">
              <a:lnSpc>
                <a:spcPts val="3600"/>
              </a:lnSpc>
              <a:spcBef>
                <a:spcPts val="0"/>
              </a:spcBef>
            </a:pPr>
            <a:endParaRPr lang="he-IL" sz="2400" dirty="0" smtClean="0"/>
          </a:p>
          <a:p>
            <a:pPr algn="just">
              <a:lnSpc>
                <a:spcPts val="3600"/>
              </a:lnSpc>
              <a:spcBef>
                <a:spcPts val="0"/>
              </a:spcBef>
            </a:pPr>
            <a:r>
              <a:rPr lang="he-IL" sz="2000" dirty="0">
                <a:solidFill>
                  <a:schemeClr val="accent1">
                    <a:lumMod val="75000"/>
                  </a:schemeClr>
                </a:solidFill>
              </a:rPr>
              <a:t>הנצחת זכרו של אל"מ אילן רמון ז"ל; טיפוח סקרנות וחשיפת תלמידים לנושאים מדעים וטכנולוגיים בתחום החלל; עידוד תלמידים בעלי יכולת ופוטנציאל להשתלב בתחומי החלל</a:t>
            </a:r>
            <a:r>
              <a:rPr lang="he-IL" sz="20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algn="just">
              <a:lnSpc>
                <a:spcPts val="3600"/>
              </a:lnSpc>
              <a:spcBef>
                <a:spcPts val="0"/>
              </a:spcBef>
            </a:pP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lnSpc>
                <a:spcPts val="3600"/>
              </a:lnSpc>
              <a:spcBef>
                <a:spcPts val="0"/>
              </a:spcBef>
            </a:pPr>
            <a:r>
              <a:rPr lang="he-IL" sz="2000" dirty="0">
                <a:solidFill>
                  <a:schemeClr val="accent1">
                    <a:lumMod val="75000"/>
                  </a:schemeClr>
                </a:solidFill>
              </a:rPr>
              <a:t>פרויקט זה מיוחד בכך שעבודת התלמידים נעשית באופן קבוצתי ותוך שיתוף פעולה עם אנשי הקהילה, כמו הורים, מומחי תוכן ואנשי חינוך. </a:t>
            </a:r>
            <a:endParaRPr lang="he-IL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lnSpc>
                <a:spcPts val="3600"/>
              </a:lnSpc>
              <a:spcBef>
                <a:spcPts val="0"/>
              </a:spcBef>
            </a:pPr>
            <a:endParaRPr lang="he-IL" sz="20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lnSpc>
                <a:spcPts val="3600"/>
              </a:lnSpc>
              <a:spcBef>
                <a:spcPts val="0"/>
              </a:spcBef>
            </a:pPr>
            <a:r>
              <a:rPr lang="he-IL" sz="2000" dirty="0" smtClean="0">
                <a:solidFill>
                  <a:schemeClr val="accent1">
                    <a:lumMod val="75000"/>
                  </a:schemeClr>
                </a:solidFill>
              </a:rPr>
              <a:t>באולימפיאדה </a:t>
            </a:r>
            <a:r>
              <a:rPr lang="he-IL" sz="2000" dirty="0">
                <a:solidFill>
                  <a:schemeClr val="accent1">
                    <a:lumMod val="75000"/>
                  </a:schemeClr>
                </a:solidFill>
              </a:rPr>
              <a:t>מעורבת ופעילה הגב' רונה רמון.</a:t>
            </a: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504" y="-11773"/>
            <a:ext cx="14859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90582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1066"/>
          <p:cNvSpPr>
            <a:spLocks noChangeArrowheads="1"/>
          </p:cNvSpPr>
          <p:nvPr/>
        </p:nvSpPr>
        <p:spPr bwMode="auto">
          <a:xfrm>
            <a:off x="0" y="0"/>
            <a:ext cx="423292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pPr algn="l" rtl="0" eaLnBrk="0" hangingPunct="0"/>
            <a:endParaRPr lang="he-IL"/>
          </a:p>
        </p:txBody>
      </p:sp>
      <p:sp>
        <p:nvSpPr>
          <p:cNvPr id="34" name="Rectangle 4"/>
          <p:cNvSpPr>
            <a:spLocks noChangeArrowheads="1"/>
          </p:cNvSpPr>
          <p:nvPr/>
        </p:nvSpPr>
        <p:spPr bwMode="auto">
          <a:xfrm>
            <a:off x="0" y="0"/>
            <a:ext cx="9906000" cy="76517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sq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algn="l" rtl="0" eaLnBrk="0" hangingPunct="0"/>
            <a:endParaRPr lang="he-IL"/>
          </a:p>
        </p:txBody>
      </p:sp>
      <p:grpSp>
        <p:nvGrpSpPr>
          <p:cNvPr id="2" name="Group 1"/>
          <p:cNvGrpSpPr/>
          <p:nvPr/>
        </p:nvGrpSpPr>
        <p:grpSpPr>
          <a:xfrm>
            <a:off x="56456" y="19472"/>
            <a:ext cx="1238250" cy="6858000"/>
            <a:chOff x="2806700" y="0"/>
            <a:chExt cx="1238250" cy="6858000"/>
          </a:xfrm>
        </p:grpSpPr>
        <p:sp>
          <p:nvSpPr>
            <p:cNvPr id="4099" name="Line 1069"/>
            <p:cNvSpPr>
              <a:spLocks noChangeShapeType="1"/>
            </p:cNvSpPr>
            <p:nvPr/>
          </p:nvSpPr>
          <p:spPr bwMode="auto">
            <a:xfrm>
              <a:off x="404495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00" name="Line 1070"/>
            <p:cNvSpPr>
              <a:spLocks noChangeShapeType="1"/>
            </p:cNvSpPr>
            <p:nvPr/>
          </p:nvSpPr>
          <p:spPr bwMode="auto">
            <a:xfrm>
              <a:off x="396240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01" name="Line 1071"/>
            <p:cNvSpPr>
              <a:spLocks noChangeShapeType="1"/>
            </p:cNvSpPr>
            <p:nvPr/>
          </p:nvSpPr>
          <p:spPr bwMode="auto">
            <a:xfrm>
              <a:off x="387985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02" name="Line 1072"/>
            <p:cNvSpPr>
              <a:spLocks noChangeShapeType="1"/>
            </p:cNvSpPr>
            <p:nvPr/>
          </p:nvSpPr>
          <p:spPr bwMode="auto">
            <a:xfrm>
              <a:off x="379730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03" name="Line 1073"/>
            <p:cNvSpPr>
              <a:spLocks noChangeShapeType="1"/>
            </p:cNvSpPr>
            <p:nvPr/>
          </p:nvSpPr>
          <p:spPr bwMode="auto">
            <a:xfrm>
              <a:off x="371475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04" name="Line 1074"/>
            <p:cNvSpPr>
              <a:spLocks noChangeShapeType="1"/>
            </p:cNvSpPr>
            <p:nvPr/>
          </p:nvSpPr>
          <p:spPr bwMode="auto">
            <a:xfrm>
              <a:off x="363220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05" name="Line 1075"/>
            <p:cNvSpPr>
              <a:spLocks noChangeShapeType="1"/>
            </p:cNvSpPr>
            <p:nvPr/>
          </p:nvSpPr>
          <p:spPr bwMode="auto">
            <a:xfrm>
              <a:off x="354965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06" name="Line 1076"/>
            <p:cNvSpPr>
              <a:spLocks noChangeShapeType="1"/>
            </p:cNvSpPr>
            <p:nvPr/>
          </p:nvSpPr>
          <p:spPr bwMode="auto">
            <a:xfrm>
              <a:off x="346710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07" name="Line 1077"/>
            <p:cNvSpPr>
              <a:spLocks noChangeShapeType="1"/>
            </p:cNvSpPr>
            <p:nvPr/>
          </p:nvSpPr>
          <p:spPr bwMode="auto">
            <a:xfrm>
              <a:off x="338455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08" name="Line 1078"/>
            <p:cNvSpPr>
              <a:spLocks noChangeShapeType="1"/>
            </p:cNvSpPr>
            <p:nvPr/>
          </p:nvSpPr>
          <p:spPr bwMode="auto">
            <a:xfrm>
              <a:off x="330200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09" name="Line 1079"/>
            <p:cNvSpPr>
              <a:spLocks noChangeShapeType="1"/>
            </p:cNvSpPr>
            <p:nvPr/>
          </p:nvSpPr>
          <p:spPr bwMode="auto">
            <a:xfrm>
              <a:off x="321945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10" name="Line 1080"/>
            <p:cNvSpPr>
              <a:spLocks noChangeShapeType="1"/>
            </p:cNvSpPr>
            <p:nvPr/>
          </p:nvSpPr>
          <p:spPr bwMode="auto">
            <a:xfrm>
              <a:off x="313690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11" name="Line 1081"/>
            <p:cNvSpPr>
              <a:spLocks noChangeShapeType="1"/>
            </p:cNvSpPr>
            <p:nvPr/>
          </p:nvSpPr>
          <p:spPr bwMode="auto">
            <a:xfrm>
              <a:off x="305435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12" name="Line 1082"/>
            <p:cNvSpPr>
              <a:spLocks noChangeShapeType="1"/>
            </p:cNvSpPr>
            <p:nvPr/>
          </p:nvSpPr>
          <p:spPr bwMode="auto">
            <a:xfrm>
              <a:off x="297180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13" name="Line 1083"/>
            <p:cNvSpPr>
              <a:spLocks noChangeShapeType="1"/>
            </p:cNvSpPr>
            <p:nvPr/>
          </p:nvSpPr>
          <p:spPr bwMode="auto">
            <a:xfrm>
              <a:off x="288925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14" name="Line 1084"/>
            <p:cNvSpPr>
              <a:spLocks noChangeShapeType="1"/>
            </p:cNvSpPr>
            <p:nvPr/>
          </p:nvSpPr>
          <p:spPr bwMode="auto">
            <a:xfrm>
              <a:off x="280670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</p:grpSp>
      <p:sp>
        <p:nvSpPr>
          <p:cNvPr id="4115" name="Rectangle 1089"/>
          <p:cNvSpPr>
            <a:spLocks noChangeArrowheads="1"/>
          </p:cNvSpPr>
          <p:nvPr/>
        </p:nvSpPr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pPr algn="l" rtl="0" eaLnBrk="0" hangingPunct="0"/>
            <a:endParaRPr lang="he-IL"/>
          </a:p>
        </p:txBody>
      </p:sp>
      <p:sp>
        <p:nvSpPr>
          <p:cNvPr id="35" name="Text Box 25"/>
          <p:cNvSpPr txBox="1">
            <a:spLocks noChangeArrowheads="1"/>
          </p:cNvSpPr>
          <p:nvPr/>
        </p:nvSpPr>
        <p:spPr bwMode="auto">
          <a:xfrm>
            <a:off x="3795804" y="158750"/>
            <a:ext cx="4824413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he-IL" sz="2800" b="1" dirty="0">
                <a:solidFill>
                  <a:schemeClr val="bg1"/>
                </a:solidFill>
              </a:rPr>
              <a:t>שלבי הפעילות של </a:t>
            </a:r>
            <a:r>
              <a:rPr lang="he-IL" sz="2800" b="1" dirty="0" smtClean="0">
                <a:solidFill>
                  <a:schemeClr val="bg1"/>
                </a:solidFill>
              </a:rPr>
              <a:t>האולימפיאדה תשע"ד</a:t>
            </a:r>
            <a:endParaRPr lang="he-IL" sz="2800" b="1" dirty="0">
              <a:solidFill>
                <a:schemeClr val="bg1"/>
              </a:solidFill>
            </a:endParaRPr>
          </a:p>
        </p:txBody>
      </p:sp>
      <p:sp>
        <p:nvSpPr>
          <p:cNvPr id="36" name="Text Box 6"/>
          <p:cNvSpPr txBox="1">
            <a:spLocks noChangeArrowheads="1"/>
          </p:cNvSpPr>
          <p:nvPr/>
        </p:nvSpPr>
        <p:spPr bwMode="auto">
          <a:xfrm>
            <a:off x="4753496" y="1203325"/>
            <a:ext cx="3871912" cy="708025"/>
          </a:xfrm>
          <a:prstGeom prst="rect">
            <a:avLst/>
          </a:prstGeom>
          <a:ln>
            <a:solidFill>
              <a:srgbClr val="A50021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he-IL" sz="2000" b="1" dirty="0">
                <a:solidFill>
                  <a:srgbClr val="003399"/>
                </a:solidFill>
                <a:latin typeface="Tahoma" pitchFamily="34" charset="0"/>
                <a:cs typeface="Typograph" pitchFamily="2" charset="-79"/>
              </a:rPr>
              <a:t>היערכות: </a:t>
            </a:r>
            <a:r>
              <a:rPr lang="en-US" sz="2000" b="1" dirty="0">
                <a:solidFill>
                  <a:srgbClr val="003399"/>
                </a:solidFill>
                <a:latin typeface="Tahoma" pitchFamily="34" charset="0"/>
                <a:cs typeface="Typograph" pitchFamily="2" charset="-79"/>
              </a:rPr>
              <a:t/>
            </a:r>
            <a:br>
              <a:rPr lang="en-US" sz="2000" b="1" dirty="0">
                <a:solidFill>
                  <a:srgbClr val="003399"/>
                </a:solidFill>
                <a:latin typeface="Tahoma" pitchFamily="34" charset="0"/>
                <a:cs typeface="Typograph" pitchFamily="2" charset="-79"/>
              </a:rPr>
            </a:br>
            <a:r>
              <a:rPr lang="he-IL" sz="2000" b="1" dirty="0">
                <a:solidFill>
                  <a:srgbClr val="003399"/>
                </a:solidFill>
                <a:latin typeface="Tahoma" pitchFamily="34" charset="0"/>
                <a:cs typeface="Typograph" pitchFamily="2" charset="-79"/>
              </a:rPr>
              <a:t>פיתוח אתר לליווי הפעילות </a:t>
            </a:r>
          </a:p>
        </p:txBody>
      </p:sp>
      <p:sp>
        <p:nvSpPr>
          <p:cNvPr id="38" name="Text Box 7"/>
          <p:cNvSpPr txBox="1">
            <a:spLocks noChangeArrowheads="1"/>
          </p:cNvSpPr>
          <p:nvPr/>
        </p:nvSpPr>
        <p:spPr bwMode="auto">
          <a:xfrm>
            <a:off x="4753496" y="2341563"/>
            <a:ext cx="3871912" cy="40005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he-IL" sz="2000" b="1" dirty="0">
                <a:solidFill>
                  <a:schemeClr val="bg1">
                    <a:lumMod val="65000"/>
                  </a:schemeClr>
                </a:solidFill>
                <a:latin typeface="Tahoma" pitchFamily="34" charset="0"/>
                <a:cs typeface="Typograph" pitchFamily="2" charset="-79"/>
              </a:rPr>
              <a:t>חידון מקוון ברשת בעברית ובערבית</a:t>
            </a:r>
          </a:p>
        </p:txBody>
      </p:sp>
      <p:sp>
        <p:nvSpPr>
          <p:cNvPr id="39" name="Text Box 8"/>
          <p:cNvSpPr txBox="1">
            <a:spLocks noChangeArrowheads="1"/>
          </p:cNvSpPr>
          <p:nvPr/>
        </p:nvSpPr>
        <p:spPr bwMode="auto">
          <a:xfrm>
            <a:off x="4764608" y="3214688"/>
            <a:ext cx="3849688" cy="1015663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he-IL" sz="2000" b="1" dirty="0">
                <a:solidFill>
                  <a:schemeClr val="bg1">
                    <a:lumMod val="65000"/>
                  </a:schemeClr>
                </a:solidFill>
                <a:latin typeface="Tahoma" pitchFamily="34" charset="0"/>
                <a:cs typeface="Typograph" pitchFamily="2" charset="-79"/>
              </a:rPr>
              <a:t>פתרון המשימה המורחבת והצגתה </a:t>
            </a:r>
            <a:r>
              <a:rPr lang="en-US" sz="2000" b="1" dirty="0">
                <a:solidFill>
                  <a:schemeClr val="bg1">
                    <a:lumMod val="65000"/>
                  </a:schemeClr>
                </a:solidFill>
                <a:latin typeface="Tahoma" pitchFamily="34" charset="0"/>
                <a:cs typeface="Typograph" pitchFamily="2" charset="-79"/>
              </a:rPr>
              <a:t/>
            </a:r>
            <a:br>
              <a:rPr lang="en-US" sz="2000" b="1" dirty="0">
                <a:solidFill>
                  <a:schemeClr val="bg1">
                    <a:lumMod val="65000"/>
                  </a:schemeClr>
                </a:solidFill>
                <a:latin typeface="Tahoma" pitchFamily="34" charset="0"/>
                <a:cs typeface="Typograph" pitchFamily="2" charset="-79"/>
              </a:rPr>
            </a:br>
            <a:r>
              <a:rPr lang="he-IL" sz="2000" b="1" dirty="0" smtClean="0">
                <a:solidFill>
                  <a:schemeClr val="bg1">
                    <a:lumMod val="65000"/>
                  </a:schemeClr>
                </a:solidFill>
                <a:latin typeface="Tahoma" pitchFamily="34" charset="0"/>
                <a:cs typeface="Typograph" pitchFamily="2" charset="-79"/>
              </a:rPr>
              <a:t>במחוזות: נצרת, כרמיאל, גבעתיים, רחובות, מודיעין, ירושלים, באר שבע</a:t>
            </a:r>
            <a:endParaRPr lang="he-IL" sz="2000" b="1" dirty="0">
              <a:solidFill>
                <a:schemeClr val="bg1">
                  <a:lumMod val="65000"/>
                </a:schemeClr>
              </a:solidFill>
              <a:latin typeface="Tahoma" pitchFamily="34" charset="0"/>
              <a:cs typeface="Typograph" pitchFamily="2" charset="-79"/>
            </a:endParaRPr>
          </a:p>
        </p:txBody>
      </p:sp>
      <p:sp>
        <p:nvSpPr>
          <p:cNvPr id="40" name="Text Box 11"/>
          <p:cNvSpPr txBox="1">
            <a:spLocks noChangeArrowheads="1"/>
          </p:cNvSpPr>
          <p:nvPr/>
        </p:nvSpPr>
        <p:spPr bwMode="auto">
          <a:xfrm>
            <a:off x="4764608" y="5981278"/>
            <a:ext cx="3849688" cy="40005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he-IL" sz="2000" b="1" dirty="0" smtClean="0">
                <a:solidFill>
                  <a:schemeClr val="bg1">
                    <a:lumMod val="65000"/>
                  </a:schemeClr>
                </a:solidFill>
                <a:latin typeface="Tahoma" pitchFamily="34" charset="0"/>
                <a:cs typeface="Typograph" pitchFamily="2" charset="-79"/>
              </a:rPr>
              <a:t>טקס סיום</a:t>
            </a:r>
            <a:endParaRPr lang="he-IL" sz="2000" b="1" dirty="0">
              <a:solidFill>
                <a:schemeClr val="bg1">
                  <a:lumMod val="65000"/>
                </a:schemeClr>
              </a:solidFill>
              <a:latin typeface="Tahoma" pitchFamily="34" charset="0"/>
              <a:cs typeface="Typograph" pitchFamily="2" charset="-79"/>
            </a:endParaRPr>
          </a:p>
        </p:txBody>
      </p:sp>
      <p:sp>
        <p:nvSpPr>
          <p:cNvPr id="41" name="AutoShape 14"/>
          <p:cNvSpPr>
            <a:spLocks noChangeArrowheads="1"/>
          </p:cNvSpPr>
          <p:nvPr/>
        </p:nvSpPr>
        <p:spPr bwMode="auto">
          <a:xfrm rot="5400000" flipV="1">
            <a:off x="6573366" y="5585991"/>
            <a:ext cx="215900" cy="431800"/>
          </a:xfrm>
          <a:prstGeom prst="notchedRightArrow">
            <a:avLst>
              <a:gd name="adj1" fmla="val 50000"/>
              <a:gd name="adj2" fmla="val 25000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he-IL" sz="200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2" name="Text Box 18"/>
          <p:cNvSpPr txBox="1">
            <a:spLocks noChangeArrowheads="1"/>
          </p:cNvSpPr>
          <p:nvPr/>
        </p:nvSpPr>
        <p:spPr bwMode="auto">
          <a:xfrm>
            <a:off x="4764608" y="4612853"/>
            <a:ext cx="3849688" cy="101600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he-IL" sz="2000" b="1" dirty="0" smtClean="0">
                <a:solidFill>
                  <a:schemeClr val="bg1">
                    <a:lumMod val="65000"/>
                  </a:schemeClr>
                </a:solidFill>
                <a:latin typeface="Tahoma" pitchFamily="34" charset="0"/>
                <a:cs typeface="Typograph" pitchFamily="2" charset="-79"/>
              </a:rPr>
              <a:t>העשרה והעמקה של פתרון משימה</a:t>
            </a:r>
            <a:r>
              <a:rPr lang="en-US" sz="2000" b="1" dirty="0" smtClean="0">
                <a:solidFill>
                  <a:schemeClr val="bg1">
                    <a:lumMod val="65000"/>
                  </a:schemeClr>
                </a:solidFill>
                <a:latin typeface="Tahoma" pitchFamily="34" charset="0"/>
                <a:cs typeface="Typograph" pitchFamily="2" charset="-79"/>
              </a:rPr>
              <a:t> </a:t>
            </a:r>
            <a:r>
              <a:rPr lang="he-IL" sz="2000" b="1" dirty="0" smtClean="0">
                <a:solidFill>
                  <a:schemeClr val="bg1">
                    <a:lumMod val="65000"/>
                  </a:schemeClr>
                </a:solidFill>
                <a:latin typeface="Tahoma" pitchFamily="34" charset="0"/>
                <a:cs typeface="Typograph" pitchFamily="2" charset="-79"/>
              </a:rPr>
              <a:t>על פי הערות השופטים,</a:t>
            </a:r>
            <a:r>
              <a:rPr lang="en-US" sz="2000" b="1" dirty="0" smtClean="0">
                <a:solidFill>
                  <a:schemeClr val="bg1">
                    <a:lumMod val="65000"/>
                  </a:schemeClr>
                </a:solidFill>
                <a:latin typeface="Tahoma" pitchFamily="34" charset="0"/>
                <a:cs typeface="Typograph" pitchFamily="2" charset="-79"/>
              </a:rPr>
              <a:t/>
            </a:r>
            <a:br>
              <a:rPr lang="en-US" sz="2000" b="1" dirty="0" smtClean="0">
                <a:solidFill>
                  <a:schemeClr val="bg1">
                    <a:lumMod val="65000"/>
                  </a:schemeClr>
                </a:solidFill>
                <a:latin typeface="Tahoma" pitchFamily="34" charset="0"/>
                <a:cs typeface="Typograph" pitchFamily="2" charset="-79"/>
              </a:rPr>
            </a:br>
            <a:r>
              <a:rPr lang="he-IL" sz="2000" b="1" dirty="0">
                <a:solidFill>
                  <a:schemeClr val="bg1">
                    <a:lumMod val="65000"/>
                  </a:schemeClr>
                </a:solidFill>
                <a:latin typeface="Tahoma" pitchFamily="34" charset="0"/>
                <a:cs typeface="Typograph" pitchFamily="2" charset="-79"/>
              </a:rPr>
              <a:t>בניית דגם, הכנת פוסטר והפקת סרטון</a:t>
            </a:r>
          </a:p>
        </p:txBody>
      </p:sp>
      <p:sp>
        <p:nvSpPr>
          <p:cNvPr id="43" name="AutoShape 14"/>
          <p:cNvSpPr>
            <a:spLocks noChangeArrowheads="1"/>
          </p:cNvSpPr>
          <p:nvPr/>
        </p:nvSpPr>
        <p:spPr bwMode="auto">
          <a:xfrm rot="5400000" flipV="1">
            <a:off x="6573366" y="4217566"/>
            <a:ext cx="215900" cy="431800"/>
          </a:xfrm>
          <a:prstGeom prst="notchedRightArrow">
            <a:avLst>
              <a:gd name="adj1" fmla="val 50000"/>
              <a:gd name="adj2" fmla="val 25000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he-IL" sz="200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5" name="AutoShape 14"/>
          <p:cNvSpPr>
            <a:spLocks noChangeArrowheads="1"/>
          </p:cNvSpPr>
          <p:nvPr/>
        </p:nvSpPr>
        <p:spPr bwMode="auto">
          <a:xfrm rot="5400000" flipV="1">
            <a:off x="6573366" y="2778125"/>
            <a:ext cx="215900" cy="431800"/>
          </a:xfrm>
          <a:prstGeom prst="notchedRightArrow">
            <a:avLst>
              <a:gd name="adj1" fmla="val 50000"/>
              <a:gd name="adj2" fmla="val 25000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 sz="200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6" name="AutoShape 14"/>
          <p:cNvSpPr>
            <a:spLocks noChangeArrowheads="1"/>
          </p:cNvSpPr>
          <p:nvPr/>
        </p:nvSpPr>
        <p:spPr bwMode="auto">
          <a:xfrm rot="5400000" flipV="1">
            <a:off x="6573366" y="1912938"/>
            <a:ext cx="215900" cy="431800"/>
          </a:xfrm>
          <a:prstGeom prst="notchedRightArrow">
            <a:avLst>
              <a:gd name="adj1" fmla="val 50000"/>
              <a:gd name="adj2" fmla="val 25000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 sz="200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Rounded Rectangular Callout 5"/>
          <p:cNvSpPr/>
          <p:nvPr/>
        </p:nvSpPr>
        <p:spPr bwMode="auto">
          <a:xfrm>
            <a:off x="416496" y="1340768"/>
            <a:ext cx="3244048" cy="2520280"/>
          </a:xfrm>
          <a:prstGeom prst="wedgeRoundRectCallout">
            <a:avLst>
              <a:gd name="adj1" fmla="val 82210"/>
              <a:gd name="adj2" fmla="val -41471"/>
              <a:gd name="adj3" fmla="val 16667"/>
            </a:avLst>
          </a:prstGeom>
          <a:solidFill>
            <a:schemeClr val="bg1"/>
          </a:solidFill>
          <a:ln w="28575" cap="sq" cmpd="sng" algn="ctr">
            <a:solidFill>
              <a:srgbClr val="C0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ts val="0"/>
              </a:spcBef>
            </a:pPr>
            <a:endParaRPr lang="he-IL" sz="1400" dirty="0" smtClean="0">
              <a:solidFill>
                <a:schemeClr val="accent1"/>
              </a:solidFill>
            </a:endParaRPr>
          </a:p>
          <a:p>
            <a:pPr algn="ctr" eaLnBrk="0" hangingPunct="0">
              <a:spcBef>
                <a:spcPts val="0"/>
              </a:spcBef>
            </a:pPr>
            <a:r>
              <a:rPr lang="he-IL" sz="2800" dirty="0" smtClean="0">
                <a:solidFill>
                  <a:schemeClr val="accent1"/>
                </a:solidFill>
              </a:rPr>
              <a:t>תכנון </a:t>
            </a:r>
            <a:r>
              <a:rPr lang="he-IL" sz="2800" dirty="0">
                <a:solidFill>
                  <a:schemeClr val="accent1"/>
                </a:solidFill>
              </a:rPr>
              <a:t>והכנת חומרים, </a:t>
            </a:r>
            <a:endParaRPr lang="he-IL" sz="2800" dirty="0" smtClean="0">
              <a:solidFill>
                <a:schemeClr val="accent1"/>
              </a:solidFill>
            </a:endParaRPr>
          </a:p>
          <a:p>
            <a:pPr algn="ctr" eaLnBrk="0" hangingPunct="0"/>
            <a:r>
              <a:rPr lang="he-IL" sz="2800" dirty="0" smtClean="0">
                <a:solidFill>
                  <a:schemeClr val="accent1"/>
                </a:solidFill>
              </a:rPr>
              <a:t>עיצוב </a:t>
            </a:r>
            <a:r>
              <a:rPr lang="he-IL" sz="2800" dirty="0">
                <a:solidFill>
                  <a:schemeClr val="accent1"/>
                </a:solidFill>
              </a:rPr>
              <a:t>ופיתוח אתר אינטרנט מלווה </a:t>
            </a:r>
            <a:r>
              <a:rPr lang="he-IL" sz="2800" dirty="0" smtClean="0">
                <a:solidFill>
                  <a:schemeClr val="accent1"/>
                </a:solidFill>
              </a:rPr>
              <a:t>אולימפיאדה</a:t>
            </a:r>
            <a:endParaRPr kumimoji="0" lang="he-IL" sz="28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334310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1066"/>
          <p:cNvSpPr>
            <a:spLocks noChangeArrowheads="1"/>
          </p:cNvSpPr>
          <p:nvPr/>
        </p:nvSpPr>
        <p:spPr bwMode="auto">
          <a:xfrm>
            <a:off x="0" y="0"/>
            <a:ext cx="423292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pPr algn="l" rtl="0" eaLnBrk="0" hangingPunct="0"/>
            <a:endParaRPr lang="he-IL"/>
          </a:p>
        </p:txBody>
      </p:sp>
      <p:sp>
        <p:nvSpPr>
          <p:cNvPr id="34" name="Rectangle 4"/>
          <p:cNvSpPr>
            <a:spLocks noChangeArrowheads="1"/>
          </p:cNvSpPr>
          <p:nvPr/>
        </p:nvSpPr>
        <p:spPr bwMode="auto">
          <a:xfrm>
            <a:off x="0" y="0"/>
            <a:ext cx="9906000" cy="76517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sq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algn="l" rtl="0" eaLnBrk="0" hangingPunct="0"/>
            <a:endParaRPr lang="he-IL"/>
          </a:p>
        </p:txBody>
      </p:sp>
      <p:grpSp>
        <p:nvGrpSpPr>
          <p:cNvPr id="2" name="Group 1"/>
          <p:cNvGrpSpPr/>
          <p:nvPr/>
        </p:nvGrpSpPr>
        <p:grpSpPr>
          <a:xfrm>
            <a:off x="56456" y="19472"/>
            <a:ext cx="1238250" cy="6858000"/>
            <a:chOff x="2806700" y="0"/>
            <a:chExt cx="1238250" cy="6858000"/>
          </a:xfrm>
        </p:grpSpPr>
        <p:sp>
          <p:nvSpPr>
            <p:cNvPr id="4099" name="Line 1069"/>
            <p:cNvSpPr>
              <a:spLocks noChangeShapeType="1"/>
            </p:cNvSpPr>
            <p:nvPr/>
          </p:nvSpPr>
          <p:spPr bwMode="auto">
            <a:xfrm>
              <a:off x="404495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00" name="Line 1070"/>
            <p:cNvSpPr>
              <a:spLocks noChangeShapeType="1"/>
            </p:cNvSpPr>
            <p:nvPr/>
          </p:nvSpPr>
          <p:spPr bwMode="auto">
            <a:xfrm>
              <a:off x="396240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01" name="Line 1071"/>
            <p:cNvSpPr>
              <a:spLocks noChangeShapeType="1"/>
            </p:cNvSpPr>
            <p:nvPr/>
          </p:nvSpPr>
          <p:spPr bwMode="auto">
            <a:xfrm>
              <a:off x="387985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02" name="Line 1072"/>
            <p:cNvSpPr>
              <a:spLocks noChangeShapeType="1"/>
            </p:cNvSpPr>
            <p:nvPr/>
          </p:nvSpPr>
          <p:spPr bwMode="auto">
            <a:xfrm>
              <a:off x="379730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03" name="Line 1073"/>
            <p:cNvSpPr>
              <a:spLocks noChangeShapeType="1"/>
            </p:cNvSpPr>
            <p:nvPr/>
          </p:nvSpPr>
          <p:spPr bwMode="auto">
            <a:xfrm>
              <a:off x="371475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04" name="Line 1074"/>
            <p:cNvSpPr>
              <a:spLocks noChangeShapeType="1"/>
            </p:cNvSpPr>
            <p:nvPr/>
          </p:nvSpPr>
          <p:spPr bwMode="auto">
            <a:xfrm>
              <a:off x="363220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05" name="Line 1075"/>
            <p:cNvSpPr>
              <a:spLocks noChangeShapeType="1"/>
            </p:cNvSpPr>
            <p:nvPr/>
          </p:nvSpPr>
          <p:spPr bwMode="auto">
            <a:xfrm>
              <a:off x="354965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06" name="Line 1076"/>
            <p:cNvSpPr>
              <a:spLocks noChangeShapeType="1"/>
            </p:cNvSpPr>
            <p:nvPr/>
          </p:nvSpPr>
          <p:spPr bwMode="auto">
            <a:xfrm>
              <a:off x="346710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07" name="Line 1077"/>
            <p:cNvSpPr>
              <a:spLocks noChangeShapeType="1"/>
            </p:cNvSpPr>
            <p:nvPr/>
          </p:nvSpPr>
          <p:spPr bwMode="auto">
            <a:xfrm>
              <a:off x="338455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08" name="Line 1078"/>
            <p:cNvSpPr>
              <a:spLocks noChangeShapeType="1"/>
            </p:cNvSpPr>
            <p:nvPr/>
          </p:nvSpPr>
          <p:spPr bwMode="auto">
            <a:xfrm>
              <a:off x="330200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09" name="Line 1079"/>
            <p:cNvSpPr>
              <a:spLocks noChangeShapeType="1"/>
            </p:cNvSpPr>
            <p:nvPr/>
          </p:nvSpPr>
          <p:spPr bwMode="auto">
            <a:xfrm>
              <a:off x="321945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10" name="Line 1080"/>
            <p:cNvSpPr>
              <a:spLocks noChangeShapeType="1"/>
            </p:cNvSpPr>
            <p:nvPr/>
          </p:nvSpPr>
          <p:spPr bwMode="auto">
            <a:xfrm>
              <a:off x="313690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11" name="Line 1081"/>
            <p:cNvSpPr>
              <a:spLocks noChangeShapeType="1"/>
            </p:cNvSpPr>
            <p:nvPr/>
          </p:nvSpPr>
          <p:spPr bwMode="auto">
            <a:xfrm>
              <a:off x="305435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12" name="Line 1082"/>
            <p:cNvSpPr>
              <a:spLocks noChangeShapeType="1"/>
            </p:cNvSpPr>
            <p:nvPr/>
          </p:nvSpPr>
          <p:spPr bwMode="auto">
            <a:xfrm>
              <a:off x="297180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13" name="Line 1083"/>
            <p:cNvSpPr>
              <a:spLocks noChangeShapeType="1"/>
            </p:cNvSpPr>
            <p:nvPr/>
          </p:nvSpPr>
          <p:spPr bwMode="auto">
            <a:xfrm>
              <a:off x="288925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14" name="Line 1084"/>
            <p:cNvSpPr>
              <a:spLocks noChangeShapeType="1"/>
            </p:cNvSpPr>
            <p:nvPr/>
          </p:nvSpPr>
          <p:spPr bwMode="auto">
            <a:xfrm>
              <a:off x="280670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</p:grpSp>
      <p:sp>
        <p:nvSpPr>
          <p:cNvPr id="4115" name="Rectangle 1089"/>
          <p:cNvSpPr>
            <a:spLocks noChangeArrowheads="1"/>
          </p:cNvSpPr>
          <p:nvPr/>
        </p:nvSpPr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pPr algn="l" rtl="0" eaLnBrk="0" hangingPunct="0"/>
            <a:endParaRPr lang="he-IL"/>
          </a:p>
        </p:txBody>
      </p:sp>
      <p:sp>
        <p:nvSpPr>
          <p:cNvPr id="36" name="Text Box 6"/>
          <p:cNvSpPr txBox="1">
            <a:spLocks noChangeArrowheads="1"/>
          </p:cNvSpPr>
          <p:nvPr/>
        </p:nvSpPr>
        <p:spPr bwMode="auto">
          <a:xfrm>
            <a:off x="4753496" y="1203325"/>
            <a:ext cx="3871912" cy="708025"/>
          </a:xfrm>
          <a:prstGeom prst="rect">
            <a:avLst/>
          </a:prstGeom>
          <a:ln>
            <a:solidFill>
              <a:srgbClr val="A50021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he-IL" sz="2000" b="1" dirty="0">
                <a:solidFill>
                  <a:srgbClr val="003399"/>
                </a:solidFill>
                <a:latin typeface="Tahoma" pitchFamily="34" charset="0"/>
                <a:cs typeface="Typograph" pitchFamily="2" charset="-79"/>
              </a:rPr>
              <a:t>היערכות: </a:t>
            </a:r>
            <a:r>
              <a:rPr lang="en-US" sz="2000" b="1" dirty="0">
                <a:solidFill>
                  <a:srgbClr val="003399"/>
                </a:solidFill>
                <a:latin typeface="Tahoma" pitchFamily="34" charset="0"/>
                <a:cs typeface="Typograph" pitchFamily="2" charset="-79"/>
              </a:rPr>
              <a:t/>
            </a:r>
            <a:br>
              <a:rPr lang="en-US" sz="2000" b="1" dirty="0">
                <a:solidFill>
                  <a:srgbClr val="003399"/>
                </a:solidFill>
                <a:latin typeface="Tahoma" pitchFamily="34" charset="0"/>
                <a:cs typeface="Typograph" pitchFamily="2" charset="-79"/>
              </a:rPr>
            </a:br>
            <a:r>
              <a:rPr lang="he-IL" sz="2000" b="1" dirty="0">
                <a:solidFill>
                  <a:srgbClr val="003399"/>
                </a:solidFill>
                <a:latin typeface="Tahoma" pitchFamily="34" charset="0"/>
                <a:cs typeface="Typograph" pitchFamily="2" charset="-79"/>
              </a:rPr>
              <a:t>פיתוח אתר לליווי הפעילות </a:t>
            </a:r>
          </a:p>
        </p:txBody>
      </p:sp>
      <p:sp>
        <p:nvSpPr>
          <p:cNvPr id="38" name="Text Box 7"/>
          <p:cNvSpPr txBox="1">
            <a:spLocks noChangeArrowheads="1"/>
          </p:cNvSpPr>
          <p:nvPr/>
        </p:nvSpPr>
        <p:spPr bwMode="auto">
          <a:xfrm>
            <a:off x="4753496" y="2341563"/>
            <a:ext cx="3871912" cy="400050"/>
          </a:xfrm>
          <a:prstGeom prst="rect">
            <a:avLst/>
          </a:prstGeom>
          <a:ln>
            <a:solidFill>
              <a:srgbClr val="A50021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he-IL" sz="2000" b="1" dirty="0">
                <a:solidFill>
                  <a:srgbClr val="003399"/>
                </a:solidFill>
                <a:latin typeface="Tahoma" pitchFamily="34" charset="0"/>
                <a:cs typeface="Typograph" pitchFamily="2" charset="-79"/>
              </a:rPr>
              <a:t>חידון מקוון ברשת בעברית ובערבית</a:t>
            </a:r>
          </a:p>
        </p:txBody>
      </p:sp>
      <p:sp>
        <p:nvSpPr>
          <p:cNvPr id="39" name="Text Box 8"/>
          <p:cNvSpPr txBox="1">
            <a:spLocks noChangeArrowheads="1"/>
          </p:cNvSpPr>
          <p:nvPr/>
        </p:nvSpPr>
        <p:spPr bwMode="auto">
          <a:xfrm>
            <a:off x="4764608" y="3214688"/>
            <a:ext cx="3849688" cy="1015663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he-IL" sz="2000" b="1" dirty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ypograph" pitchFamily="2" charset="-79"/>
              </a:rPr>
              <a:t>פתרון המשימה המורחבת והצגתה </a:t>
            </a:r>
            <a:r>
              <a:rPr lang="en-US" sz="2000" b="1" dirty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ypograph" pitchFamily="2" charset="-79"/>
              </a:rPr>
              <a:t/>
            </a:r>
            <a:br>
              <a:rPr lang="en-US" sz="2000" b="1" dirty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ypograph" pitchFamily="2" charset="-79"/>
              </a:rPr>
            </a:br>
            <a:r>
              <a:rPr lang="he-IL" sz="2000" b="1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ypograph" pitchFamily="2" charset="-79"/>
              </a:rPr>
              <a:t>במחוזות: נצרת, כרמיאל, גבעתיים, רחובות, מודיעין, ירושלים, באר שבע</a:t>
            </a:r>
            <a:endParaRPr lang="he-IL" sz="2000" b="1" dirty="0">
              <a:solidFill>
                <a:schemeClr val="bg1">
                  <a:lumMod val="75000"/>
                </a:schemeClr>
              </a:solidFill>
              <a:latin typeface="Tahoma" pitchFamily="34" charset="0"/>
              <a:cs typeface="Typograph" pitchFamily="2" charset="-79"/>
            </a:endParaRPr>
          </a:p>
        </p:txBody>
      </p:sp>
      <p:sp>
        <p:nvSpPr>
          <p:cNvPr id="40" name="Text Box 11"/>
          <p:cNvSpPr txBox="1">
            <a:spLocks noChangeArrowheads="1"/>
          </p:cNvSpPr>
          <p:nvPr/>
        </p:nvSpPr>
        <p:spPr bwMode="auto">
          <a:xfrm>
            <a:off x="4764608" y="5981278"/>
            <a:ext cx="3849688" cy="40005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he-IL" sz="2000" b="1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ypograph" pitchFamily="2" charset="-79"/>
              </a:rPr>
              <a:t>טקס סיום</a:t>
            </a:r>
            <a:endParaRPr lang="he-IL" sz="2000" b="1" dirty="0">
              <a:solidFill>
                <a:schemeClr val="bg1">
                  <a:lumMod val="75000"/>
                </a:schemeClr>
              </a:solidFill>
              <a:latin typeface="Tahoma" pitchFamily="34" charset="0"/>
              <a:cs typeface="Typograph" pitchFamily="2" charset="-79"/>
            </a:endParaRPr>
          </a:p>
        </p:txBody>
      </p:sp>
      <p:sp>
        <p:nvSpPr>
          <p:cNvPr id="41" name="AutoShape 14"/>
          <p:cNvSpPr>
            <a:spLocks noChangeArrowheads="1"/>
          </p:cNvSpPr>
          <p:nvPr/>
        </p:nvSpPr>
        <p:spPr bwMode="auto">
          <a:xfrm rot="5400000" flipV="1">
            <a:off x="6573366" y="5585991"/>
            <a:ext cx="215900" cy="431800"/>
          </a:xfrm>
          <a:prstGeom prst="notchedRightArrow">
            <a:avLst>
              <a:gd name="adj1" fmla="val 50000"/>
              <a:gd name="adj2" fmla="val 25000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he-IL" sz="2000"/>
          </a:p>
        </p:txBody>
      </p:sp>
      <p:sp>
        <p:nvSpPr>
          <p:cNvPr id="42" name="Text Box 18"/>
          <p:cNvSpPr txBox="1">
            <a:spLocks noChangeArrowheads="1"/>
          </p:cNvSpPr>
          <p:nvPr/>
        </p:nvSpPr>
        <p:spPr bwMode="auto">
          <a:xfrm>
            <a:off x="4764608" y="4612853"/>
            <a:ext cx="3849688" cy="101600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he-IL" sz="2000" b="1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ypograph" pitchFamily="2" charset="-79"/>
              </a:rPr>
              <a:t>העשרה והעמקה של פתרון משימה</a:t>
            </a:r>
            <a:r>
              <a:rPr lang="en-US" sz="2000" b="1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ypograph" pitchFamily="2" charset="-79"/>
              </a:rPr>
              <a:t> </a:t>
            </a:r>
            <a:r>
              <a:rPr lang="he-IL" sz="2000" b="1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ypograph" pitchFamily="2" charset="-79"/>
              </a:rPr>
              <a:t>על פי הערות השופטים,</a:t>
            </a:r>
            <a:r>
              <a:rPr lang="en-US" sz="2000" b="1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ypograph" pitchFamily="2" charset="-79"/>
              </a:rPr>
              <a:t/>
            </a:r>
            <a:br>
              <a:rPr lang="en-US" sz="2000" b="1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ypograph" pitchFamily="2" charset="-79"/>
              </a:rPr>
            </a:br>
            <a:r>
              <a:rPr lang="he-IL" sz="2000" b="1" dirty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ypograph" pitchFamily="2" charset="-79"/>
              </a:rPr>
              <a:t>בניית דגם, הכנת פוסטר והפקת סרטון</a:t>
            </a:r>
          </a:p>
        </p:txBody>
      </p:sp>
      <p:sp>
        <p:nvSpPr>
          <p:cNvPr id="43" name="AutoShape 14"/>
          <p:cNvSpPr>
            <a:spLocks noChangeArrowheads="1"/>
          </p:cNvSpPr>
          <p:nvPr/>
        </p:nvSpPr>
        <p:spPr bwMode="auto">
          <a:xfrm rot="5400000" flipV="1">
            <a:off x="6573366" y="4217566"/>
            <a:ext cx="215900" cy="431800"/>
          </a:xfrm>
          <a:prstGeom prst="notchedRightArrow">
            <a:avLst>
              <a:gd name="adj1" fmla="val 50000"/>
              <a:gd name="adj2" fmla="val 25000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he-IL" sz="2000"/>
          </a:p>
        </p:txBody>
      </p:sp>
      <p:sp>
        <p:nvSpPr>
          <p:cNvPr id="45" name="AutoShape 14"/>
          <p:cNvSpPr>
            <a:spLocks noChangeArrowheads="1"/>
          </p:cNvSpPr>
          <p:nvPr/>
        </p:nvSpPr>
        <p:spPr bwMode="auto">
          <a:xfrm rot="5400000" flipV="1">
            <a:off x="6573366" y="2778125"/>
            <a:ext cx="215900" cy="431800"/>
          </a:xfrm>
          <a:prstGeom prst="notchedRightArrow">
            <a:avLst>
              <a:gd name="adj1" fmla="val 50000"/>
              <a:gd name="adj2" fmla="val 25000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 sz="2000"/>
          </a:p>
        </p:txBody>
      </p:sp>
      <p:sp>
        <p:nvSpPr>
          <p:cNvPr id="46" name="AutoShape 14"/>
          <p:cNvSpPr>
            <a:spLocks noChangeArrowheads="1"/>
          </p:cNvSpPr>
          <p:nvPr/>
        </p:nvSpPr>
        <p:spPr bwMode="auto">
          <a:xfrm rot="5400000" flipV="1">
            <a:off x="6573366" y="1912938"/>
            <a:ext cx="215900" cy="431800"/>
          </a:xfrm>
          <a:prstGeom prst="notchedRightArrow">
            <a:avLst>
              <a:gd name="adj1" fmla="val 50000"/>
              <a:gd name="adj2" fmla="val 25000"/>
            </a:avLst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 sz="2000"/>
          </a:p>
        </p:txBody>
      </p:sp>
      <p:sp>
        <p:nvSpPr>
          <p:cNvPr id="31" name="Rounded Rectangular Callout 30"/>
          <p:cNvSpPr/>
          <p:nvPr/>
        </p:nvSpPr>
        <p:spPr bwMode="auto">
          <a:xfrm>
            <a:off x="2792760" y="1500709"/>
            <a:ext cx="1584176" cy="4128144"/>
          </a:xfrm>
          <a:prstGeom prst="wedgeRoundRectCallout">
            <a:avLst>
              <a:gd name="adj1" fmla="val 72143"/>
              <a:gd name="adj2" fmla="val -24446"/>
              <a:gd name="adj3" fmla="val 16667"/>
            </a:avLst>
          </a:prstGeom>
          <a:solidFill>
            <a:schemeClr val="bg1"/>
          </a:solidFill>
          <a:ln w="28575" cap="sq" cmpd="sng" algn="ctr">
            <a:solidFill>
              <a:srgbClr val="C0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lvl="0" algn="ctr">
              <a:spcBef>
                <a:spcPct val="50000"/>
              </a:spcBef>
              <a:defRPr/>
            </a:pPr>
            <a:r>
              <a:rPr lang="he-IL" sz="2000" dirty="0" err="1" smtClean="0">
                <a:solidFill>
                  <a:srgbClr val="003399"/>
                </a:solidFill>
              </a:rPr>
              <a:t>בתשע"ד</a:t>
            </a:r>
            <a:r>
              <a:rPr lang="he-IL" sz="2000" dirty="0">
                <a:solidFill>
                  <a:srgbClr val="003399"/>
                </a:solidFill>
              </a:rPr>
              <a:t> </a:t>
            </a:r>
            <a:r>
              <a:rPr lang="he-IL" sz="2000" dirty="0" smtClean="0">
                <a:solidFill>
                  <a:srgbClr val="003399"/>
                </a:solidFill>
              </a:rPr>
              <a:t>השתתפו בחידון </a:t>
            </a:r>
            <a:r>
              <a:rPr lang="he-IL" sz="2000" dirty="0">
                <a:solidFill>
                  <a:srgbClr val="003399"/>
                </a:solidFill>
              </a:rPr>
              <a:t>המקוון </a:t>
            </a:r>
            <a:r>
              <a:rPr lang="he-IL" sz="2000" dirty="0" smtClean="0">
                <a:solidFill>
                  <a:srgbClr val="003399"/>
                </a:solidFill>
              </a:rPr>
              <a:t>למעלה </a:t>
            </a:r>
            <a:r>
              <a:rPr lang="he-IL" sz="2000" dirty="0">
                <a:solidFill>
                  <a:srgbClr val="003399"/>
                </a:solidFill>
              </a:rPr>
              <a:t>מ- </a:t>
            </a:r>
            <a:r>
              <a:rPr lang="en-US" sz="2000" dirty="0">
                <a:solidFill>
                  <a:srgbClr val="FF3300"/>
                </a:solidFill>
              </a:rPr>
              <a:t>3000 </a:t>
            </a:r>
            <a:r>
              <a:rPr lang="he-IL" sz="2000" dirty="0">
                <a:solidFill>
                  <a:srgbClr val="003399"/>
                </a:solidFill>
              </a:rPr>
              <a:t>תלמידים מאורגנים ב- </a:t>
            </a:r>
            <a:r>
              <a:rPr lang="he-IL" sz="2000" dirty="0">
                <a:solidFill>
                  <a:srgbClr val="FF3300"/>
                </a:solidFill>
              </a:rPr>
              <a:t>240 </a:t>
            </a:r>
            <a:r>
              <a:rPr lang="he-IL" sz="2000" dirty="0">
                <a:solidFill>
                  <a:srgbClr val="003399"/>
                </a:solidFill>
              </a:rPr>
              <a:t>קבוצות </a:t>
            </a:r>
            <a:r>
              <a:rPr lang="he-IL" sz="2000" dirty="0" smtClean="0">
                <a:solidFill>
                  <a:srgbClr val="003399"/>
                </a:solidFill>
              </a:rPr>
              <a:t>מ- </a:t>
            </a:r>
            <a:r>
              <a:rPr lang="he-IL" sz="2000" dirty="0">
                <a:solidFill>
                  <a:srgbClr val="FF3300"/>
                </a:solidFill>
              </a:rPr>
              <a:t>80 </a:t>
            </a:r>
            <a:r>
              <a:rPr lang="he-IL" sz="2000" dirty="0">
                <a:solidFill>
                  <a:srgbClr val="003399"/>
                </a:solidFill>
              </a:rPr>
              <a:t>יישובים ברחבי הארץ</a:t>
            </a:r>
            <a:endParaRPr lang="en-US" sz="2000" dirty="0">
              <a:solidFill>
                <a:srgbClr val="003399"/>
              </a:solidFill>
            </a:endParaRP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707105" cy="6858000"/>
          </a:xfrm>
          <a:prstGeom prst="rect">
            <a:avLst/>
          </a:prstGeom>
        </p:spPr>
      </p:pic>
      <p:sp>
        <p:nvSpPr>
          <p:cNvPr id="44" name="Text Box 25"/>
          <p:cNvSpPr txBox="1">
            <a:spLocks noChangeArrowheads="1"/>
          </p:cNvSpPr>
          <p:nvPr/>
        </p:nvSpPr>
        <p:spPr bwMode="auto">
          <a:xfrm>
            <a:off x="3795804" y="158750"/>
            <a:ext cx="482441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he-IL" sz="2800" b="1" dirty="0">
                <a:solidFill>
                  <a:schemeClr val="bg1"/>
                </a:solidFill>
              </a:rPr>
              <a:t>שלבי הפעילות של האולימפיאדה</a:t>
            </a:r>
          </a:p>
        </p:txBody>
      </p:sp>
    </p:spTree>
    <p:extLst>
      <p:ext uri="{BB962C8B-B14F-4D97-AF65-F5344CB8AC3E}">
        <p14:creationId xmlns:p14="http://schemas.microsoft.com/office/powerpoint/2010/main" val="151598280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1066"/>
          <p:cNvSpPr>
            <a:spLocks noChangeArrowheads="1"/>
          </p:cNvSpPr>
          <p:nvPr/>
        </p:nvSpPr>
        <p:spPr bwMode="auto">
          <a:xfrm>
            <a:off x="0" y="0"/>
            <a:ext cx="423292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pPr algn="l" rtl="0" eaLnBrk="0" hangingPunct="0"/>
            <a:endParaRPr lang="he-IL"/>
          </a:p>
        </p:txBody>
      </p:sp>
      <p:sp>
        <p:nvSpPr>
          <p:cNvPr id="34" name="Rectangle 4"/>
          <p:cNvSpPr>
            <a:spLocks noChangeArrowheads="1"/>
          </p:cNvSpPr>
          <p:nvPr/>
        </p:nvSpPr>
        <p:spPr bwMode="auto">
          <a:xfrm>
            <a:off x="0" y="0"/>
            <a:ext cx="9906000" cy="76517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sq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algn="l" rtl="0" eaLnBrk="0" hangingPunct="0"/>
            <a:endParaRPr lang="he-IL"/>
          </a:p>
        </p:txBody>
      </p:sp>
      <p:grpSp>
        <p:nvGrpSpPr>
          <p:cNvPr id="2" name="Group 1"/>
          <p:cNvGrpSpPr/>
          <p:nvPr/>
        </p:nvGrpSpPr>
        <p:grpSpPr>
          <a:xfrm>
            <a:off x="56456" y="19472"/>
            <a:ext cx="1238250" cy="6858000"/>
            <a:chOff x="2806700" y="0"/>
            <a:chExt cx="1238250" cy="6858000"/>
          </a:xfrm>
        </p:grpSpPr>
        <p:sp>
          <p:nvSpPr>
            <p:cNvPr id="4099" name="Line 1069"/>
            <p:cNvSpPr>
              <a:spLocks noChangeShapeType="1"/>
            </p:cNvSpPr>
            <p:nvPr/>
          </p:nvSpPr>
          <p:spPr bwMode="auto">
            <a:xfrm>
              <a:off x="404495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00" name="Line 1070"/>
            <p:cNvSpPr>
              <a:spLocks noChangeShapeType="1"/>
            </p:cNvSpPr>
            <p:nvPr/>
          </p:nvSpPr>
          <p:spPr bwMode="auto">
            <a:xfrm>
              <a:off x="396240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01" name="Line 1071"/>
            <p:cNvSpPr>
              <a:spLocks noChangeShapeType="1"/>
            </p:cNvSpPr>
            <p:nvPr/>
          </p:nvSpPr>
          <p:spPr bwMode="auto">
            <a:xfrm>
              <a:off x="387985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02" name="Line 1072"/>
            <p:cNvSpPr>
              <a:spLocks noChangeShapeType="1"/>
            </p:cNvSpPr>
            <p:nvPr/>
          </p:nvSpPr>
          <p:spPr bwMode="auto">
            <a:xfrm>
              <a:off x="379730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03" name="Line 1073"/>
            <p:cNvSpPr>
              <a:spLocks noChangeShapeType="1"/>
            </p:cNvSpPr>
            <p:nvPr/>
          </p:nvSpPr>
          <p:spPr bwMode="auto">
            <a:xfrm>
              <a:off x="371475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04" name="Line 1074"/>
            <p:cNvSpPr>
              <a:spLocks noChangeShapeType="1"/>
            </p:cNvSpPr>
            <p:nvPr/>
          </p:nvSpPr>
          <p:spPr bwMode="auto">
            <a:xfrm>
              <a:off x="363220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05" name="Line 1075"/>
            <p:cNvSpPr>
              <a:spLocks noChangeShapeType="1"/>
            </p:cNvSpPr>
            <p:nvPr/>
          </p:nvSpPr>
          <p:spPr bwMode="auto">
            <a:xfrm>
              <a:off x="354965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06" name="Line 1076"/>
            <p:cNvSpPr>
              <a:spLocks noChangeShapeType="1"/>
            </p:cNvSpPr>
            <p:nvPr/>
          </p:nvSpPr>
          <p:spPr bwMode="auto">
            <a:xfrm>
              <a:off x="346710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07" name="Line 1077"/>
            <p:cNvSpPr>
              <a:spLocks noChangeShapeType="1"/>
            </p:cNvSpPr>
            <p:nvPr/>
          </p:nvSpPr>
          <p:spPr bwMode="auto">
            <a:xfrm>
              <a:off x="338455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08" name="Line 1078"/>
            <p:cNvSpPr>
              <a:spLocks noChangeShapeType="1"/>
            </p:cNvSpPr>
            <p:nvPr/>
          </p:nvSpPr>
          <p:spPr bwMode="auto">
            <a:xfrm>
              <a:off x="330200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09" name="Line 1079"/>
            <p:cNvSpPr>
              <a:spLocks noChangeShapeType="1"/>
            </p:cNvSpPr>
            <p:nvPr/>
          </p:nvSpPr>
          <p:spPr bwMode="auto">
            <a:xfrm>
              <a:off x="321945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10" name="Line 1080"/>
            <p:cNvSpPr>
              <a:spLocks noChangeShapeType="1"/>
            </p:cNvSpPr>
            <p:nvPr/>
          </p:nvSpPr>
          <p:spPr bwMode="auto">
            <a:xfrm>
              <a:off x="313690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11" name="Line 1081"/>
            <p:cNvSpPr>
              <a:spLocks noChangeShapeType="1"/>
            </p:cNvSpPr>
            <p:nvPr/>
          </p:nvSpPr>
          <p:spPr bwMode="auto">
            <a:xfrm>
              <a:off x="305435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12" name="Line 1082"/>
            <p:cNvSpPr>
              <a:spLocks noChangeShapeType="1"/>
            </p:cNvSpPr>
            <p:nvPr/>
          </p:nvSpPr>
          <p:spPr bwMode="auto">
            <a:xfrm>
              <a:off x="297180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13" name="Line 1083"/>
            <p:cNvSpPr>
              <a:spLocks noChangeShapeType="1"/>
            </p:cNvSpPr>
            <p:nvPr/>
          </p:nvSpPr>
          <p:spPr bwMode="auto">
            <a:xfrm>
              <a:off x="288925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14" name="Line 1084"/>
            <p:cNvSpPr>
              <a:spLocks noChangeShapeType="1"/>
            </p:cNvSpPr>
            <p:nvPr/>
          </p:nvSpPr>
          <p:spPr bwMode="auto">
            <a:xfrm>
              <a:off x="280670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</p:grpSp>
      <p:sp>
        <p:nvSpPr>
          <p:cNvPr id="4115" name="Rectangle 1089"/>
          <p:cNvSpPr>
            <a:spLocks noChangeArrowheads="1"/>
          </p:cNvSpPr>
          <p:nvPr/>
        </p:nvSpPr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pPr algn="l" rtl="0" eaLnBrk="0" hangingPunct="0"/>
            <a:endParaRPr lang="he-IL"/>
          </a:p>
        </p:txBody>
      </p:sp>
      <p:sp>
        <p:nvSpPr>
          <p:cNvPr id="36" name="Text Box 6"/>
          <p:cNvSpPr txBox="1">
            <a:spLocks noChangeArrowheads="1"/>
          </p:cNvSpPr>
          <p:nvPr/>
        </p:nvSpPr>
        <p:spPr bwMode="auto">
          <a:xfrm>
            <a:off x="4753496" y="1203325"/>
            <a:ext cx="3871912" cy="708025"/>
          </a:xfrm>
          <a:prstGeom prst="rect">
            <a:avLst/>
          </a:prstGeom>
          <a:ln>
            <a:solidFill>
              <a:srgbClr val="A50021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he-IL" sz="2000" b="1" dirty="0">
                <a:solidFill>
                  <a:srgbClr val="003399"/>
                </a:solidFill>
                <a:latin typeface="Tahoma" pitchFamily="34" charset="0"/>
                <a:cs typeface="Typograph" pitchFamily="2" charset="-79"/>
              </a:rPr>
              <a:t>היערכות: </a:t>
            </a:r>
            <a:r>
              <a:rPr lang="en-US" sz="2000" b="1" dirty="0">
                <a:solidFill>
                  <a:srgbClr val="003399"/>
                </a:solidFill>
                <a:latin typeface="Tahoma" pitchFamily="34" charset="0"/>
                <a:cs typeface="Typograph" pitchFamily="2" charset="-79"/>
              </a:rPr>
              <a:t/>
            </a:r>
            <a:br>
              <a:rPr lang="en-US" sz="2000" b="1" dirty="0">
                <a:solidFill>
                  <a:srgbClr val="003399"/>
                </a:solidFill>
                <a:latin typeface="Tahoma" pitchFamily="34" charset="0"/>
                <a:cs typeface="Typograph" pitchFamily="2" charset="-79"/>
              </a:rPr>
            </a:br>
            <a:r>
              <a:rPr lang="he-IL" sz="2000" b="1" dirty="0">
                <a:solidFill>
                  <a:srgbClr val="003399"/>
                </a:solidFill>
                <a:latin typeface="Tahoma" pitchFamily="34" charset="0"/>
                <a:cs typeface="Typograph" pitchFamily="2" charset="-79"/>
              </a:rPr>
              <a:t>פיתוח אתר לליווי הפעילות </a:t>
            </a:r>
          </a:p>
        </p:txBody>
      </p:sp>
      <p:sp>
        <p:nvSpPr>
          <p:cNvPr id="38" name="Text Box 7"/>
          <p:cNvSpPr txBox="1">
            <a:spLocks noChangeArrowheads="1"/>
          </p:cNvSpPr>
          <p:nvPr/>
        </p:nvSpPr>
        <p:spPr bwMode="auto">
          <a:xfrm>
            <a:off x="4753496" y="2341563"/>
            <a:ext cx="3871912" cy="400050"/>
          </a:xfrm>
          <a:prstGeom prst="rect">
            <a:avLst/>
          </a:prstGeom>
          <a:ln>
            <a:solidFill>
              <a:srgbClr val="A50021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he-IL" sz="2000" b="1" dirty="0">
                <a:solidFill>
                  <a:srgbClr val="003399"/>
                </a:solidFill>
                <a:latin typeface="Tahoma" pitchFamily="34" charset="0"/>
                <a:cs typeface="Typograph" pitchFamily="2" charset="-79"/>
              </a:rPr>
              <a:t>חידון מקוון ברשת בעברית ובערבית</a:t>
            </a:r>
          </a:p>
        </p:txBody>
      </p:sp>
      <p:sp>
        <p:nvSpPr>
          <p:cNvPr id="39" name="Text Box 8"/>
          <p:cNvSpPr txBox="1">
            <a:spLocks noChangeArrowheads="1"/>
          </p:cNvSpPr>
          <p:nvPr/>
        </p:nvSpPr>
        <p:spPr bwMode="auto">
          <a:xfrm>
            <a:off x="4764608" y="3214688"/>
            <a:ext cx="3849688" cy="1015663"/>
          </a:xfrm>
          <a:prstGeom prst="rect">
            <a:avLst/>
          </a:prstGeom>
          <a:ln>
            <a:solidFill>
              <a:srgbClr val="336600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he-IL" sz="2000" b="1" dirty="0">
                <a:solidFill>
                  <a:srgbClr val="003399"/>
                </a:solidFill>
                <a:latin typeface="Tahoma" pitchFamily="34" charset="0"/>
                <a:cs typeface="Typograph" pitchFamily="2" charset="-79"/>
              </a:rPr>
              <a:t>פתרון המשימה המורחבת והצגתה </a:t>
            </a:r>
            <a:r>
              <a:rPr lang="en-US" sz="2000" b="1" dirty="0">
                <a:solidFill>
                  <a:srgbClr val="003399"/>
                </a:solidFill>
                <a:latin typeface="Tahoma" pitchFamily="34" charset="0"/>
                <a:cs typeface="Typograph" pitchFamily="2" charset="-79"/>
              </a:rPr>
              <a:t/>
            </a:r>
            <a:br>
              <a:rPr lang="en-US" sz="2000" b="1" dirty="0">
                <a:solidFill>
                  <a:srgbClr val="003399"/>
                </a:solidFill>
                <a:latin typeface="Tahoma" pitchFamily="34" charset="0"/>
                <a:cs typeface="Typograph" pitchFamily="2" charset="-79"/>
              </a:rPr>
            </a:br>
            <a:r>
              <a:rPr lang="he-IL" sz="2000" b="1" dirty="0" smtClean="0">
                <a:solidFill>
                  <a:srgbClr val="003399"/>
                </a:solidFill>
                <a:latin typeface="Tahoma" pitchFamily="34" charset="0"/>
                <a:cs typeface="Typograph" pitchFamily="2" charset="-79"/>
              </a:rPr>
              <a:t>במחוזות: </a:t>
            </a:r>
            <a:r>
              <a:rPr lang="he-IL" sz="2000" b="1" dirty="0" smtClean="0">
                <a:solidFill>
                  <a:srgbClr val="C00000"/>
                </a:solidFill>
                <a:latin typeface="Tahoma" pitchFamily="34" charset="0"/>
                <a:cs typeface="Typograph" pitchFamily="2" charset="-79"/>
              </a:rPr>
              <a:t>נצרת, כרמיאל, גבעתיים, רחובות, מודיעין, ירושלים, באר שבע</a:t>
            </a:r>
            <a:endParaRPr lang="he-IL" sz="2000" b="1" dirty="0">
              <a:solidFill>
                <a:srgbClr val="C00000"/>
              </a:solidFill>
              <a:latin typeface="Tahoma" pitchFamily="34" charset="0"/>
              <a:cs typeface="Typograph" pitchFamily="2" charset="-79"/>
            </a:endParaRPr>
          </a:p>
        </p:txBody>
      </p:sp>
      <p:sp>
        <p:nvSpPr>
          <p:cNvPr id="40" name="Text Box 11"/>
          <p:cNvSpPr txBox="1">
            <a:spLocks noChangeArrowheads="1"/>
          </p:cNvSpPr>
          <p:nvPr/>
        </p:nvSpPr>
        <p:spPr bwMode="auto">
          <a:xfrm>
            <a:off x="4764608" y="5981278"/>
            <a:ext cx="3849688" cy="40005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he-IL" sz="2000" b="1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ypograph" pitchFamily="2" charset="-79"/>
              </a:rPr>
              <a:t>טקס סיום</a:t>
            </a:r>
            <a:endParaRPr lang="he-IL" sz="2000" b="1" dirty="0">
              <a:solidFill>
                <a:schemeClr val="bg1">
                  <a:lumMod val="75000"/>
                </a:schemeClr>
              </a:solidFill>
              <a:latin typeface="Tahoma" pitchFamily="34" charset="0"/>
              <a:cs typeface="Typograph" pitchFamily="2" charset="-79"/>
            </a:endParaRPr>
          </a:p>
        </p:txBody>
      </p:sp>
      <p:sp>
        <p:nvSpPr>
          <p:cNvPr id="41" name="AutoShape 14"/>
          <p:cNvSpPr>
            <a:spLocks noChangeArrowheads="1"/>
          </p:cNvSpPr>
          <p:nvPr/>
        </p:nvSpPr>
        <p:spPr bwMode="auto">
          <a:xfrm rot="5400000" flipV="1">
            <a:off x="6573366" y="5585991"/>
            <a:ext cx="215900" cy="431800"/>
          </a:xfrm>
          <a:prstGeom prst="notchedRightArrow">
            <a:avLst>
              <a:gd name="adj1" fmla="val 50000"/>
              <a:gd name="adj2" fmla="val 25000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he-IL" sz="2000"/>
          </a:p>
        </p:txBody>
      </p:sp>
      <p:sp>
        <p:nvSpPr>
          <p:cNvPr id="42" name="Text Box 18"/>
          <p:cNvSpPr txBox="1">
            <a:spLocks noChangeArrowheads="1"/>
          </p:cNvSpPr>
          <p:nvPr/>
        </p:nvSpPr>
        <p:spPr bwMode="auto">
          <a:xfrm>
            <a:off x="4764608" y="4612853"/>
            <a:ext cx="3849688" cy="101600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he-IL" sz="2000" b="1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ypograph" pitchFamily="2" charset="-79"/>
              </a:rPr>
              <a:t>העשרה והעמקה של פתרון משימה</a:t>
            </a:r>
            <a:r>
              <a:rPr lang="en-US" sz="2000" b="1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ypograph" pitchFamily="2" charset="-79"/>
              </a:rPr>
              <a:t> </a:t>
            </a:r>
            <a:r>
              <a:rPr lang="he-IL" sz="2000" b="1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ypograph" pitchFamily="2" charset="-79"/>
              </a:rPr>
              <a:t>על פי הערות השופטים,</a:t>
            </a:r>
            <a:r>
              <a:rPr lang="en-US" sz="2000" b="1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ypograph" pitchFamily="2" charset="-79"/>
              </a:rPr>
              <a:t/>
            </a:r>
            <a:br>
              <a:rPr lang="en-US" sz="2000" b="1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ypograph" pitchFamily="2" charset="-79"/>
              </a:rPr>
            </a:br>
            <a:r>
              <a:rPr lang="he-IL" sz="2000" b="1" dirty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ypograph" pitchFamily="2" charset="-79"/>
              </a:rPr>
              <a:t>בניית דגם, הכנת פוסטר והפקת סרטון</a:t>
            </a:r>
          </a:p>
        </p:txBody>
      </p:sp>
      <p:sp>
        <p:nvSpPr>
          <p:cNvPr id="43" name="AutoShape 14"/>
          <p:cNvSpPr>
            <a:spLocks noChangeArrowheads="1"/>
          </p:cNvSpPr>
          <p:nvPr/>
        </p:nvSpPr>
        <p:spPr bwMode="auto">
          <a:xfrm rot="5400000" flipV="1">
            <a:off x="6573366" y="4217566"/>
            <a:ext cx="215900" cy="431800"/>
          </a:xfrm>
          <a:prstGeom prst="notchedRightArrow">
            <a:avLst>
              <a:gd name="adj1" fmla="val 50000"/>
              <a:gd name="adj2" fmla="val 25000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he-IL" sz="2000"/>
          </a:p>
        </p:txBody>
      </p:sp>
      <p:sp>
        <p:nvSpPr>
          <p:cNvPr id="45" name="AutoShape 14"/>
          <p:cNvSpPr>
            <a:spLocks noChangeArrowheads="1"/>
          </p:cNvSpPr>
          <p:nvPr/>
        </p:nvSpPr>
        <p:spPr bwMode="auto">
          <a:xfrm rot="5400000" flipV="1">
            <a:off x="6573366" y="2778125"/>
            <a:ext cx="215900" cy="431800"/>
          </a:xfrm>
          <a:prstGeom prst="notchedRightArrow">
            <a:avLst>
              <a:gd name="adj1" fmla="val 50000"/>
              <a:gd name="adj2" fmla="val 25000"/>
            </a:avLst>
          </a:prstGeom>
          <a:solidFill>
            <a:srgbClr val="33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 sz="2000"/>
          </a:p>
        </p:txBody>
      </p:sp>
      <p:sp>
        <p:nvSpPr>
          <p:cNvPr id="46" name="AutoShape 14"/>
          <p:cNvSpPr>
            <a:spLocks noChangeArrowheads="1"/>
          </p:cNvSpPr>
          <p:nvPr/>
        </p:nvSpPr>
        <p:spPr bwMode="auto">
          <a:xfrm rot="5400000" flipV="1">
            <a:off x="6573366" y="1912938"/>
            <a:ext cx="215900" cy="431800"/>
          </a:xfrm>
          <a:prstGeom prst="notchedRightArrow">
            <a:avLst>
              <a:gd name="adj1" fmla="val 50000"/>
              <a:gd name="adj2" fmla="val 25000"/>
            </a:avLst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 sz="2000"/>
          </a:p>
        </p:txBody>
      </p:sp>
      <p:sp>
        <p:nvSpPr>
          <p:cNvPr id="31" name="Rounded Rectangular Callout 30"/>
          <p:cNvSpPr/>
          <p:nvPr/>
        </p:nvSpPr>
        <p:spPr bwMode="auto">
          <a:xfrm>
            <a:off x="1047056" y="888331"/>
            <a:ext cx="2723976" cy="1348457"/>
          </a:xfrm>
          <a:prstGeom prst="wedgeRoundRectCallout">
            <a:avLst>
              <a:gd name="adj1" fmla="val 85495"/>
              <a:gd name="adj2" fmla="val 131552"/>
              <a:gd name="adj3" fmla="val 16667"/>
            </a:avLst>
          </a:prstGeom>
          <a:solidFill>
            <a:schemeClr val="bg1"/>
          </a:solidFill>
          <a:ln w="28575" cap="sq" cmpd="sng" algn="ctr">
            <a:solidFill>
              <a:srgbClr val="0066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50000"/>
              </a:spcBef>
              <a:defRPr/>
            </a:pPr>
            <a:r>
              <a:rPr lang="he-IL" sz="2000" dirty="0" smtClean="0">
                <a:solidFill>
                  <a:srgbClr val="003399"/>
                </a:solidFill>
              </a:rPr>
              <a:t>לשלב </a:t>
            </a:r>
            <a:r>
              <a:rPr lang="he-IL" sz="2000" dirty="0">
                <a:solidFill>
                  <a:srgbClr val="003399"/>
                </a:solidFill>
              </a:rPr>
              <a:t>חצי הגמר עלו </a:t>
            </a:r>
            <a:r>
              <a:rPr lang="en-US" sz="2000" dirty="0">
                <a:solidFill>
                  <a:srgbClr val="FF3300"/>
                </a:solidFill>
              </a:rPr>
              <a:t>640</a:t>
            </a:r>
            <a:r>
              <a:rPr lang="he-IL" sz="2000" dirty="0">
                <a:solidFill>
                  <a:srgbClr val="00B050"/>
                </a:solidFill>
              </a:rPr>
              <a:t> </a:t>
            </a:r>
            <a:r>
              <a:rPr lang="he-IL" sz="2000" dirty="0">
                <a:solidFill>
                  <a:srgbClr val="003399"/>
                </a:solidFill>
              </a:rPr>
              <a:t>תלמידים מאורגנים </a:t>
            </a:r>
            <a:r>
              <a:rPr lang="en-US" sz="2000" dirty="0">
                <a:solidFill>
                  <a:srgbClr val="003399"/>
                </a:solidFill>
              </a:rPr>
              <a:t/>
            </a:r>
            <a:br>
              <a:rPr lang="en-US" sz="2000" dirty="0">
                <a:solidFill>
                  <a:srgbClr val="003399"/>
                </a:solidFill>
              </a:rPr>
            </a:br>
            <a:r>
              <a:rPr lang="he-IL" sz="2000" dirty="0">
                <a:solidFill>
                  <a:srgbClr val="003399"/>
                </a:solidFill>
              </a:rPr>
              <a:t>ב- </a:t>
            </a:r>
            <a:r>
              <a:rPr lang="he-IL" sz="2000" dirty="0">
                <a:solidFill>
                  <a:srgbClr val="FF3300"/>
                </a:solidFill>
              </a:rPr>
              <a:t>58 </a:t>
            </a:r>
            <a:r>
              <a:rPr lang="he-IL" sz="2000" dirty="0">
                <a:solidFill>
                  <a:srgbClr val="003399"/>
                </a:solidFill>
              </a:rPr>
              <a:t>קבוצות</a:t>
            </a:r>
            <a:endParaRPr lang="en-US" sz="2000" dirty="0">
              <a:solidFill>
                <a:srgbClr val="003399"/>
              </a:solidFill>
            </a:endParaRPr>
          </a:p>
        </p:txBody>
      </p:sp>
      <p:graphicFrame>
        <p:nvGraphicFramePr>
          <p:cNvPr id="32" name="Diagram 31"/>
          <p:cNvGraphicFramePr/>
          <p:nvPr>
            <p:extLst>
              <p:ext uri="{D42A27DB-BD31-4B8C-83A1-F6EECF244321}">
                <p14:modId xmlns:p14="http://schemas.microsoft.com/office/powerpoint/2010/main" val="1905855966"/>
              </p:ext>
            </p:extLst>
          </p:nvPr>
        </p:nvGraphicFramePr>
        <p:xfrm>
          <a:off x="221556" y="3136956"/>
          <a:ext cx="3888432" cy="36764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7" name="Text Box 25"/>
          <p:cNvSpPr txBox="1">
            <a:spLocks noChangeArrowheads="1"/>
          </p:cNvSpPr>
          <p:nvPr/>
        </p:nvSpPr>
        <p:spPr bwMode="auto">
          <a:xfrm>
            <a:off x="1640632" y="2997997"/>
            <a:ext cx="256861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he-IL" sz="2400" b="1" dirty="0" smtClean="0">
                <a:solidFill>
                  <a:schemeClr val="bg1"/>
                </a:solidFill>
                <a:latin typeface="Tahoma" pitchFamily="34" charset="0"/>
                <a:cs typeface="Typograph" pitchFamily="2" charset="-79"/>
              </a:rPr>
              <a:t>המשימות תשע"ד:</a:t>
            </a:r>
            <a:endParaRPr lang="he-IL" sz="2400" b="1" dirty="0">
              <a:solidFill>
                <a:schemeClr val="bg1"/>
              </a:solidFill>
              <a:latin typeface="Tahoma" pitchFamily="34" charset="0"/>
              <a:cs typeface="Typograph" pitchFamily="2" charset="-79"/>
            </a:endParaRPr>
          </a:p>
        </p:txBody>
      </p:sp>
      <p:sp>
        <p:nvSpPr>
          <p:cNvPr id="47" name="Text Box 25"/>
          <p:cNvSpPr txBox="1">
            <a:spLocks noChangeArrowheads="1"/>
          </p:cNvSpPr>
          <p:nvPr/>
        </p:nvSpPr>
        <p:spPr bwMode="auto">
          <a:xfrm>
            <a:off x="3795804" y="158750"/>
            <a:ext cx="482441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he-IL" sz="2800" b="1" dirty="0">
                <a:solidFill>
                  <a:schemeClr val="bg1"/>
                </a:solidFill>
              </a:rPr>
              <a:t>שלבי הפעילות של האולימפיאדה</a:t>
            </a:r>
          </a:p>
        </p:txBody>
      </p:sp>
    </p:spTree>
    <p:extLst>
      <p:ext uri="{BB962C8B-B14F-4D97-AF65-F5344CB8AC3E}">
        <p14:creationId xmlns:p14="http://schemas.microsoft.com/office/powerpoint/2010/main" val="219071614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4"/>
          <p:cNvSpPr>
            <a:spLocks noChangeArrowheads="1"/>
          </p:cNvSpPr>
          <p:nvPr/>
        </p:nvSpPr>
        <p:spPr bwMode="auto">
          <a:xfrm>
            <a:off x="0" y="0"/>
            <a:ext cx="9906000" cy="76517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sq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algn="l" rtl="0" eaLnBrk="0" hangingPunct="0"/>
            <a:endParaRPr lang="he-IL"/>
          </a:p>
        </p:txBody>
      </p:sp>
      <p:sp>
        <p:nvSpPr>
          <p:cNvPr id="31" name="Rectangle 1066"/>
          <p:cNvSpPr>
            <a:spLocks noChangeArrowheads="1"/>
          </p:cNvSpPr>
          <p:nvPr/>
        </p:nvSpPr>
        <p:spPr bwMode="auto">
          <a:xfrm>
            <a:off x="0" y="765174"/>
            <a:ext cx="4232920" cy="609282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pPr algn="l" rtl="0" eaLnBrk="0" hangingPunct="0"/>
            <a:endParaRPr lang="he-IL" dirty="0"/>
          </a:p>
        </p:txBody>
      </p:sp>
      <p:grpSp>
        <p:nvGrpSpPr>
          <p:cNvPr id="2" name="Group 1"/>
          <p:cNvGrpSpPr/>
          <p:nvPr/>
        </p:nvGrpSpPr>
        <p:grpSpPr>
          <a:xfrm>
            <a:off x="56456" y="19472"/>
            <a:ext cx="1238250" cy="6858000"/>
            <a:chOff x="2806700" y="0"/>
            <a:chExt cx="1238250" cy="6858000"/>
          </a:xfrm>
        </p:grpSpPr>
        <p:sp>
          <p:nvSpPr>
            <p:cNvPr id="4099" name="Line 1069"/>
            <p:cNvSpPr>
              <a:spLocks noChangeShapeType="1"/>
            </p:cNvSpPr>
            <p:nvPr/>
          </p:nvSpPr>
          <p:spPr bwMode="auto">
            <a:xfrm>
              <a:off x="404495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00" name="Line 1070"/>
            <p:cNvSpPr>
              <a:spLocks noChangeShapeType="1"/>
            </p:cNvSpPr>
            <p:nvPr/>
          </p:nvSpPr>
          <p:spPr bwMode="auto">
            <a:xfrm>
              <a:off x="396240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01" name="Line 1071"/>
            <p:cNvSpPr>
              <a:spLocks noChangeShapeType="1"/>
            </p:cNvSpPr>
            <p:nvPr/>
          </p:nvSpPr>
          <p:spPr bwMode="auto">
            <a:xfrm>
              <a:off x="387985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02" name="Line 1072"/>
            <p:cNvSpPr>
              <a:spLocks noChangeShapeType="1"/>
            </p:cNvSpPr>
            <p:nvPr/>
          </p:nvSpPr>
          <p:spPr bwMode="auto">
            <a:xfrm>
              <a:off x="379730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03" name="Line 1073"/>
            <p:cNvSpPr>
              <a:spLocks noChangeShapeType="1"/>
            </p:cNvSpPr>
            <p:nvPr/>
          </p:nvSpPr>
          <p:spPr bwMode="auto">
            <a:xfrm>
              <a:off x="371475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04" name="Line 1074"/>
            <p:cNvSpPr>
              <a:spLocks noChangeShapeType="1"/>
            </p:cNvSpPr>
            <p:nvPr/>
          </p:nvSpPr>
          <p:spPr bwMode="auto">
            <a:xfrm>
              <a:off x="363220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05" name="Line 1075"/>
            <p:cNvSpPr>
              <a:spLocks noChangeShapeType="1"/>
            </p:cNvSpPr>
            <p:nvPr/>
          </p:nvSpPr>
          <p:spPr bwMode="auto">
            <a:xfrm>
              <a:off x="354965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06" name="Line 1076"/>
            <p:cNvSpPr>
              <a:spLocks noChangeShapeType="1"/>
            </p:cNvSpPr>
            <p:nvPr/>
          </p:nvSpPr>
          <p:spPr bwMode="auto">
            <a:xfrm>
              <a:off x="346710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07" name="Line 1077"/>
            <p:cNvSpPr>
              <a:spLocks noChangeShapeType="1"/>
            </p:cNvSpPr>
            <p:nvPr/>
          </p:nvSpPr>
          <p:spPr bwMode="auto">
            <a:xfrm>
              <a:off x="338455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08" name="Line 1078"/>
            <p:cNvSpPr>
              <a:spLocks noChangeShapeType="1"/>
            </p:cNvSpPr>
            <p:nvPr/>
          </p:nvSpPr>
          <p:spPr bwMode="auto">
            <a:xfrm>
              <a:off x="330200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09" name="Line 1079"/>
            <p:cNvSpPr>
              <a:spLocks noChangeShapeType="1"/>
            </p:cNvSpPr>
            <p:nvPr/>
          </p:nvSpPr>
          <p:spPr bwMode="auto">
            <a:xfrm>
              <a:off x="321945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10" name="Line 1080"/>
            <p:cNvSpPr>
              <a:spLocks noChangeShapeType="1"/>
            </p:cNvSpPr>
            <p:nvPr/>
          </p:nvSpPr>
          <p:spPr bwMode="auto">
            <a:xfrm>
              <a:off x="313690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11" name="Line 1081"/>
            <p:cNvSpPr>
              <a:spLocks noChangeShapeType="1"/>
            </p:cNvSpPr>
            <p:nvPr/>
          </p:nvSpPr>
          <p:spPr bwMode="auto">
            <a:xfrm>
              <a:off x="305435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12" name="Line 1082"/>
            <p:cNvSpPr>
              <a:spLocks noChangeShapeType="1"/>
            </p:cNvSpPr>
            <p:nvPr/>
          </p:nvSpPr>
          <p:spPr bwMode="auto">
            <a:xfrm>
              <a:off x="297180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13" name="Line 1083"/>
            <p:cNvSpPr>
              <a:spLocks noChangeShapeType="1"/>
            </p:cNvSpPr>
            <p:nvPr/>
          </p:nvSpPr>
          <p:spPr bwMode="auto">
            <a:xfrm>
              <a:off x="288925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14" name="Line 1084"/>
            <p:cNvSpPr>
              <a:spLocks noChangeShapeType="1"/>
            </p:cNvSpPr>
            <p:nvPr/>
          </p:nvSpPr>
          <p:spPr bwMode="auto">
            <a:xfrm>
              <a:off x="280670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</p:grpSp>
      <p:sp>
        <p:nvSpPr>
          <p:cNvPr id="4115" name="Rectangle 1089"/>
          <p:cNvSpPr>
            <a:spLocks noChangeArrowheads="1"/>
          </p:cNvSpPr>
          <p:nvPr/>
        </p:nvSpPr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pPr algn="l" rtl="0" eaLnBrk="0" hangingPunct="0"/>
            <a:endParaRPr lang="he-IL"/>
          </a:p>
        </p:txBody>
      </p:sp>
      <p:sp>
        <p:nvSpPr>
          <p:cNvPr id="36" name="Text Box 6"/>
          <p:cNvSpPr txBox="1">
            <a:spLocks noChangeArrowheads="1"/>
          </p:cNvSpPr>
          <p:nvPr/>
        </p:nvSpPr>
        <p:spPr bwMode="auto">
          <a:xfrm>
            <a:off x="4753496" y="1203325"/>
            <a:ext cx="3871912" cy="708025"/>
          </a:xfrm>
          <a:prstGeom prst="rect">
            <a:avLst/>
          </a:prstGeom>
          <a:ln>
            <a:solidFill>
              <a:srgbClr val="A50021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he-IL" sz="2000" b="1" dirty="0">
                <a:solidFill>
                  <a:srgbClr val="003399"/>
                </a:solidFill>
                <a:latin typeface="Tahoma" pitchFamily="34" charset="0"/>
                <a:cs typeface="Typograph" pitchFamily="2" charset="-79"/>
              </a:rPr>
              <a:t>היערכות: </a:t>
            </a:r>
            <a:r>
              <a:rPr lang="en-US" sz="2000" b="1" dirty="0">
                <a:solidFill>
                  <a:srgbClr val="003399"/>
                </a:solidFill>
                <a:latin typeface="Tahoma" pitchFamily="34" charset="0"/>
                <a:cs typeface="Typograph" pitchFamily="2" charset="-79"/>
              </a:rPr>
              <a:t/>
            </a:r>
            <a:br>
              <a:rPr lang="en-US" sz="2000" b="1" dirty="0">
                <a:solidFill>
                  <a:srgbClr val="003399"/>
                </a:solidFill>
                <a:latin typeface="Tahoma" pitchFamily="34" charset="0"/>
                <a:cs typeface="Typograph" pitchFamily="2" charset="-79"/>
              </a:rPr>
            </a:br>
            <a:r>
              <a:rPr lang="he-IL" sz="2000" b="1" dirty="0">
                <a:solidFill>
                  <a:srgbClr val="003399"/>
                </a:solidFill>
                <a:latin typeface="Tahoma" pitchFamily="34" charset="0"/>
                <a:cs typeface="Typograph" pitchFamily="2" charset="-79"/>
              </a:rPr>
              <a:t>פיתוח אתר לליווי הפעילות </a:t>
            </a:r>
          </a:p>
        </p:txBody>
      </p:sp>
      <p:sp>
        <p:nvSpPr>
          <p:cNvPr id="38" name="Text Box 7"/>
          <p:cNvSpPr txBox="1">
            <a:spLocks noChangeArrowheads="1"/>
          </p:cNvSpPr>
          <p:nvPr/>
        </p:nvSpPr>
        <p:spPr bwMode="auto">
          <a:xfrm>
            <a:off x="4753496" y="2341563"/>
            <a:ext cx="3871912" cy="400050"/>
          </a:xfrm>
          <a:prstGeom prst="rect">
            <a:avLst/>
          </a:prstGeom>
          <a:ln>
            <a:solidFill>
              <a:srgbClr val="A50021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he-IL" sz="2000" b="1" dirty="0">
                <a:solidFill>
                  <a:srgbClr val="003399"/>
                </a:solidFill>
                <a:latin typeface="Tahoma" pitchFamily="34" charset="0"/>
                <a:cs typeface="Typograph" pitchFamily="2" charset="-79"/>
              </a:rPr>
              <a:t>חידון מקוון ברשת בעברית ובערבית</a:t>
            </a:r>
          </a:p>
        </p:txBody>
      </p:sp>
      <p:sp>
        <p:nvSpPr>
          <p:cNvPr id="39" name="Text Box 8"/>
          <p:cNvSpPr txBox="1">
            <a:spLocks noChangeArrowheads="1"/>
          </p:cNvSpPr>
          <p:nvPr/>
        </p:nvSpPr>
        <p:spPr bwMode="auto">
          <a:xfrm>
            <a:off x="4764608" y="3214688"/>
            <a:ext cx="3849688" cy="1015663"/>
          </a:xfrm>
          <a:prstGeom prst="rect">
            <a:avLst/>
          </a:prstGeom>
          <a:ln>
            <a:solidFill>
              <a:srgbClr val="336600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he-IL" sz="2000" b="1" dirty="0">
                <a:solidFill>
                  <a:srgbClr val="003399"/>
                </a:solidFill>
                <a:latin typeface="Tahoma" pitchFamily="34" charset="0"/>
                <a:cs typeface="Typograph" pitchFamily="2" charset="-79"/>
              </a:rPr>
              <a:t>פתרון המשימה המורחבת והצגתה </a:t>
            </a:r>
            <a:r>
              <a:rPr lang="en-US" sz="2000" b="1" dirty="0">
                <a:solidFill>
                  <a:srgbClr val="003399"/>
                </a:solidFill>
                <a:latin typeface="Tahoma" pitchFamily="34" charset="0"/>
                <a:cs typeface="Typograph" pitchFamily="2" charset="-79"/>
              </a:rPr>
              <a:t/>
            </a:r>
            <a:br>
              <a:rPr lang="en-US" sz="2000" b="1" dirty="0">
                <a:solidFill>
                  <a:srgbClr val="003399"/>
                </a:solidFill>
                <a:latin typeface="Tahoma" pitchFamily="34" charset="0"/>
                <a:cs typeface="Typograph" pitchFamily="2" charset="-79"/>
              </a:rPr>
            </a:br>
            <a:r>
              <a:rPr lang="he-IL" sz="2000" b="1" dirty="0" smtClean="0">
                <a:solidFill>
                  <a:srgbClr val="003399"/>
                </a:solidFill>
                <a:latin typeface="Tahoma" pitchFamily="34" charset="0"/>
                <a:cs typeface="Typograph" pitchFamily="2" charset="-79"/>
              </a:rPr>
              <a:t>במחוזות: נצרת, כרמיאל, גבעתיים, רחובות, מודיעין, ירושלים, באר שבע</a:t>
            </a:r>
            <a:endParaRPr lang="he-IL" sz="2000" b="1" dirty="0">
              <a:solidFill>
                <a:srgbClr val="003399"/>
              </a:solidFill>
              <a:latin typeface="Tahoma" pitchFamily="34" charset="0"/>
              <a:cs typeface="Typograph" pitchFamily="2" charset="-79"/>
            </a:endParaRPr>
          </a:p>
        </p:txBody>
      </p:sp>
      <p:sp>
        <p:nvSpPr>
          <p:cNvPr id="40" name="Text Box 11"/>
          <p:cNvSpPr txBox="1">
            <a:spLocks noChangeArrowheads="1"/>
          </p:cNvSpPr>
          <p:nvPr/>
        </p:nvSpPr>
        <p:spPr bwMode="auto">
          <a:xfrm>
            <a:off x="4764608" y="5981278"/>
            <a:ext cx="3849688" cy="40005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he-IL" sz="2000" b="1" dirty="0" smtClean="0">
                <a:solidFill>
                  <a:schemeClr val="bg1">
                    <a:lumMod val="75000"/>
                  </a:schemeClr>
                </a:solidFill>
                <a:latin typeface="Tahoma" pitchFamily="34" charset="0"/>
                <a:cs typeface="Typograph" pitchFamily="2" charset="-79"/>
              </a:rPr>
              <a:t>טקס סיום</a:t>
            </a:r>
            <a:endParaRPr lang="he-IL" sz="2000" b="1" dirty="0">
              <a:solidFill>
                <a:schemeClr val="bg1">
                  <a:lumMod val="75000"/>
                </a:schemeClr>
              </a:solidFill>
              <a:latin typeface="Tahoma" pitchFamily="34" charset="0"/>
              <a:cs typeface="Typograph" pitchFamily="2" charset="-79"/>
            </a:endParaRPr>
          </a:p>
        </p:txBody>
      </p:sp>
      <p:sp>
        <p:nvSpPr>
          <p:cNvPr id="41" name="AutoShape 14"/>
          <p:cNvSpPr>
            <a:spLocks noChangeArrowheads="1"/>
          </p:cNvSpPr>
          <p:nvPr/>
        </p:nvSpPr>
        <p:spPr bwMode="auto">
          <a:xfrm rot="5400000" flipV="1">
            <a:off x="6573366" y="5585991"/>
            <a:ext cx="215900" cy="431800"/>
          </a:xfrm>
          <a:prstGeom prst="notchedRightArrow">
            <a:avLst>
              <a:gd name="adj1" fmla="val 50000"/>
              <a:gd name="adj2" fmla="val 25000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he-IL" sz="2000"/>
          </a:p>
        </p:txBody>
      </p:sp>
      <p:sp>
        <p:nvSpPr>
          <p:cNvPr id="42" name="Text Box 18"/>
          <p:cNvSpPr txBox="1">
            <a:spLocks noChangeArrowheads="1"/>
          </p:cNvSpPr>
          <p:nvPr/>
        </p:nvSpPr>
        <p:spPr bwMode="auto">
          <a:xfrm>
            <a:off x="4764608" y="4612853"/>
            <a:ext cx="3849688" cy="10160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he-IL" sz="2000" b="1" dirty="0">
                <a:solidFill>
                  <a:srgbClr val="003399"/>
                </a:solidFill>
                <a:latin typeface="Tahoma" pitchFamily="34" charset="0"/>
                <a:cs typeface="Typograph" pitchFamily="2" charset="-79"/>
              </a:rPr>
              <a:t>העשרה והעמקה של פתרון משימה</a:t>
            </a:r>
            <a:r>
              <a:rPr lang="en-US" sz="2000" b="1" dirty="0">
                <a:solidFill>
                  <a:srgbClr val="003399"/>
                </a:solidFill>
                <a:latin typeface="Tahoma" pitchFamily="34" charset="0"/>
                <a:cs typeface="Typograph" pitchFamily="2" charset="-79"/>
              </a:rPr>
              <a:t> </a:t>
            </a:r>
            <a:r>
              <a:rPr lang="he-IL" sz="2000" b="1" dirty="0">
                <a:solidFill>
                  <a:srgbClr val="003399"/>
                </a:solidFill>
                <a:latin typeface="Tahoma" pitchFamily="34" charset="0"/>
                <a:cs typeface="Typograph" pitchFamily="2" charset="-79"/>
              </a:rPr>
              <a:t>על פי הערות השופטים,</a:t>
            </a:r>
            <a:r>
              <a:rPr lang="en-US" sz="2000" b="1" dirty="0">
                <a:solidFill>
                  <a:srgbClr val="003399"/>
                </a:solidFill>
                <a:latin typeface="Tahoma" pitchFamily="34" charset="0"/>
                <a:cs typeface="Typograph" pitchFamily="2" charset="-79"/>
              </a:rPr>
              <a:t/>
            </a:r>
            <a:br>
              <a:rPr lang="en-US" sz="2000" b="1" dirty="0">
                <a:solidFill>
                  <a:srgbClr val="003399"/>
                </a:solidFill>
                <a:latin typeface="Tahoma" pitchFamily="34" charset="0"/>
                <a:cs typeface="Typograph" pitchFamily="2" charset="-79"/>
              </a:rPr>
            </a:br>
            <a:r>
              <a:rPr lang="he-IL" sz="2000" b="1" dirty="0">
                <a:solidFill>
                  <a:srgbClr val="C00000"/>
                </a:solidFill>
                <a:latin typeface="Tahoma" pitchFamily="34" charset="0"/>
                <a:cs typeface="Typograph" pitchFamily="2" charset="-79"/>
              </a:rPr>
              <a:t>בניית </a:t>
            </a:r>
            <a:r>
              <a:rPr lang="he-IL" sz="2000" b="1" dirty="0" smtClean="0">
                <a:solidFill>
                  <a:srgbClr val="C00000"/>
                </a:solidFill>
                <a:latin typeface="Tahoma" pitchFamily="34" charset="0"/>
                <a:cs typeface="Typograph" pitchFamily="2" charset="-79"/>
              </a:rPr>
              <a:t>דגם, הכנת פוסטר והפקת סרטון</a:t>
            </a:r>
            <a:endParaRPr lang="he-IL" sz="2000" b="1" dirty="0">
              <a:solidFill>
                <a:srgbClr val="C00000"/>
              </a:solidFill>
              <a:latin typeface="Tahoma" pitchFamily="34" charset="0"/>
              <a:cs typeface="Typograph" pitchFamily="2" charset="-79"/>
            </a:endParaRPr>
          </a:p>
        </p:txBody>
      </p:sp>
      <p:sp>
        <p:nvSpPr>
          <p:cNvPr id="43" name="AutoShape 14"/>
          <p:cNvSpPr>
            <a:spLocks noChangeArrowheads="1"/>
          </p:cNvSpPr>
          <p:nvPr/>
        </p:nvSpPr>
        <p:spPr bwMode="auto">
          <a:xfrm rot="5400000" flipV="1">
            <a:off x="6573366" y="4217566"/>
            <a:ext cx="215900" cy="431800"/>
          </a:xfrm>
          <a:prstGeom prst="notched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 sz="2000"/>
          </a:p>
        </p:txBody>
      </p:sp>
      <p:sp>
        <p:nvSpPr>
          <p:cNvPr id="45" name="AutoShape 14"/>
          <p:cNvSpPr>
            <a:spLocks noChangeArrowheads="1"/>
          </p:cNvSpPr>
          <p:nvPr/>
        </p:nvSpPr>
        <p:spPr bwMode="auto">
          <a:xfrm rot="5400000" flipV="1">
            <a:off x="6573366" y="2778125"/>
            <a:ext cx="215900" cy="431800"/>
          </a:xfrm>
          <a:prstGeom prst="notchedRightArrow">
            <a:avLst>
              <a:gd name="adj1" fmla="val 50000"/>
              <a:gd name="adj2" fmla="val 25000"/>
            </a:avLst>
          </a:prstGeom>
          <a:solidFill>
            <a:srgbClr val="33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 sz="2000"/>
          </a:p>
        </p:txBody>
      </p:sp>
      <p:sp>
        <p:nvSpPr>
          <p:cNvPr id="46" name="AutoShape 14"/>
          <p:cNvSpPr>
            <a:spLocks noChangeArrowheads="1"/>
          </p:cNvSpPr>
          <p:nvPr/>
        </p:nvSpPr>
        <p:spPr bwMode="auto">
          <a:xfrm rot="5400000" flipV="1">
            <a:off x="6573366" y="1912938"/>
            <a:ext cx="215900" cy="431800"/>
          </a:xfrm>
          <a:prstGeom prst="notchedRightArrow">
            <a:avLst>
              <a:gd name="adj1" fmla="val 50000"/>
              <a:gd name="adj2" fmla="val 25000"/>
            </a:avLst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 sz="2000"/>
          </a:p>
        </p:txBody>
      </p:sp>
      <p:sp>
        <p:nvSpPr>
          <p:cNvPr id="4" name="Rectangle 3"/>
          <p:cNvSpPr/>
          <p:nvPr/>
        </p:nvSpPr>
        <p:spPr>
          <a:xfrm>
            <a:off x="1352600" y="1203325"/>
            <a:ext cx="21602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b="1" dirty="0">
                <a:solidFill>
                  <a:schemeClr val="bg1"/>
                </a:solidFill>
              </a:rPr>
              <a:t>רשימת בתי הספר </a:t>
            </a:r>
            <a:r>
              <a:rPr lang="en-US" b="1" dirty="0" smtClean="0">
                <a:solidFill>
                  <a:schemeClr val="bg1"/>
                </a:solidFill>
              </a:rPr>
              <a:t/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he-IL" b="1" dirty="0" smtClean="0">
                <a:solidFill>
                  <a:schemeClr val="bg1"/>
                </a:solidFill>
              </a:rPr>
              <a:t>שעלו </a:t>
            </a:r>
            <a:r>
              <a:rPr lang="he-IL" b="1" dirty="0">
                <a:solidFill>
                  <a:schemeClr val="bg1"/>
                </a:solidFill>
              </a:rPr>
              <a:t>לשלב הגמר </a:t>
            </a:r>
            <a:endParaRPr lang="he-IL" dirty="0">
              <a:solidFill>
                <a:schemeClr val="bg1"/>
              </a:solidFill>
            </a:endParaRPr>
          </a:p>
        </p:txBody>
      </p:sp>
      <p:sp>
        <p:nvSpPr>
          <p:cNvPr id="37" name="Rounded Rectangular Callout 36"/>
          <p:cNvSpPr/>
          <p:nvPr/>
        </p:nvSpPr>
        <p:spPr bwMode="auto">
          <a:xfrm>
            <a:off x="139006" y="1911350"/>
            <a:ext cx="3862338" cy="4830017"/>
          </a:xfrm>
          <a:prstGeom prst="wedgeRoundRectCallout">
            <a:avLst>
              <a:gd name="adj1" fmla="val 68735"/>
              <a:gd name="adj2" fmla="val 19340"/>
              <a:gd name="adj3" fmla="val 16667"/>
            </a:avLst>
          </a:prstGeom>
          <a:solidFill>
            <a:schemeClr val="bg1"/>
          </a:solidFill>
          <a:ln w="28575" cap="sq" cmpd="sng" algn="ctr">
            <a:solidFill>
              <a:srgbClr val="006699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he-IL" dirty="0">
                <a:solidFill>
                  <a:schemeClr val="accent1">
                    <a:lumMod val="75000"/>
                  </a:schemeClr>
                </a:solidFill>
              </a:rPr>
              <a:t>אורט מקס שיין, רחובות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e-IL" dirty="0" err="1">
                <a:solidFill>
                  <a:schemeClr val="accent1">
                    <a:lumMod val="75000"/>
                  </a:schemeClr>
                </a:solidFill>
              </a:rPr>
              <a:t>אלסלאם</a:t>
            </a:r>
            <a:r>
              <a:rPr lang="he-IL" dirty="0">
                <a:solidFill>
                  <a:schemeClr val="accent1">
                    <a:lumMod val="75000"/>
                  </a:schemeClr>
                </a:solidFill>
              </a:rPr>
              <a:t>, טייבה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e-IL" dirty="0">
                <a:solidFill>
                  <a:schemeClr val="accent1">
                    <a:lumMod val="75000"/>
                  </a:schemeClr>
                </a:solidFill>
              </a:rPr>
              <a:t>בויאר, ירושלים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e-IL" dirty="0">
                <a:solidFill>
                  <a:schemeClr val="accent1">
                    <a:lumMod val="75000"/>
                  </a:schemeClr>
                </a:solidFill>
              </a:rPr>
              <a:t>ביה"ס התיכון ע"ש פ. </a:t>
            </a:r>
            <a:r>
              <a:rPr lang="he-IL" dirty="0" err="1">
                <a:solidFill>
                  <a:schemeClr val="accent1">
                    <a:lumMod val="75000"/>
                  </a:schemeClr>
                </a:solidFill>
              </a:rPr>
              <a:t>הימלפרב</a:t>
            </a:r>
            <a:r>
              <a:rPr lang="he-IL" dirty="0">
                <a:solidFill>
                  <a:schemeClr val="accent1">
                    <a:lumMod val="75000"/>
                  </a:schemeClr>
                </a:solidFill>
              </a:rPr>
              <a:t>, ירושלים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e-IL" dirty="0">
                <a:solidFill>
                  <a:schemeClr val="accent1">
                    <a:lumMod val="75000"/>
                  </a:schemeClr>
                </a:solidFill>
              </a:rPr>
              <a:t>בית החינוך הניסויי המשותף שער הנגב, אשקלון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e-IL" dirty="0">
                <a:solidFill>
                  <a:schemeClr val="accent1">
                    <a:lumMod val="75000"/>
                  </a:schemeClr>
                </a:solidFill>
              </a:rPr>
              <a:t>חט"ב "נופרים בגליל", טבריה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e-IL" dirty="0">
                <a:solidFill>
                  <a:schemeClr val="accent1">
                    <a:lumMod val="75000"/>
                  </a:schemeClr>
                </a:solidFill>
              </a:rPr>
              <a:t>חט"ב אבן </a:t>
            </a:r>
            <a:r>
              <a:rPr lang="he-IL" dirty="0" err="1">
                <a:solidFill>
                  <a:schemeClr val="accent1">
                    <a:lumMod val="75000"/>
                  </a:schemeClr>
                </a:solidFill>
              </a:rPr>
              <a:t>חלדון</a:t>
            </a:r>
            <a:r>
              <a:rPr lang="he-IL" dirty="0">
                <a:solidFill>
                  <a:schemeClr val="accent1">
                    <a:lumMod val="75000"/>
                  </a:schemeClr>
                </a:solidFill>
              </a:rPr>
              <a:t>, עראבה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e-IL" dirty="0">
                <a:solidFill>
                  <a:schemeClr val="accent1">
                    <a:lumMod val="75000"/>
                  </a:schemeClr>
                </a:solidFill>
              </a:rPr>
              <a:t>חט"ב בן צבי, </a:t>
            </a:r>
            <a:r>
              <a:rPr lang="he-IL" dirty="0" err="1">
                <a:solidFill>
                  <a:schemeClr val="accent1">
                    <a:lumMod val="75000"/>
                  </a:schemeClr>
                </a:solidFill>
              </a:rPr>
              <a:t>קרית</a:t>
            </a:r>
            <a:r>
              <a:rPr lang="he-IL" dirty="0">
                <a:solidFill>
                  <a:schemeClr val="accent1">
                    <a:lumMod val="75000"/>
                  </a:schemeClr>
                </a:solidFill>
              </a:rPr>
              <a:t> אונו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e-IL" dirty="0">
                <a:solidFill>
                  <a:schemeClr val="accent1">
                    <a:lumMod val="75000"/>
                  </a:schemeClr>
                </a:solidFill>
              </a:rPr>
              <a:t>חט"ב יובלים, אור יהודה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e-IL" dirty="0">
                <a:solidFill>
                  <a:schemeClr val="accent1">
                    <a:lumMod val="75000"/>
                  </a:schemeClr>
                </a:solidFill>
              </a:rPr>
              <a:t>ירדן, מעלה אפרים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e-IL" dirty="0">
                <a:solidFill>
                  <a:schemeClr val="accent1">
                    <a:lumMod val="75000"/>
                  </a:schemeClr>
                </a:solidFill>
              </a:rPr>
              <a:t>ישיבת אהבת ישראל, בית שמש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e-IL" dirty="0">
                <a:solidFill>
                  <a:schemeClr val="accent1">
                    <a:lumMod val="75000"/>
                  </a:schemeClr>
                </a:solidFill>
              </a:rPr>
              <a:t>ליאו </a:t>
            </a:r>
            <a:r>
              <a:rPr lang="he-IL" dirty="0" err="1">
                <a:solidFill>
                  <a:schemeClr val="accent1">
                    <a:lumMod val="75000"/>
                  </a:schemeClr>
                </a:solidFill>
              </a:rPr>
              <a:t>באק</a:t>
            </a:r>
            <a:r>
              <a:rPr lang="he-IL" dirty="0">
                <a:solidFill>
                  <a:schemeClr val="accent1">
                    <a:lumMod val="75000"/>
                  </a:schemeClr>
                </a:solidFill>
              </a:rPr>
              <a:t>, חיפה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e-IL" dirty="0">
                <a:solidFill>
                  <a:schemeClr val="accent1">
                    <a:lumMod val="75000"/>
                  </a:schemeClr>
                </a:solidFill>
              </a:rPr>
              <a:t>מרחב חינוכי, עירוני ה' חיפה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e-IL" dirty="0">
                <a:solidFill>
                  <a:schemeClr val="accent1">
                    <a:lumMod val="75000"/>
                  </a:schemeClr>
                </a:solidFill>
              </a:rPr>
              <a:t>עירוני ב' ע"ש רבין, מודיעין</a:t>
            </a:r>
          </a:p>
          <a:p>
            <a:pPr algn="ctr">
              <a:spcBef>
                <a:spcPct val="50000"/>
              </a:spcBef>
              <a:defRPr/>
            </a:pPr>
            <a:endParaRPr lang="en-US" dirty="0">
              <a:solidFill>
                <a:srgbClr val="003399"/>
              </a:solidFill>
            </a:endParaRPr>
          </a:p>
        </p:txBody>
      </p:sp>
      <p:sp>
        <p:nvSpPr>
          <p:cNvPr id="44" name="Text Box 25"/>
          <p:cNvSpPr txBox="1">
            <a:spLocks noChangeArrowheads="1"/>
          </p:cNvSpPr>
          <p:nvPr/>
        </p:nvSpPr>
        <p:spPr bwMode="auto">
          <a:xfrm>
            <a:off x="3795804" y="158750"/>
            <a:ext cx="482441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he-IL" sz="2800" b="1" dirty="0">
                <a:solidFill>
                  <a:schemeClr val="bg1"/>
                </a:solidFill>
              </a:rPr>
              <a:t>שלבי הפעילות של האולימפיאדה</a:t>
            </a:r>
          </a:p>
        </p:txBody>
      </p:sp>
    </p:spTree>
    <p:extLst>
      <p:ext uri="{BB962C8B-B14F-4D97-AF65-F5344CB8AC3E}">
        <p14:creationId xmlns:p14="http://schemas.microsoft.com/office/powerpoint/2010/main" val="127792518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1066"/>
          <p:cNvSpPr>
            <a:spLocks noChangeArrowheads="1"/>
          </p:cNvSpPr>
          <p:nvPr/>
        </p:nvSpPr>
        <p:spPr bwMode="auto">
          <a:xfrm>
            <a:off x="0" y="765174"/>
            <a:ext cx="4232920" cy="609282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pPr algn="l" rtl="0" eaLnBrk="0" hangingPunct="0"/>
            <a:endParaRPr lang="he-IL" dirty="0"/>
          </a:p>
        </p:txBody>
      </p:sp>
      <p:sp>
        <p:nvSpPr>
          <p:cNvPr id="34" name="Rectangle 4"/>
          <p:cNvSpPr>
            <a:spLocks noChangeArrowheads="1"/>
          </p:cNvSpPr>
          <p:nvPr/>
        </p:nvSpPr>
        <p:spPr bwMode="auto">
          <a:xfrm>
            <a:off x="0" y="0"/>
            <a:ext cx="9906000" cy="76517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sq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algn="l" rtl="0" eaLnBrk="0" hangingPunct="0"/>
            <a:endParaRPr lang="he-IL"/>
          </a:p>
        </p:txBody>
      </p:sp>
      <p:grpSp>
        <p:nvGrpSpPr>
          <p:cNvPr id="2" name="Group 1"/>
          <p:cNvGrpSpPr/>
          <p:nvPr/>
        </p:nvGrpSpPr>
        <p:grpSpPr>
          <a:xfrm>
            <a:off x="56456" y="19472"/>
            <a:ext cx="1238250" cy="6858000"/>
            <a:chOff x="2806700" y="0"/>
            <a:chExt cx="1238250" cy="6858000"/>
          </a:xfrm>
        </p:grpSpPr>
        <p:sp>
          <p:nvSpPr>
            <p:cNvPr id="4099" name="Line 1069"/>
            <p:cNvSpPr>
              <a:spLocks noChangeShapeType="1"/>
            </p:cNvSpPr>
            <p:nvPr/>
          </p:nvSpPr>
          <p:spPr bwMode="auto">
            <a:xfrm>
              <a:off x="404495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00" name="Line 1070"/>
            <p:cNvSpPr>
              <a:spLocks noChangeShapeType="1"/>
            </p:cNvSpPr>
            <p:nvPr/>
          </p:nvSpPr>
          <p:spPr bwMode="auto">
            <a:xfrm>
              <a:off x="396240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01" name="Line 1071"/>
            <p:cNvSpPr>
              <a:spLocks noChangeShapeType="1"/>
            </p:cNvSpPr>
            <p:nvPr/>
          </p:nvSpPr>
          <p:spPr bwMode="auto">
            <a:xfrm>
              <a:off x="387985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02" name="Line 1072"/>
            <p:cNvSpPr>
              <a:spLocks noChangeShapeType="1"/>
            </p:cNvSpPr>
            <p:nvPr/>
          </p:nvSpPr>
          <p:spPr bwMode="auto">
            <a:xfrm>
              <a:off x="379730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03" name="Line 1073"/>
            <p:cNvSpPr>
              <a:spLocks noChangeShapeType="1"/>
            </p:cNvSpPr>
            <p:nvPr/>
          </p:nvSpPr>
          <p:spPr bwMode="auto">
            <a:xfrm>
              <a:off x="371475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04" name="Line 1074"/>
            <p:cNvSpPr>
              <a:spLocks noChangeShapeType="1"/>
            </p:cNvSpPr>
            <p:nvPr/>
          </p:nvSpPr>
          <p:spPr bwMode="auto">
            <a:xfrm>
              <a:off x="363220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05" name="Line 1075"/>
            <p:cNvSpPr>
              <a:spLocks noChangeShapeType="1"/>
            </p:cNvSpPr>
            <p:nvPr/>
          </p:nvSpPr>
          <p:spPr bwMode="auto">
            <a:xfrm>
              <a:off x="354965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06" name="Line 1076"/>
            <p:cNvSpPr>
              <a:spLocks noChangeShapeType="1"/>
            </p:cNvSpPr>
            <p:nvPr/>
          </p:nvSpPr>
          <p:spPr bwMode="auto">
            <a:xfrm>
              <a:off x="346710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07" name="Line 1077"/>
            <p:cNvSpPr>
              <a:spLocks noChangeShapeType="1"/>
            </p:cNvSpPr>
            <p:nvPr/>
          </p:nvSpPr>
          <p:spPr bwMode="auto">
            <a:xfrm>
              <a:off x="338455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08" name="Line 1078"/>
            <p:cNvSpPr>
              <a:spLocks noChangeShapeType="1"/>
            </p:cNvSpPr>
            <p:nvPr/>
          </p:nvSpPr>
          <p:spPr bwMode="auto">
            <a:xfrm>
              <a:off x="330200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09" name="Line 1079"/>
            <p:cNvSpPr>
              <a:spLocks noChangeShapeType="1"/>
            </p:cNvSpPr>
            <p:nvPr/>
          </p:nvSpPr>
          <p:spPr bwMode="auto">
            <a:xfrm>
              <a:off x="321945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10" name="Line 1080"/>
            <p:cNvSpPr>
              <a:spLocks noChangeShapeType="1"/>
            </p:cNvSpPr>
            <p:nvPr/>
          </p:nvSpPr>
          <p:spPr bwMode="auto">
            <a:xfrm>
              <a:off x="313690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11" name="Line 1081"/>
            <p:cNvSpPr>
              <a:spLocks noChangeShapeType="1"/>
            </p:cNvSpPr>
            <p:nvPr/>
          </p:nvSpPr>
          <p:spPr bwMode="auto">
            <a:xfrm>
              <a:off x="305435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12" name="Line 1082"/>
            <p:cNvSpPr>
              <a:spLocks noChangeShapeType="1"/>
            </p:cNvSpPr>
            <p:nvPr/>
          </p:nvSpPr>
          <p:spPr bwMode="auto">
            <a:xfrm>
              <a:off x="297180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13" name="Line 1083"/>
            <p:cNvSpPr>
              <a:spLocks noChangeShapeType="1"/>
            </p:cNvSpPr>
            <p:nvPr/>
          </p:nvSpPr>
          <p:spPr bwMode="auto">
            <a:xfrm>
              <a:off x="288925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114" name="Line 1084"/>
            <p:cNvSpPr>
              <a:spLocks noChangeShapeType="1"/>
            </p:cNvSpPr>
            <p:nvPr/>
          </p:nvSpPr>
          <p:spPr bwMode="auto">
            <a:xfrm>
              <a:off x="2806700" y="0"/>
              <a:ext cx="0" cy="68580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</p:grpSp>
      <p:sp>
        <p:nvSpPr>
          <p:cNvPr id="4115" name="Rectangle 1089"/>
          <p:cNvSpPr>
            <a:spLocks noChangeArrowheads="1"/>
          </p:cNvSpPr>
          <p:nvPr/>
        </p:nvSpPr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pPr algn="l" rtl="0" eaLnBrk="0" hangingPunct="0"/>
            <a:endParaRPr lang="he-IL"/>
          </a:p>
        </p:txBody>
      </p:sp>
      <p:sp>
        <p:nvSpPr>
          <p:cNvPr id="36" name="Text Box 6"/>
          <p:cNvSpPr txBox="1">
            <a:spLocks noChangeArrowheads="1"/>
          </p:cNvSpPr>
          <p:nvPr/>
        </p:nvSpPr>
        <p:spPr bwMode="auto">
          <a:xfrm>
            <a:off x="4753496" y="1203325"/>
            <a:ext cx="3871912" cy="708025"/>
          </a:xfrm>
          <a:prstGeom prst="rect">
            <a:avLst/>
          </a:prstGeom>
          <a:ln>
            <a:solidFill>
              <a:srgbClr val="A50021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he-IL" sz="2000" b="1" dirty="0">
                <a:solidFill>
                  <a:srgbClr val="003399"/>
                </a:solidFill>
                <a:latin typeface="Tahoma" pitchFamily="34" charset="0"/>
                <a:cs typeface="Typograph" pitchFamily="2" charset="-79"/>
              </a:rPr>
              <a:t>היערכות: </a:t>
            </a:r>
            <a:r>
              <a:rPr lang="en-US" sz="2000" b="1" dirty="0">
                <a:solidFill>
                  <a:srgbClr val="003399"/>
                </a:solidFill>
                <a:latin typeface="Tahoma" pitchFamily="34" charset="0"/>
                <a:cs typeface="Typograph" pitchFamily="2" charset="-79"/>
              </a:rPr>
              <a:t/>
            </a:r>
            <a:br>
              <a:rPr lang="en-US" sz="2000" b="1" dirty="0">
                <a:solidFill>
                  <a:srgbClr val="003399"/>
                </a:solidFill>
                <a:latin typeface="Tahoma" pitchFamily="34" charset="0"/>
                <a:cs typeface="Typograph" pitchFamily="2" charset="-79"/>
              </a:rPr>
            </a:br>
            <a:r>
              <a:rPr lang="he-IL" sz="2000" b="1" dirty="0">
                <a:solidFill>
                  <a:srgbClr val="003399"/>
                </a:solidFill>
                <a:latin typeface="Tahoma" pitchFamily="34" charset="0"/>
                <a:cs typeface="Typograph" pitchFamily="2" charset="-79"/>
              </a:rPr>
              <a:t>פיתוח אתר לליווי הפעילות </a:t>
            </a:r>
          </a:p>
        </p:txBody>
      </p:sp>
      <p:sp>
        <p:nvSpPr>
          <p:cNvPr id="38" name="Text Box 7"/>
          <p:cNvSpPr txBox="1">
            <a:spLocks noChangeArrowheads="1"/>
          </p:cNvSpPr>
          <p:nvPr/>
        </p:nvSpPr>
        <p:spPr bwMode="auto">
          <a:xfrm>
            <a:off x="4753496" y="2341563"/>
            <a:ext cx="3871912" cy="400050"/>
          </a:xfrm>
          <a:prstGeom prst="rect">
            <a:avLst/>
          </a:prstGeom>
          <a:ln>
            <a:solidFill>
              <a:srgbClr val="A50021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he-IL" sz="2000" b="1" dirty="0">
                <a:solidFill>
                  <a:srgbClr val="003399"/>
                </a:solidFill>
                <a:latin typeface="Tahoma" pitchFamily="34" charset="0"/>
                <a:cs typeface="Typograph" pitchFamily="2" charset="-79"/>
              </a:rPr>
              <a:t>חידון מקוון ברשת בעברית ובערבית</a:t>
            </a:r>
          </a:p>
        </p:txBody>
      </p:sp>
      <p:sp>
        <p:nvSpPr>
          <p:cNvPr id="39" name="Text Box 8"/>
          <p:cNvSpPr txBox="1">
            <a:spLocks noChangeArrowheads="1"/>
          </p:cNvSpPr>
          <p:nvPr/>
        </p:nvSpPr>
        <p:spPr bwMode="auto">
          <a:xfrm>
            <a:off x="4764608" y="3214688"/>
            <a:ext cx="3849688" cy="1015663"/>
          </a:xfrm>
          <a:prstGeom prst="rect">
            <a:avLst/>
          </a:prstGeom>
          <a:ln>
            <a:solidFill>
              <a:srgbClr val="336600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he-IL" sz="2000" b="1" dirty="0">
                <a:solidFill>
                  <a:srgbClr val="003399"/>
                </a:solidFill>
                <a:latin typeface="Tahoma" pitchFamily="34" charset="0"/>
                <a:cs typeface="Typograph" pitchFamily="2" charset="-79"/>
              </a:rPr>
              <a:t>פתרון המשימה המורחבת והצגתה </a:t>
            </a:r>
            <a:r>
              <a:rPr lang="en-US" sz="2000" b="1" dirty="0">
                <a:solidFill>
                  <a:srgbClr val="003399"/>
                </a:solidFill>
                <a:latin typeface="Tahoma" pitchFamily="34" charset="0"/>
                <a:cs typeface="Typograph" pitchFamily="2" charset="-79"/>
              </a:rPr>
              <a:t/>
            </a:r>
            <a:br>
              <a:rPr lang="en-US" sz="2000" b="1" dirty="0">
                <a:solidFill>
                  <a:srgbClr val="003399"/>
                </a:solidFill>
                <a:latin typeface="Tahoma" pitchFamily="34" charset="0"/>
                <a:cs typeface="Typograph" pitchFamily="2" charset="-79"/>
              </a:rPr>
            </a:br>
            <a:r>
              <a:rPr lang="he-IL" sz="2000" b="1" dirty="0" smtClean="0">
                <a:solidFill>
                  <a:srgbClr val="003399"/>
                </a:solidFill>
                <a:latin typeface="Tahoma" pitchFamily="34" charset="0"/>
                <a:cs typeface="Typograph" pitchFamily="2" charset="-79"/>
              </a:rPr>
              <a:t>במחוזות: נצרת, כרמיאל, גבעתיים, רחובות, מודיעין, ירושלים, באר שבע</a:t>
            </a:r>
            <a:endParaRPr lang="he-IL" sz="2000" b="1" dirty="0">
              <a:solidFill>
                <a:srgbClr val="003399"/>
              </a:solidFill>
              <a:latin typeface="Tahoma" pitchFamily="34" charset="0"/>
              <a:cs typeface="Typograph" pitchFamily="2" charset="-79"/>
            </a:endParaRPr>
          </a:p>
        </p:txBody>
      </p:sp>
      <p:sp>
        <p:nvSpPr>
          <p:cNvPr id="40" name="Text Box 11"/>
          <p:cNvSpPr txBox="1">
            <a:spLocks noChangeArrowheads="1"/>
          </p:cNvSpPr>
          <p:nvPr/>
        </p:nvSpPr>
        <p:spPr bwMode="auto">
          <a:xfrm>
            <a:off x="4764608" y="5981278"/>
            <a:ext cx="3849688" cy="4000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he-IL" sz="2000" b="1" dirty="0" smtClean="0">
                <a:solidFill>
                  <a:srgbClr val="003399"/>
                </a:solidFill>
                <a:latin typeface="Tahoma" pitchFamily="34" charset="0"/>
                <a:cs typeface="Typograph" pitchFamily="2" charset="-79"/>
              </a:rPr>
              <a:t>טקס סיום</a:t>
            </a:r>
            <a:endParaRPr lang="he-IL" sz="2000" b="1" dirty="0">
              <a:solidFill>
                <a:srgbClr val="003399"/>
              </a:solidFill>
              <a:latin typeface="Tahoma" pitchFamily="34" charset="0"/>
              <a:cs typeface="Typograph" pitchFamily="2" charset="-79"/>
            </a:endParaRPr>
          </a:p>
        </p:txBody>
      </p:sp>
      <p:sp>
        <p:nvSpPr>
          <p:cNvPr id="41" name="AutoShape 14"/>
          <p:cNvSpPr>
            <a:spLocks noChangeArrowheads="1"/>
          </p:cNvSpPr>
          <p:nvPr/>
        </p:nvSpPr>
        <p:spPr bwMode="auto">
          <a:xfrm rot="5400000" flipV="1">
            <a:off x="6573366" y="5585991"/>
            <a:ext cx="215900" cy="431800"/>
          </a:xfrm>
          <a:prstGeom prst="notched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 sz="2000"/>
          </a:p>
        </p:txBody>
      </p:sp>
      <p:sp>
        <p:nvSpPr>
          <p:cNvPr id="42" name="Text Box 18"/>
          <p:cNvSpPr txBox="1">
            <a:spLocks noChangeArrowheads="1"/>
          </p:cNvSpPr>
          <p:nvPr/>
        </p:nvSpPr>
        <p:spPr bwMode="auto">
          <a:xfrm>
            <a:off x="4764608" y="4612853"/>
            <a:ext cx="3849688" cy="10160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he-IL" sz="2000" b="1" dirty="0" smtClean="0">
                <a:solidFill>
                  <a:srgbClr val="003399"/>
                </a:solidFill>
                <a:latin typeface="Tahoma" pitchFamily="34" charset="0"/>
                <a:cs typeface="Typograph" pitchFamily="2" charset="-79"/>
              </a:rPr>
              <a:t>העשרה והעמקה של פתרון משימה</a:t>
            </a:r>
            <a:r>
              <a:rPr lang="en-US" sz="2000" b="1" dirty="0" smtClean="0">
                <a:solidFill>
                  <a:srgbClr val="003399"/>
                </a:solidFill>
                <a:latin typeface="Tahoma" pitchFamily="34" charset="0"/>
                <a:cs typeface="Typograph" pitchFamily="2" charset="-79"/>
              </a:rPr>
              <a:t> </a:t>
            </a:r>
            <a:r>
              <a:rPr lang="he-IL" sz="2000" b="1" dirty="0" smtClean="0">
                <a:solidFill>
                  <a:srgbClr val="003399"/>
                </a:solidFill>
                <a:latin typeface="Tahoma" pitchFamily="34" charset="0"/>
                <a:cs typeface="Typograph" pitchFamily="2" charset="-79"/>
              </a:rPr>
              <a:t>על פי הערות השופטים,</a:t>
            </a:r>
            <a:r>
              <a:rPr lang="en-US" sz="2000" b="1" dirty="0" smtClean="0">
                <a:solidFill>
                  <a:srgbClr val="003399"/>
                </a:solidFill>
                <a:latin typeface="Tahoma" pitchFamily="34" charset="0"/>
                <a:cs typeface="Typograph" pitchFamily="2" charset="-79"/>
              </a:rPr>
              <a:t/>
            </a:r>
            <a:br>
              <a:rPr lang="en-US" sz="2000" b="1" dirty="0" smtClean="0">
                <a:solidFill>
                  <a:srgbClr val="003399"/>
                </a:solidFill>
                <a:latin typeface="Tahoma" pitchFamily="34" charset="0"/>
                <a:cs typeface="Typograph" pitchFamily="2" charset="-79"/>
              </a:rPr>
            </a:br>
            <a:r>
              <a:rPr lang="he-IL" sz="2000" b="1" dirty="0">
                <a:solidFill>
                  <a:srgbClr val="003399"/>
                </a:solidFill>
                <a:latin typeface="Tahoma" pitchFamily="34" charset="0"/>
                <a:cs typeface="Typograph" pitchFamily="2" charset="-79"/>
              </a:rPr>
              <a:t>בניית דגם, הכנת פוסטר והפקת סרטון</a:t>
            </a:r>
          </a:p>
        </p:txBody>
      </p:sp>
      <p:sp>
        <p:nvSpPr>
          <p:cNvPr id="43" name="AutoShape 14"/>
          <p:cNvSpPr>
            <a:spLocks noChangeArrowheads="1"/>
          </p:cNvSpPr>
          <p:nvPr/>
        </p:nvSpPr>
        <p:spPr bwMode="auto">
          <a:xfrm rot="5400000" flipV="1">
            <a:off x="6573366" y="4217566"/>
            <a:ext cx="215900" cy="431800"/>
          </a:xfrm>
          <a:prstGeom prst="notched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 sz="2000"/>
          </a:p>
        </p:txBody>
      </p:sp>
      <p:sp>
        <p:nvSpPr>
          <p:cNvPr id="45" name="AutoShape 14"/>
          <p:cNvSpPr>
            <a:spLocks noChangeArrowheads="1"/>
          </p:cNvSpPr>
          <p:nvPr/>
        </p:nvSpPr>
        <p:spPr bwMode="auto">
          <a:xfrm rot="5400000" flipV="1">
            <a:off x="6573366" y="2778125"/>
            <a:ext cx="215900" cy="431800"/>
          </a:xfrm>
          <a:prstGeom prst="notchedRightArrow">
            <a:avLst>
              <a:gd name="adj1" fmla="val 50000"/>
              <a:gd name="adj2" fmla="val 25000"/>
            </a:avLst>
          </a:prstGeom>
          <a:solidFill>
            <a:srgbClr val="33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 sz="2000"/>
          </a:p>
        </p:txBody>
      </p:sp>
      <p:sp>
        <p:nvSpPr>
          <p:cNvPr id="46" name="AutoShape 14"/>
          <p:cNvSpPr>
            <a:spLocks noChangeArrowheads="1"/>
          </p:cNvSpPr>
          <p:nvPr/>
        </p:nvSpPr>
        <p:spPr bwMode="auto">
          <a:xfrm rot="5400000" flipV="1">
            <a:off x="6573366" y="1912938"/>
            <a:ext cx="215900" cy="431800"/>
          </a:xfrm>
          <a:prstGeom prst="notchedRightArrow">
            <a:avLst>
              <a:gd name="adj1" fmla="val 50000"/>
              <a:gd name="adj2" fmla="val 25000"/>
            </a:avLst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 sz="2000"/>
          </a:p>
        </p:txBody>
      </p:sp>
      <p:sp>
        <p:nvSpPr>
          <p:cNvPr id="33" name="Text Box 25"/>
          <p:cNvSpPr txBox="1">
            <a:spLocks noChangeArrowheads="1"/>
          </p:cNvSpPr>
          <p:nvPr/>
        </p:nvSpPr>
        <p:spPr bwMode="auto">
          <a:xfrm>
            <a:off x="3795804" y="158750"/>
            <a:ext cx="482441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he-IL" sz="2800" b="1" dirty="0">
                <a:solidFill>
                  <a:schemeClr val="bg1"/>
                </a:solidFill>
              </a:rPr>
              <a:t>שלבי הפעילות של האולימפיאדה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556" y="1026944"/>
            <a:ext cx="3810000" cy="53911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8670077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66"/>
          <p:cNvSpPr>
            <a:spLocks noChangeArrowheads="1"/>
          </p:cNvSpPr>
          <p:nvPr/>
        </p:nvSpPr>
        <p:spPr bwMode="auto">
          <a:xfrm>
            <a:off x="0" y="0"/>
            <a:ext cx="3019425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pPr algn="l" rtl="0" eaLnBrk="0" hangingPunct="0"/>
            <a:endParaRPr lang="he-IL"/>
          </a:p>
        </p:txBody>
      </p:sp>
      <p:sp>
        <p:nvSpPr>
          <p:cNvPr id="3075" name="Line 1069"/>
          <p:cNvSpPr>
            <a:spLocks noChangeShapeType="1"/>
          </p:cNvSpPr>
          <p:nvPr/>
        </p:nvSpPr>
        <p:spPr bwMode="auto">
          <a:xfrm>
            <a:off x="4044950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76" name="Line 1070"/>
          <p:cNvSpPr>
            <a:spLocks noChangeShapeType="1"/>
          </p:cNvSpPr>
          <p:nvPr/>
        </p:nvSpPr>
        <p:spPr bwMode="auto">
          <a:xfrm>
            <a:off x="3962400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77" name="Line 1071"/>
          <p:cNvSpPr>
            <a:spLocks noChangeShapeType="1"/>
          </p:cNvSpPr>
          <p:nvPr/>
        </p:nvSpPr>
        <p:spPr bwMode="auto">
          <a:xfrm>
            <a:off x="3879850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78" name="Line 1072"/>
          <p:cNvSpPr>
            <a:spLocks noChangeShapeType="1"/>
          </p:cNvSpPr>
          <p:nvPr/>
        </p:nvSpPr>
        <p:spPr bwMode="auto">
          <a:xfrm>
            <a:off x="3349625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79" name="Line 1073"/>
          <p:cNvSpPr>
            <a:spLocks noChangeShapeType="1"/>
          </p:cNvSpPr>
          <p:nvPr/>
        </p:nvSpPr>
        <p:spPr bwMode="auto">
          <a:xfrm>
            <a:off x="6897216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80" name="Line 1074"/>
          <p:cNvSpPr>
            <a:spLocks noChangeShapeType="1"/>
          </p:cNvSpPr>
          <p:nvPr/>
        </p:nvSpPr>
        <p:spPr bwMode="auto">
          <a:xfrm>
            <a:off x="3656856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81" name="Line 1075"/>
          <p:cNvSpPr>
            <a:spLocks noChangeShapeType="1"/>
          </p:cNvSpPr>
          <p:nvPr/>
        </p:nvSpPr>
        <p:spPr bwMode="auto">
          <a:xfrm>
            <a:off x="3101975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82" name="Line 1076"/>
          <p:cNvSpPr>
            <a:spLocks noChangeShapeType="1"/>
          </p:cNvSpPr>
          <p:nvPr/>
        </p:nvSpPr>
        <p:spPr bwMode="auto">
          <a:xfrm>
            <a:off x="3019425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83" name="Line 1077"/>
          <p:cNvSpPr>
            <a:spLocks noChangeShapeType="1"/>
          </p:cNvSpPr>
          <p:nvPr/>
        </p:nvSpPr>
        <p:spPr bwMode="auto">
          <a:xfrm>
            <a:off x="2936875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84" name="Line 1078"/>
          <p:cNvSpPr>
            <a:spLocks noChangeShapeType="1"/>
          </p:cNvSpPr>
          <p:nvPr/>
        </p:nvSpPr>
        <p:spPr bwMode="auto">
          <a:xfrm>
            <a:off x="2854325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85" name="Line 1079"/>
          <p:cNvSpPr>
            <a:spLocks noChangeShapeType="1"/>
          </p:cNvSpPr>
          <p:nvPr/>
        </p:nvSpPr>
        <p:spPr bwMode="auto">
          <a:xfrm>
            <a:off x="2771775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86" name="Line 1080"/>
          <p:cNvSpPr>
            <a:spLocks noChangeShapeType="1"/>
          </p:cNvSpPr>
          <p:nvPr/>
        </p:nvSpPr>
        <p:spPr bwMode="auto">
          <a:xfrm>
            <a:off x="2689225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87" name="Line 1081"/>
          <p:cNvSpPr>
            <a:spLocks noChangeShapeType="1"/>
          </p:cNvSpPr>
          <p:nvPr/>
        </p:nvSpPr>
        <p:spPr bwMode="auto">
          <a:xfrm>
            <a:off x="2606675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88" name="Line 1082"/>
          <p:cNvSpPr>
            <a:spLocks noChangeShapeType="1"/>
          </p:cNvSpPr>
          <p:nvPr/>
        </p:nvSpPr>
        <p:spPr bwMode="auto">
          <a:xfrm>
            <a:off x="2524125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89" name="Line 1083"/>
          <p:cNvSpPr>
            <a:spLocks noChangeShapeType="1"/>
          </p:cNvSpPr>
          <p:nvPr/>
        </p:nvSpPr>
        <p:spPr bwMode="auto">
          <a:xfrm>
            <a:off x="2441575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90" name="Line 1084"/>
          <p:cNvSpPr>
            <a:spLocks noChangeShapeType="1"/>
          </p:cNvSpPr>
          <p:nvPr/>
        </p:nvSpPr>
        <p:spPr bwMode="auto">
          <a:xfrm>
            <a:off x="2359025" y="0"/>
            <a:ext cx="0" cy="68580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91" name="Rectangle 1089"/>
          <p:cNvSpPr>
            <a:spLocks noChangeArrowheads="1"/>
          </p:cNvSpPr>
          <p:nvPr/>
        </p:nvSpPr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pPr algn="l" rtl="0" eaLnBrk="0" hangingPunct="0"/>
            <a:endParaRPr lang="he-IL"/>
          </a:p>
        </p:txBody>
      </p:sp>
      <p:sp>
        <p:nvSpPr>
          <p:cNvPr id="25" name="Rectangle 4"/>
          <p:cNvSpPr>
            <a:spLocks noChangeArrowheads="1"/>
          </p:cNvSpPr>
          <p:nvPr/>
        </p:nvSpPr>
        <p:spPr bwMode="auto">
          <a:xfrm>
            <a:off x="3019424" y="-471"/>
            <a:ext cx="6886575" cy="76517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sq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algn="l" rtl="0" eaLnBrk="0" hangingPunct="0"/>
            <a:endParaRPr lang="he-IL"/>
          </a:p>
        </p:txBody>
      </p:sp>
      <p:sp>
        <p:nvSpPr>
          <p:cNvPr id="26" name="Rectangle 1097"/>
          <p:cNvSpPr>
            <a:spLocks noChangeArrowheads="1"/>
          </p:cNvSpPr>
          <p:nvPr/>
        </p:nvSpPr>
        <p:spPr bwMode="auto">
          <a:xfrm>
            <a:off x="2936876" y="933102"/>
            <a:ext cx="676764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he-IL" sz="2400" b="1" dirty="0" smtClean="0">
                <a:solidFill>
                  <a:schemeClr val="bg1"/>
                </a:solidFill>
              </a:rPr>
              <a:t>ודות</a:t>
            </a:r>
            <a:endParaRPr lang="he-IL" sz="2400" b="1"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he-IL" sz="2400" b="1" dirty="0">
                <a:solidFill>
                  <a:srgbClr val="8B0000"/>
                </a:solidFill>
              </a:rPr>
              <a:t>במקום </a:t>
            </a:r>
            <a:r>
              <a:rPr lang="he-IL" sz="2400" b="1" dirty="0">
                <a:solidFill>
                  <a:srgbClr val="8B0000"/>
                </a:solidFill>
              </a:rPr>
              <a:t>הראשון:</a:t>
            </a:r>
            <a:r>
              <a:rPr lang="he-IL" sz="2400" b="1" dirty="0"/>
              <a:t/>
            </a:r>
            <a:br>
              <a:rPr lang="he-IL" sz="2400" b="1" dirty="0"/>
            </a:br>
            <a:r>
              <a:rPr lang="he-IL" sz="2400" dirty="0"/>
              <a:t>קריית החינוך יובלים, בית ז'-ח</a:t>
            </a:r>
            <a:r>
              <a:rPr lang="he-IL" sz="2400" dirty="0" smtClean="0"/>
              <a:t>'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he-IL" sz="2400" dirty="0" smtClean="0"/>
              <a:t>בהנחייתה </a:t>
            </a:r>
            <a:r>
              <a:rPr lang="he-IL" sz="2400" dirty="0"/>
              <a:t>של </a:t>
            </a:r>
            <a:r>
              <a:rPr lang="he-IL" sz="2400" b="1" dirty="0"/>
              <a:t>אתי </a:t>
            </a:r>
            <a:r>
              <a:rPr lang="he-IL" sz="2400" b="1" dirty="0" err="1" smtClean="0"/>
              <a:t>גטליס</a:t>
            </a:r>
            <a:r>
              <a:rPr lang="he-IL" sz="2400" dirty="0" smtClean="0"/>
              <a:t>, מנהלת תפוח </a:t>
            </a:r>
            <a:r>
              <a:rPr lang="he-IL" sz="2400" dirty="0"/>
              <a:t>פיס, אור יהודה </a:t>
            </a:r>
            <a:r>
              <a:rPr lang="he-IL" sz="2400" dirty="0"/>
              <a:t/>
            </a:r>
            <a:br>
              <a:rPr lang="he-IL" sz="2400" dirty="0"/>
            </a:br>
            <a:r>
              <a:rPr lang="he-IL" sz="2400" dirty="0"/>
              <a:t/>
            </a:r>
            <a:br>
              <a:rPr lang="he-IL" sz="2400" dirty="0"/>
            </a:br>
            <a:r>
              <a:rPr lang="he-IL" sz="2400" b="1" dirty="0">
                <a:solidFill>
                  <a:srgbClr val="8B0000"/>
                </a:solidFill>
              </a:rPr>
              <a:t>במקום השני:</a:t>
            </a:r>
            <a:r>
              <a:rPr lang="he-IL" sz="2400" b="1" dirty="0"/>
              <a:t/>
            </a:r>
            <a:br>
              <a:rPr lang="he-IL" sz="2400" b="1" dirty="0"/>
            </a:br>
            <a:r>
              <a:rPr lang="he-IL" sz="2400" dirty="0"/>
              <a:t>חט"ב בן צבי, </a:t>
            </a:r>
            <a:r>
              <a:rPr lang="he-IL" sz="2400" dirty="0" err="1"/>
              <a:t>קרית</a:t>
            </a:r>
            <a:r>
              <a:rPr lang="he-IL" sz="2400" dirty="0"/>
              <a:t> אונו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he-IL" sz="2400" dirty="0" smtClean="0"/>
              <a:t>בהנחייתה </a:t>
            </a:r>
            <a:r>
              <a:rPr lang="he-IL" sz="2400" dirty="0"/>
              <a:t>של </a:t>
            </a:r>
            <a:r>
              <a:rPr lang="he-IL" sz="2400" b="1" dirty="0"/>
              <a:t>יעל זיו</a:t>
            </a:r>
            <a:r>
              <a:rPr lang="he-IL" sz="2400" dirty="0"/>
              <a:t/>
            </a:r>
            <a:br>
              <a:rPr lang="he-IL" sz="2400" dirty="0"/>
            </a:br>
            <a:r>
              <a:rPr lang="he-IL" sz="2400" dirty="0"/>
              <a:t/>
            </a:r>
            <a:br>
              <a:rPr lang="he-IL" sz="2400" dirty="0"/>
            </a:br>
            <a:r>
              <a:rPr lang="he-IL" sz="2400" b="1" dirty="0">
                <a:solidFill>
                  <a:srgbClr val="8B0000"/>
                </a:solidFill>
              </a:rPr>
              <a:t>במקום השלישי:</a:t>
            </a:r>
            <a:r>
              <a:rPr lang="he-IL" sz="2400" b="1" dirty="0"/>
              <a:t/>
            </a:r>
            <a:br>
              <a:rPr lang="he-IL" sz="2400" b="1" dirty="0"/>
            </a:br>
            <a:r>
              <a:rPr lang="he-IL" sz="2400" dirty="0"/>
              <a:t>בית הספר ירדן, מעלה אפרים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he-IL" sz="2400" dirty="0" smtClean="0"/>
              <a:t>בהנחייתם </a:t>
            </a:r>
            <a:r>
              <a:rPr lang="he-IL" sz="2400" dirty="0"/>
              <a:t>של </a:t>
            </a:r>
            <a:r>
              <a:rPr lang="he-IL" sz="2400" b="1" dirty="0"/>
              <a:t>יפה טורק ואלכס </a:t>
            </a:r>
            <a:r>
              <a:rPr lang="he-IL" sz="2400" b="1" dirty="0" err="1"/>
              <a:t>פודבלני</a:t>
            </a:r>
            <a:endParaRPr lang="he-IL" sz="2400" b="1" dirty="0">
              <a:solidFill>
                <a:srgbClr val="8B0000"/>
              </a:solidFill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504" y="-11773"/>
            <a:ext cx="1485900" cy="6858000"/>
          </a:xfrm>
          <a:prstGeom prst="rect">
            <a:avLst/>
          </a:prstGeom>
        </p:spPr>
      </p:pic>
      <p:sp>
        <p:nvSpPr>
          <p:cNvPr id="23" name="Text Box 25"/>
          <p:cNvSpPr txBox="1">
            <a:spLocks noChangeArrowheads="1"/>
          </p:cNvSpPr>
          <p:nvPr/>
        </p:nvSpPr>
        <p:spPr bwMode="auto">
          <a:xfrm>
            <a:off x="2441576" y="158750"/>
            <a:ext cx="746442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he-IL" sz="2800" b="1" dirty="0">
                <a:solidFill>
                  <a:schemeClr val="bg1"/>
                </a:solidFill>
              </a:rPr>
              <a:t>ברכות </a:t>
            </a:r>
            <a:r>
              <a:rPr lang="he-IL" sz="2800" b="1" dirty="0" smtClean="0">
                <a:solidFill>
                  <a:schemeClr val="bg1"/>
                </a:solidFill>
              </a:rPr>
              <a:t>לזוכים באולימפיאדת תשע"ד</a:t>
            </a:r>
            <a:endParaRPr lang="he-IL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411920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xcellence award">
  <a:themeElements>
    <a:clrScheme name="Efficiency Award 8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336699"/>
      </a:accent1>
      <a:accent2>
        <a:srgbClr val="CC0000"/>
      </a:accent2>
      <a:accent3>
        <a:srgbClr val="FFFFFF"/>
      </a:accent3>
      <a:accent4>
        <a:srgbClr val="000000"/>
      </a:accent4>
      <a:accent5>
        <a:srgbClr val="ADB8CA"/>
      </a:accent5>
      <a:accent6>
        <a:srgbClr val="B90000"/>
      </a:accent6>
      <a:hlink>
        <a:srgbClr val="FFCC00"/>
      </a:hlink>
      <a:folHlink>
        <a:srgbClr val="B2B2B2"/>
      </a:folHlink>
    </a:clrScheme>
    <a:fontScheme name="Efficiency Award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fficiency Award 1">
        <a:dk1>
          <a:srgbClr val="000000"/>
        </a:dk1>
        <a:lt1>
          <a:srgbClr val="FFFFCC"/>
        </a:lt1>
        <a:dk2>
          <a:srgbClr val="333300"/>
        </a:dk2>
        <a:lt2>
          <a:srgbClr val="808000"/>
        </a:lt2>
        <a:accent1>
          <a:srgbClr val="339933"/>
        </a:accent1>
        <a:accent2>
          <a:srgbClr val="A50021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95001D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fficiency Award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33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FFADCA"/>
        </a:accent5>
        <a:accent6>
          <a:srgbClr val="2D2DB9"/>
        </a:accent6>
        <a:hlink>
          <a:srgbClr val="FFCC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fficiency Award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DDDDDD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fficiency Award 4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6699"/>
        </a:accent1>
        <a:accent2>
          <a:srgbClr val="336699"/>
        </a:accent2>
        <a:accent3>
          <a:srgbClr val="FFFFFF"/>
        </a:accent3>
        <a:accent4>
          <a:srgbClr val="000000"/>
        </a:accent4>
        <a:accent5>
          <a:srgbClr val="ADB8CA"/>
        </a:accent5>
        <a:accent6>
          <a:srgbClr val="2D5C8A"/>
        </a:accent6>
        <a:hlink>
          <a:srgbClr val="FFCC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fficiency Award 5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66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DB8CA"/>
        </a:accent5>
        <a:accent6>
          <a:srgbClr val="2D2DB9"/>
        </a:accent6>
        <a:hlink>
          <a:srgbClr val="FFCC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fficiency Award 6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66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DCAB8"/>
        </a:accent5>
        <a:accent6>
          <a:srgbClr val="2D2DB9"/>
        </a:accent6>
        <a:hlink>
          <a:srgbClr val="FFCC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fficiency Award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6699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ADB8CA"/>
        </a:accent5>
        <a:accent6>
          <a:srgbClr val="B95C00"/>
        </a:accent6>
        <a:hlink>
          <a:srgbClr val="FFCC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fficiency Award 8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6699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ADB8CA"/>
        </a:accent5>
        <a:accent6>
          <a:srgbClr val="B90000"/>
        </a:accent6>
        <a:hlink>
          <a:srgbClr val="FFCC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fficiency Award 9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66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ADCAB8"/>
        </a:accent5>
        <a:accent6>
          <a:srgbClr val="00005C"/>
        </a:accent6>
        <a:hlink>
          <a:srgbClr val="FFCC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fficiency Award 10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33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ADCA"/>
        </a:accent5>
        <a:accent6>
          <a:srgbClr val="2D2DB9"/>
        </a:accent6>
        <a:hlink>
          <a:srgbClr val="FFCC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fficiency Award 1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66"/>
        </a:accent1>
        <a:accent2>
          <a:srgbClr val="336699"/>
        </a:accent2>
        <a:accent3>
          <a:srgbClr val="FFFFFF"/>
        </a:accent3>
        <a:accent4>
          <a:srgbClr val="000000"/>
        </a:accent4>
        <a:accent5>
          <a:srgbClr val="ADCAB8"/>
        </a:accent5>
        <a:accent6>
          <a:srgbClr val="2D5C8A"/>
        </a:accent6>
        <a:hlink>
          <a:srgbClr val="FFCC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fficiency Award 1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66CC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ADB8E2"/>
        </a:accent5>
        <a:accent6>
          <a:srgbClr val="2D5CB9"/>
        </a:accent6>
        <a:hlink>
          <a:srgbClr val="FFCC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fficiency Award 13">
        <a:dk1>
          <a:srgbClr val="000000"/>
        </a:dk1>
        <a:lt1>
          <a:srgbClr val="FFFFCC"/>
        </a:lt1>
        <a:dk2>
          <a:srgbClr val="333300"/>
        </a:dk2>
        <a:lt2>
          <a:srgbClr val="808000"/>
        </a:lt2>
        <a:accent1>
          <a:srgbClr val="339966"/>
        </a:accent1>
        <a:accent2>
          <a:srgbClr val="A50021"/>
        </a:accent2>
        <a:accent3>
          <a:srgbClr val="FFFFE2"/>
        </a:accent3>
        <a:accent4>
          <a:srgbClr val="000000"/>
        </a:accent4>
        <a:accent5>
          <a:srgbClr val="ADCAB8"/>
        </a:accent5>
        <a:accent6>
          <a:srgbClr val="95001D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fficiency Award 14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CC6600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E2B8AA"/>
        </a:accent5>
        <a:accent6>
          <a:srgbClr val="B90000"/>
        </a:accent6>
        <a:hlink>
          <a:srgbClr val="FFCC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Excellence award</Template>
  <TotalTime>2757</TotalTime>
  <Words>357</Words>
  <Application>Microsoft Office PowerPoint</Application>
  <PresentationFormat>A4 Paper (210x297 mm)</PresentationFormat>
  <Paragraphs>118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Excellence award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דיאנה</dc:creator>
  <cp:lastModifiedBy>Weizmann Institute of Science</cp:lastModifiedBy>
  <cp:revision>326</cp:revision>
  <cp:lastPrinted>1601-01-01T00:00:00Z</cp:lastPrinted>
  <dcterms:created xsi:type="dcterms:W3CDTF">2009-04-05T17:33:11Z</dcterms:created>
  <dcterms:modified xsi:type="dcterms:W3CDTF">2014-02-04T14:51:35Z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TC060889601033</vt:lpwstr>
  </property>
</Properties>
</file>