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2" r:id="rId1"/>
    <p:sldMasterId id="2147483984" r:id="rId2"/>
    <p:sldMasterId id="2147484044" r:id="rId3"/>
    <p:sldMasterId id="2147484080" r:id="rId4"/>
    <p:sldMasterId id="2147484092" r:id="rId5"/>
  </p:sldMasterIdLst>
  <p:notesMasterIdLst>
    <p:notesMasterId r:id="rId49"/>
  </p:notesMasterIdLst>
  <p:sldIdLst>
    <p:sldId id="300" r:id="rId6"/>
    <p:sldId id="283" r:id="rId7"/>
    <p:sldId id="299" r:id="rId8"/>
    <p:sldId id="313" r:id="rId9"/>
    <p:sldId id="314" r:id="rId10"/>
    <p:sldId id="262" r:id="rId11"/>
    <p:sldId id="297" r:id="rId12"/>
    <p:sldId id="260" r:id="rId13"/>
    <p:sldId id="307" r:id="rId14"/>
    <p:sldId id="302" r:id="rId15"/>
    <p:sldId id="315" r:id="rId16"/>
    <p:sldId id="303" r:id="rId17"/>
    <p:sldId id="304" r:id="rId18"/>
    <p:sldId id="305" r:id="rId19"/>
    <p:sldId id="306" r:id="rId20"/>
    <p:sldId id="316" r:id="rId21"/>
    <p:sldId id="337" r:id="rId22"/>
    <p:sldId id="323" r:id="rId23"/>
    <p:sldId id="301" r:id="rId24"/>
    <p:sldId id="318" r:id="rId25"/>
    <p:sldId id="298" r:id="rId26"/>
    <p:sldId id="325" r:id="rId27"/>
    <p:sldId id="317" r:id="rId28"/>
    <p:sldId id="282" r:id="rId29"/>
    <p:sldId id="308" r:id="rId30"/>
    <p:sldId id="309" r:id="rId31"/>
    <p:sldId id="291" r:id="rId32"/>
    <p:sldId id="294" r:id="rId33"/>
    <p:sldId id="327" r:id="rId34"/>
    <p:sldId id="295" r:id="rId35"/>
    <p:sldId id="326" r:id="rId36"/>
    <p:sldId id="328" r:id="rId37"/>
    <p:sldId id="329" r:id="rId38"/>
    <p:sldId id="355" r:id="rId39"/>
    <p:sldId id="311" r:id="rId40"/>
    <p:sldId id="330" r:id="rId41"/>
    <p:sldId id="360" r:id="rId42"/>
    <p:sldId id="338" r:id="rId43"/>
    <p:sldId id="334" r:id="rId44"/>
    <p:sldId id="356" r:id="rId45"/>
    <p:sldId id="336" r:id="rId46"/>
    <p:sldId id="361" r:id="rId47"/>
    <p:sldId id="319" r:id="rId48"/>
  </p:sldIdLst>
  <p:sldSz cx="9144000" cy="6858000" type="screen4x3"/>
  <p:notesSz cx="6858000" cy="9144000"/>
  <p:custDataLst>
    <p:tags r:id="rId50"/>
  </p:custDataLst>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63104"/>
    <a:srgbClr val="0000FF"/>
    <a:srgbClr val="FF7C80"/>
    <a:srgbClr val="FF3300"/>
    <a:srgbClr val="FF0066"/>
    <a:srgbClr val="FFFF00"/>
    <a:srgbClr val="FF0000"/>
    <a:srgbClr val="FFFFCC"/>
    <a:srgbClr val="FFCC00"/>
    <a:srgbClr val="FF505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5735" autoAdjust="0"/>
    <p:restoredTop sz="94660"/>
  </p:normalViewPr>
  <p:slideViewPr>
    <p:cSldViewPr>
      <p:cViewPr>
        <p:scale>
          <a:sx n="60" d="100"/>
          <a:sy n="60" d="100"/>
        </p:scale>
        <p:origin x="-1080" y="-2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C5A06-2133-4569-B51E-8102CD0220FF}" type="doc">
      <dgm:prSet loTypeId="urn:microsoft.com/office/officeart/2005/8/layout/hProcess9" loCatId="process" qsTypeId="urn:microsoft.com/office/officeart/2005/8/quickstyle/3d2" qsCatId="3D" csTypeId="urn:microsoft.com/office/officeart/2005/8/colors/colorful4" csCatId="colorful" phldr="1"/>
      <dgm:spPr/>
    </dgm:pt>
    <dgm:pt modelId="{16BF0433-ECF2-4A35-89D1-FA5EDC0EDA34}">
      <dgm:prSet phldrT="[טקסט]"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he-IL"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בחירת הנושא</a:t>
          </a:r>
          <a:endParaRPr lang="he-IL" sz="2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0731DCE8-406E-40F5-B442-3F59F2A9F07F}" type="parTrans" cxnId="{FBD953F6-2D0A-4513-BF66-38D3D416595C}">
      <dgm:prSet/>
      <dgm:spPr/>
      <dgm:t>
        <a:bodyPr>
          <a:scene3d>
            <a:camera prst="orthographicFront"/>
            <a:lightRig rig="balanced" dir="t">
              <a:rot lat="0" lon="0" rev="2100000"/>
            </a:lightRig>
          </a:scene3d>
          <a:sp3d extrusionH="57150" prstMaterial="metal">
            <a:bevelT w="38100" h="25400"/>
            <a:contourClr>
              <a:schemeClr val="bg2"/>
            </a:contourClr>
          </a:sp3d>
        </a:bodyPr>
        <a:lstStyle/>
        <a:p>
          <a:pPr rtl="1"/>
          <a:endParaRPr lang="he-IL" sz="24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4908787C-4640-4AC6-AAC8-2E6F335FB562}" type="sibTrans" cxnId="{FBD953F6-2D0A-4513-BF66-38D3D416595C}">
      <dgm:prSet/>
      <dgm:spPr/>
      <dgm:t>
        <a:bodyPr>
          <a:scene3d>
            <a:camera prst="orthographicFront"/>
            <a:lightRig rig="balanced" dir="t">
              <a:rot lat="0" lon="0" rev="2100000"/>
            </a:lightRig>
          </a:scene3d>
          <a:sp3d extrusionH="57150" prstMaterial="metal">
            <a:bevelT w="38100" h="25400"/>
            <a:contourClr>
              <a:schemeClr val="bg2"/>
            </a:contourClr>
          </a:sp3d>
        </a:bodyPr>
        <a:lstStyle/>
        <a:p>
          <a:pPr rtl="1"/>
          <a:endParaRPr lang="he-IL" sz="24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7ACD27C3-A9F1-4BC2-AFCE-FEF7F4AE4D45}">
      <dgm:prSet phldrT="[טקסט]"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kumimoji="0" lang="he-IL" sz="2000" b="1" i="0" u="none" strike="noStrike" cap="none" spc="0"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איתור  וחיפוש מידע  מהספרים ומהאינטרנט</a:t>
          </a:r>
          <a:endParaRPr lang="he-IL" sz="2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C2B44DE5-8462-452D-BC7C-4BEF6D8B9D0F}" type="parTrans" cxnId="{FC4AA2AE-0BD5-4B0F-905B-11CA8249056E}">
      <dgm:prSet/>
      <dgm:spPr/>
      <dgm:t>
        <a:bodyPr>
          <a:scene3d>
            <a:camera prst="orthographicFront"/>
            <a:lightRig rig="balanced" dir="t">
              <a:rot lat="0" lon="0" rev="2100000"/>
            </a:lightRig>
          </a:scene3d>
          <a:sp3d extrusionH="57150" prstMaterial="metal">
            <a:bevelT w="38100" h="25400"/>
            <a:contourClr>
              <a:schemeClr val="bg2"/>
            </a:contourClr>
          </a:sp3d>
        </a:bodyPr>
        <a:lstStyle/>
        <a:p>
          <a:pPr rtl="1"/>
          <a:endParaRPr lang="he-IL" sz="24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57EC2F07-2D59-4A5D-BCD9-B631B1F75C36}" type="sibTrans" cxnId="{FC4AA2AE-0BD5-4B0F-905B-11CA8249056E}">
      <dgm:prSet/>
      <dgm:spPr/>
      <dgm:t>
        <a:bodyPr>
          <a:scene3d>
            <a:camera prst="orthographicFront"/>
            <a:lightRig rig="balanced" dir="t">
              <a:rot lat="0" lon="0" rev="2100000"/>
            </a:lightRig>
          </a:scene3d>
          <a:sp3d extrusionH="57150" prstMaterial="metal">
            <a:bevelT w="38100" h="25400"/>
            <a:contourClr>
              <a:schemeClr val="bg2"/>
            </a:contourClr>
          </a:sp3d>
        </a:bodyPr>
        <a:lstStyle/>
        <a:p>
          <a:pPr rtl="1"/>
          <a:endParaRPr lang="he-IL" sz="24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6D2296B7-E9AF-480D-A280-A4FB38A88213}">
      <dgm:prSet phldrT="[טקסט]"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kumimoji="0" lang="he-IL" sz="2000" b="1"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ראיון עם מומח</a:t>
          </a:r>
          <a:r>
            <a:rPr kumimoji="0" lang="he-IL" sz="2400" b="1" i="0" u="none" strike="noStrike"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ה בפיזיקה</a:t>
          </a:r>
          <a:endParaRPr lang="he-IL" sz="2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70AA92E6-EAF0-485E-9A5E-1D0C49D15B5A}" type="parTrans" cxnId="{A711BB23-F4D1-4E62-871C-FCEDEF847D20}">
      <dgm:prSet/>
      <dgm:spPr/>
      <dgm:t>
        <a:bodyPr>
          <a:scene3d>
            <a:camera prst="orthographicFront"/>
            <a:lightRig rig="balanced" dir="t">
              <a:rot lat="0" lon="0" rev="2100000"/>
            </a:lightRig>
          </a:scene3d>
          <a:sp3d extrusionH="57150" prstMaterial="metal">
            <a:bevelT w="38100" h="25400"/>
            <a:contourClr>
              <a:schemeClr val="bg2"/>
            </a:contourClr>
          </a:sp3d>
        </a:bodyPr>
        <a:lstStyle/>
        <a:p>
          <a:pPr rtl="1"/>
          <a:endParaRPr lang="he-IL" sz="24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E8B550A6-338F-43B5-9884-1BB2EEFCDE2F}" type="sibTrans" cxnId="{A711BB23-F4D1-4E62-871C-FCEDEF847D20}">
      <dgm:prSet/>
      <dgm:spPr/>
      <dgm:t>
        <a:bodyPr>
          <a:scene3d>
            <a:camera prst="orthographicFront"/>
            <a:lightRig rig="balanced" dir="t">
              <a:rot lat="0" lon="0" rev="2100000"/>
            </a:lightRig>
          </a:scene3d>
          <a:sp3d extrusionH="57150" prstMaterial="metal">
            <a:bevelT w="38100" h="25400"/>
            <a:contourClr>
              <a:schemeClr val="bg2"/>
            </a:contourClr>
          </a:sp3d>
        </a:bodyPr>
        <a:lstStyle/>
        <a:p>
          <a:pPr rtl="1"/>
          <a:endParaRPr lang="he-IL" sz="24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A0754145-311E-4757-9909-1C7002C53AC9}">
      <dgm:prSet phldrT="[טקסט]"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he-IL" sz="24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 איסוף מידע ובניית המצגת</a:t>
          </a:r>
          <a:endParaRPr lang="he-IL" sz="24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BD6489D3-AB5F-492F-84CF-284F0DE6FE7B}" type="parTrans" cxnId="{FD5AB3A1-7E93-4374-A85B-3735238684D3}">
      <dgm:prSet/>
      <dgm:spPr/>
      <dgm:t>
        <a:bodyPr>
          <a:scene3d>
            <a:camera prst="orthographicFront"/>
            <a:lightRig rig="balanced" dir="t">
              <a:rot lat="0" lon="0" rev="2100000"/>
            </a:lightRig>
          </a:scene3d>
          <a:sp3d extrusionH="57150" prstMaterial="metal">
            <a:bevelT w="38100" h="25400"/>
            <a:contourClr>
              <a:schemeClr val="bg2"/>
            </a:contourClr>
          </a:sp3d>
        </a:bodyPr>
        <a:lstStyle/>
        <a:p>
          <a:pPr rtl="1"/>
          <a:endParaRPr lang="he-IL" sz="24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6789C5F2-8267-4119-834E-A2457FC970C3}" type="sibTrans" cxnId="{FD5AB3A1-7E93-4374-A85B-3735238684D3}">
      <dgm:prSet/>
      <dgm:spPr/>
      <dgm:t>
        <a:bodyPr>
          <a:scene3d>
            <a:camera prst="orthographicFront"/>
            <a:lightRig rig="balanced" dir="t">
              <a:rot lat="0" lon="0" rev="2100000"/>
            </a:lightRig>
          </a:scene3d>
          <a:sp3d extrusionH="57150" prstMaterial="metal">
            <a:bevelT w="38100" h="25400"/>
            <a:contourClr>
              <a:schemeClr val="bg2"/>
            </a:contourClr>
          </a:sp3d>
        </a:bodyPr>
        <a:lstStyle/>
        <a:p>
          <a:pPr rtl="1"/>
          <a:endParaRPr lang="he-IL" sz="2400" b="1"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34F3C73C-F30C-474F-8B29-96D2F4493463}">
      <dgm:prSet phldrT="[טקסט]"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he-IL" sz="2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הכנת סרטון שמתאר הפתרון</a:t>
          </a:r>
          <a:endParaRPr lang="he-IL" sz="2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6D7B6942-12F6-4D98-BB8A-99F84C4E807C}" type="parTrans" cxnId="{0840660C-9139-499B-8BA4-DB1585D7FBBA}">
      <dgm:prSet/>
      <dgm:spPr/>
      <dgm:t>
        <a:bodyPr/>
        <a:lstStyle/>
        <a:p>
          <a:pPr rtl="1"/>
          <a:endParaRPr lang="he-IL"/>
        </a:p>
      </dgm:t>
    </dgm:pt>
    <dgm:pt modelId="{D7324D5C-7356-4CCF-8F23-8685628D9DE5}" type="sibTrans" cxnId="{0840660C-9139-499B-8BA4-DB1585D7FBBA}">
      <dgm:prSet/>
      <dgm:spPr/>
      <dgm:t>
        <a:bodyPr/>
        <a:lstStyle/>
        <a:p>
          <a:pPr rtl="1"/>
          <a:endParaRPr lang="he-IL"/>
        </a:p>
      </dgm:t>
    </dgm:pt>
    <dgm:pt modelId="{E9682757-65CA-4DD6-9D02-4A247AA28813}">
      <dgm:prSet phldrT="[טקסט]" custT="1"/>
      <dgm:spPr/>
      <dgm:t>
        <a:bodyPr>
          <a:scene3d>
            <a:camera prst="orthographicFront"/>
            <a:lightRig rig="balanced" dir="t">
              <a:rot lat="0" lon="0" rev="2100000"/>
            </a:lightRig>
          </a:scene3d>
          <a:sp3d extrusionH="57150" prstMaterial="metal">
            <a:bevelT w="38100" h="25400"/>
            <a:contourClr>
              <a:schemeClr val="bg2"/>
            </a:contourClr>
          </a:sp3d>
        </a:bodyPr>
        <a:lstStyle/>
        <a:p>
          <a:pPr rtl="1"/>
          <a:r>
            <a:rPr lang="he-IL" sz="2000" b="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הכנת דגם ופוסטר</a:t>
          </a:r>
          <a:endParaRPr lang="he-IL" sz="2000" b="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gm:t>
    </dgm:pt>
    <dgm:pt modelId="{5D017A84-1C78-47C6-B969-FD7A4F3ECC82}" type="parTrans" cxnId="{4171B340-DC94-431A-9193-A4D248951F7F}">
      <dgm:prSet/>
      <dgm:spPr/>
      <dgm:t>
        <a:bodyPr/>
        <a:lstStyle/>
        <a:p>
          <a:pPr rtl="1"/>
          <a:endParaRPr lang="he-IL"/>
        </a:p>
      </dgm:t>
    </dgm:pt>
    <dgm:pt modelId="{3DFF4999-F0CF-41A3-AA3D-D8AB888982AB}" type="sibTrans" cxnId="{4171B340-DC94-431A-9193-A4D248951F7F}">
      <dgm:prSet/>
      <dgm:spPr/>
      <dgm:t>
        <a:bodyPr/>
        <a:lstStyle/>
        <a:p>
          <a:pPr rtl="1"/>
          <a:endParaRPr lang="he-IL"/>
        </a:p>
      </dgm:t>
    </dgm:pt>
    <dgm:pt modelId="{889C717D-A3A6-483B-B770-75A16BD55532}" type="pres">
      <dgm:prSet presAssocID="{A48C5A06-2133-4569-B51E-8102CD0220FF}" presName="CompostProcess" presStyleCnt="0">
        <dgm:presLayoutVars>
          <dgm:dir val="rev"/>
          <dgm:resizeHandles val="exact"/>
        </dgm:presLayoutVars>
      </dgm:prSet>
      <dgm:spPr/>
    </dgm:pt>
    <dgm:pt modelId="{BEFED9DE-C3D0-407E-8EAE-3E5B0E61B392}" type="pres">
      <dgm:prSet presAssocID="{A48C5A06-2133-4569-B51E-8102CD0220FF}" presName="arrow" presStyleLbl="bgShp" presStyleIdx="0" presStyleCnt="1" custScaleX="83885"/>
      <dgm:spPr/>
    </dgm:pt>
    <dgm:pt modelId="{0009139E-CA59-458D-A4E2-184724B77D00}" type="pres">
      <dgm:prSet presAssocID="{A48C5A06-2133-4569-B51E-8102CD0220FF}" presName="linearProcess" presStyleCnt="0"/>
      <dgm:spPr/>
    </dgm:pt>
    <dgm:pt modelId="{B2C111A1-BFB5-401E-9645-C215DE983CDF}" type="pres">
      <dgm:prSet presAssocID="{16BF0433-ECF2-4A35-89D1-FA5EDC0EDA34}" presName="textNode" presStyleLbl="node1" presStyleIdx="0" presStyleCnt="6">
        <dgm:presLayoutVars>
          <dgm:bulletEnabled val="1"/>
        </dgm:presLayoutVars>
      </dgm:prSet>
      <dgm:spPr/>
      <dgm:t>
        <a:bodyPr/>
        <a:lstStyle/>
        <a:p>
          <a:pPr rtl="1"/>
          <a:endParaRPr lang="he-IL"/>
        </a:p>
      </dgm:t>
    </dgm:pt>
    <dgm:pt modelId="{35628F84-07E3-4541-BCA5-80C79BABB899}" type="pres">
      <dgm:prSet presAssocID="{4908787C-4640-4AC6-AAC8-2E6F335FB562}" presName="sibTrans" presStyleCnt="0"/>
      <dgm:spPr/>
    </dgm:pt>
    <dgm:pt modelId="{893537F5-E3AD-4A0A-8C40-1F988BD3CE21}" type="pres">
      <dgm:prSet presAssocID="{7ACD27C3-A9F1-4BC2-AFCE-FEF7F4AE4D45}" presName="textNode" presStyleLbl="node1" presStyleIdx="1" presStyleCnt="6">
        <dgm:presLayoutVars>
          <dgm:bulletEnabled val="1"/>
        </dgm:presLayoutVars>
      </dgm:prSet>
      <dgm:spPr/>
      <dgm:t>
        <a:bodyPr/>
        <a:lstStyle/>
        <a:p>
          <a:pPr rtl="1"/>
          <a:endParaRPr lang="he-IL"/>
        </a:p>
      </dgm:t>
    </dgm:pt>
    <dgm:pt modelId="{40A2D815-8930-4777-83CC-62F72BC32CAF}" type="pres">
      <dgm:prSet presAssocID="{57EC2F07-2D59-4A5D-BCD9-B631B1F75C36}" presName="sibTrans" presStyleCnt="0"/>
      <dgm:spPr/>
    </dgm:pt>
    <dgm:pt modelId="{415A1736-75DA-44BD-A8BD-D95557D9F6E9}" type="pres">
      <dgm:prSet presAssocID="{6D2296B7-E9AF-480D-A280-A4FB38A88213}" presName="textNode" presStyleLbl="node1" presStyleIdx="2" presStyleCnt="6" custScaleX="114825">
        <dgm:presLayoutVars>
          <dgm:bulletEnabled val="1"/>
        </dgm:presLayoutVars>
      </dgm:prSet>
      <dgm:spPr/>
      <dgm:t>
        <a:bodyPr/>
        <a:lstStyle/>
        <a:p>
          <a:pPr rtl="1"/>
          <a:endParaRPr lang="he-IL"/>
        </a:p>
      </dgm:t>
    </dgm:pt>
    <dgm:pt modelId="{072420A5-CE54-4BEC-8F2B-1257A47CFE20}" type="pres">
      <dgm:prSet presAssocID="{E8B550A6-338F-43B5-9884-1BB2EEFCDE2F}" presName="sibTrans" presStyleCnt="0"/>
      <dgm:spPr/>
    </dgm:pt>
    <dgm:pt modelId="{EFA354F4-AFE1-4170-8178-D22DFED7BC66}" type="pres">
      <dgm:prSet presAssocID="{A0754145-311E-4757-9909-1C7002C53AC9}" presName="textNode" presStyleLbl="node1" presStyleIdx="3" presStyleCnt="6">
        <dgm:presLayoutVars>
          <dgm:bulletEnabled val="1"/>
        </dgm:presLayoutVars>
      </dgm:prSet>
      <dgm:spPr/>
      <dgm:t>
        <a:bodyPr/>
        <a:lstStyle/>
        <a:p>
          <a:pPr rtl="1"/>
          <a:endParaRPr lang="he-IL"/>
        </a:p>
      </dgm:t>
    </dgm:pt>
    <dgm:pt modelId="{50440ED2-EEC4-4B54-B378-E453427C2FAC}" type="pres">
      <dgm:prSet presAssocID="{6789C5F2-8267-4119-834E-A2457FC970C3}" presName="sibTrans" presStyleCnt="0"/>
      <dgm:spPr/>
    </dgm:pt>
    <dgm:pt modelId="{C4A1C46C-C2EF-4A61-8B2E-0734F2B95D0A}" type="pres">
      <dgm:prSet presAssocID="{34F3C73C-F30C-474F-8B29-96D2F4493463}" presName="textNode" presStyleLbl="node1" presStyleIdx="4" presStyleCnt="6">
        <dgm:presLayoutVars>
          <dgm:bulletEnabled val="1"/>
        </dgm:presLayoutVars>
      </dgm:prSet>
      <dgm:spPr/>
      <dgm:t>
        <a:bodyPr/>
        <a:lstStyle/>
        <a:p>
          <a:pPr rtl="1"/>
          <a:endParaRPr lang="he-IL"/>
        </a:p>
      </dgm:t>
    </dgm:pt>
    <dgm:pt modelId="{3C5C234F-A3A3-4911-9455-75EC27813A10}" type="pres">
      <dgm:prSet presAssocID="{D7324D5C-7356-4CCF-8F23-8685628D9DE5}" presName="sibTrans" presStyleCnt="0"/>
      <dgm:spPr/>
    </dgm:pt>
    <dgm:pt modelId="{AC23CB41-0229-4A4E-9633-18A8B80D49F6}" type="pres">
      <dgm:prSet presAssocID="{E9682757-65CA-4DD6-9D02-4A247AA28813}" presName="textNode" presStyleLbl="node1" presStyleIdx="5" presStyleCnt="6">
        <dgm:presLayoutVars>
          <dgm:bulletEnabled val="1"/>
        </dgm:presLayoutVars>
      </dgm:prSet>
      <dgm:spPr/>
      <dgm:t>
        <a:bodyPr/>
        <a:lstStyle/>
        <a:p>
          <a:pPr rtl="1"/>
          <a:endParaRPr lang="he-IL"/>
        </a:p>
      </dgm:t>
    </dgm:pt>
  </dgm:ptLst>
  <dgm:cxnLst>
    <dgm:cxn modelId="{FBD953F6-2D0A-4513-BF66-38D3D416595C}" srcId="{A48C5A06-2133-4569-B51E-8102CD0220FF}" destId="{16BF0433-ECF2-4A35-89D1-FA5EDC0EDA34}" srcOrd="0" destOrd="0" parTransId="{0731DCE8-406E-40F5-B442-3F59F2A9F07F}" sibTransId="{4908787C-4640-4AC6-AAC8-2E6F335FB562}"/>
    <dgm:cxn modelId="{0840660C-9139-499B-8BA4-DB1585D7FBBA}" srcId="{A48C5A06-2133-4569-B51E-8102CD0220FF}" destId="{34F3C73C-F30C-474F-8B29-96D2F4493463}" srcOrd="4" destOrd="0" parTransId="{6D7B6942-12F6-4D98-BB8A-99F84C4E807C}" sibTransId="{D7324D5C-7356-4CCF-8F23-8685628D9DE5}"/>
    <dgm:cxn modelId="{AB1F9884-6452-4B37-A8FA-C0DE765548E9}" type="presOf" srcId="{E9682757-65CA-4DD6-9D02-4A247AA28813}" destId="{AC23CB41-0229-4A4E-9633-18A8B80D49F6}" srcOrd="0" destOrd="0" presId="urn:microsoft.com/office/officeart/2005/8/layout/hProcess9"/>
    <dgm:cxn modelId="{FC4AA2AE-0BD5-4B0F-905B-11CA8249056E}" srcId="{A48C5A06-2133-4569-B51E-8102CD0220FF}" destId="{7ACD27C3-A9F1-4BC2-AFCE-FEF7F4AE4D45}" srcOrd="1" destOrd="0" parTransId="{C2B44DE5-8462-452D-BC7C-4BEF6D8B9D0F}" sibTransId="{57EC2F07-2D59-4A5D-BCD9-B631B1F75C36}"/>
    <dgm:cxn modelId="{FD5AB3A1-7E93-4374-A85B-3735238684D3}" srcId="{A48C5A06-2133-4569-B51E-8102CD0220FF}" destId="{A0754145-311E-4757-9909-1C7002C53AC9}" srcOrd="3" destOrd="0" parTransId="{BD6489D3-AB5F-492F-84CF-284F0DE6FE7B}" sibTransId="{6789C5F2-8267-4119-834E-A2457FC970C3}"/>
    <dgm:cxn modelId="{A711BB23-F4D1-4E62-871C-FCEDEF847D20}" srcId="{A48C5A06-2133-4569-B51E-8102CD0220FF}" destId="{6D2296B7-E9AF-480D-A280-A4FB38A88213}" srcOrd="2" destOrd="0" parTransId="{70AA92E6-EAF0-485E-9A5E-1D0C49D15B5A}" sibTransId="{E8B550A6-338F-43B5-9884-1BB2EEFCDE2F}"/>
    <dgm:cxn modelId="{4171B340-DC94-431A-9193-A4D248951F7F}" srcId="{A48C5A06-2133-4569-B51E-8102CD0220FF}" destId="{E9682757-65CA-4DD6-9D02-4A247AA28813}" srcOrd="5" destOrd="0" parTransId="{5D017A84-1C78-47C6-B969-FD7A4F3ECC82}" sibTransId="{3DFF4999-F0CF-41A3-AA3D-D8AB888982AB}"/>
    <dgm:cxn modelId="{882B59DD-F6F1-4386-BEA4-820228A60A33}" type="presOf" srcId="{6D2296B7-E9AF-480D-A280-A4FB38A88213}" destId="{415A1736-75DA-44BD-A8BD-D95557D9F6E9}" srcOrd="0" destOrd="0" presId="urn:microsoft.com/office/officeart/2005/8/layout/hProcess9"/>
    <dgm:cxn modelId="{123FC3DB-1EC6-4341-A974-83022035CDDE}" type="presOf" srcId="{A48C5A06-2133-4569-B51E-8102CD0220FF}" destId="{889C717D-A3A6-483B-B770-75A16BD55532}" srcOrd="0" destOrd="0" presId="urn:microsoft.com/office/officeart/2005/8/layout/hProcess9"/>
    <dgm:cxn modelId="{E7CB6AED-E2B0-40DD-B8C4-CCBF1A8CC50A}" type="presOf" srcId="{34F3C73C-F30C-474F-8B29-96D2F4493463}" destId="{C4A1C46C-C2EF-4A61-8B2E-0734F2B95D0A}" srcOrd="0" destOrd="0" presId="urn:microsoft.com/office/officeart/2005/8/layout/hProcess9"/>
    <dgm:cxn modelId="{AE136376-0B15-49EC-A684-BD7D7E121310}" type="presOf" srcId="{7ACD27C3-A9F1-4BC2-AFCE-FEF7F4AE4D45}" destId="{893537F5-E3AD-4A0A-8C40-1F988BD3CE21}" srcOrd="0" destOrd="0" presId="urn:microsoft.com/office/officeart/2005/8/layout/hProcess9"/>
    <dgm:cxn modelId="{0306B409-35C6-45EC-BC13-35858CDF884B}" type="presOf" srcId="{A0754145-311E-4757-9909-1C7002C53AC9}" destId="{EFA354F4-AFE1-4170-8178-D22DFED7BC66}" srcOrd="0" destOrd="0" presId="urn:microsoft.com/office/officeart/2005/8/layout/hProcess9"/>
    <dgm:cxn modelId="{E723683A-9859-47B8-94FA-11B75F1D560F}" type="presOf" srcId="{16BF0433-ECF2-4A35-89D1-FA5EDC0EDA34}" destId="{B2C111A1-BFB5-401E-9645-C215DE983CDF}" srcOrd="0" destOrd="0" presId="urn:microsoft.com/office/officeart/2005/8/layout/hProcess9"/>
    <dgm:cxn modelId="{AC295528-3E7B-40F8-B046-0B7CA2D72817}" type="presParOf" srcId="{889C717D-A3A6-483B-B770-75A16BD55532}" destId="{BEFED9DE-C3D0-407E-8EAE-3E5B0E61B392}" srcOrd="0" destOrd="0" presId="urn:microsoft.com/office/officeart/2005/8/layout/hProcess9"/>
    <dgm:cxn modelId="{B0DEE328-1617-4892-93CC-BCDDFB6B8D49}" type="presParOf" srcId="{889C717D-A3A6-483B-B770-75A16BD55532}" destId="{0009139E-CA59-458D-A4E2-184724B77D00}" srcOrd="1" destOrd="0" presId="urn:microsoft.com/office/officeart/2005/8/layout/hProcess9"/>
    <dgm:cxn modelId="{90370899-E43E-4CEE-8537-833C41AB1199}" type="presParOf" srcId="{0009139E-CA59-458D-A4E2-184724B77D00}" destId="{B2C111A1-BFB5-401E-9645-C215DE983CDF}" srcOrd="0" destOrd="0" presId="urn:microsoft.com/office/officeart/2005/8/layout/hProcess9"/>
    <dgm:cxn modelId="{6BCC757A-E1B8-4B2C-A798-DF464AF7AAA6}" type="presParOf" srcId="{0009139E-CA59-458D-A4E2-184724B77D00}" destId="{35628F84-07E3-4541-BCA5-80C79BABB899}" srcOrd="1" destOrd="0" presId="urn:microsoft.com/office/officeart/2005/8/layout/hProcess9"/>
    <dgm:cxn modelId="{D1FD7D0D-B4A5-4154-8E11-FD80BDBDBCEB}" type="presParOf" srcId="{0009139E-CA59-458D-A4E2-184724B77D00}" destId="{893537F5-E3AD-4A0A-8C40-1F988BD3CE21}" srcOrd="2" destOrd="0" presId="urn:microsoft.com/office/officeart/2005/8/layout/hProcess9"/>
    <dgm:cxn modelId="{6E7CBBCF-AC87-48D4-B890-7638E757DB9A}" type="presParOf" srcId="{0009139E-CA59-458D-A4E2-184724B77D00}" destId="{40A2D815-8930-4777-83CC-62F72BC32CAF}" srcOrd="3" destOrd="0" presId="urn:microsoft.com/office/officeart/2005/8/layout/hProcess9"/>
    <dgm:cxn modelId="{17C378D5-037E-4160-BF71-2C54F851CE6A}" type="presParOf" srcId="{0009139E-CA59-458D-A4E2-184724B77D00}" destId="{415A1736-75DA-44BD-A8BD-D95557D9F6E9}" srcOrd="4" destOrd="0" presId="urn:microsoft.com/office/officeart/2005/8/layout/hProcess9"/>
    <dgm:cxn modelId="{70037985-D060-4B4D-8AA3-B952E933B88A}" type="presParOf" srcId="{0009139E-CA59-458D-A4E2-184724B77D00}" destId="{072420A5-CE54-4BEC-8F2B-1257A47CFE20}" srcOrd="5" destOrd="0" presId="urn:microsoft.com/office/officeart/2005/8/layout/hProcess9"/>
    <dgm:cxn modelId="{CE484632-78D7-4724-B779-AA7A570566DE}" type="presParOf" srcId="{0009139E-CA59-458D-A4E2-184724B77D00}" destId="{EFA354F4-AFE1-4170-8178-D22DFED7BC66}" srcOrd="6" destOrd="0" presId="urn:microsoft.com/office/officeart/2005/8/layout/hProcess9"/>
    <dgm:cxn modelId="{1DB605DD-C03C-4C02-9F84-35B616F5CC24}" type="presParOf" srcId="{0009139E-CA59-458D-A4E2-184724B77D00}" destId="{50440ED2-EEC4-4B54-B378-E453427C2FAC}" srcOrd="7" destOrd="0" presId="urn:microsoft.com/office/officeart/2005/8/layout/hProcess9"/>
    <dgm:cxn modelId="{23522E99-0805-45FD-B642-994A382E22A2}" type="presParOf" srcId="{0009139E-CA59-458D-A4E2-184724B77D00}" destId="{C4A1C46C-C2EF-4A61-8B2E-0734F2B95D0A}" srcOrd="8" destOrd="0" presId="urn:microsoft.com/office/officeart/2005/8/layout/hProcess9"/>
    <dgm:cxn modelId="{F663C0B6-A9FC-445D-9468-8A8191E4BB9B}" type="presParOf" srcId="{0009139E-CA59-458D-A4E2-184724B77D00}" destId="{3C5C234F-A3A3-4911-9455-75EC27813A10}" srcOrd="9" destOrd="0" presId="urn:microsoft.com/office/officeart/2005/8/layout/hProcess9"/>
    <dgm:cxn modelId="{2AFAC243-90FD-4B68-A3E6-B1352CB98080}" type="presParOf" srcId="{0009139E-CA59-458D-A4E2-184724B77D00}" destId="{AC23CB41-0229-4A4E-9633-18A8B80D49F6}" srcOrd="10"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FED9DE-C3D0-407E-8EAE-3E5B0E61B392}">
      <dsp:nvSpPr>
        <dsp:cNvPr id="0" name=""/>
        <dsp:cNvSpPr/>
      </dsp:nvSpPr>
      <dsp:spPr>
        <a:xfrm>
          <a:off x="1134973" y="0"/>
          <a:ext cx="5125252" cy="5472608"/>
        </a:xfrm>
        <a:prstGeom prst="leftArrow">
          <a:avLst/>
        </a:prstGeom>
        <a:gradFill rotWithShape="0">
          <a:gsLst>
            <a:gs pos="0">
              <a:schemeClr val="accent4">
                <a:tint val="40000"/>
                <a:hueOff val="0"/>
                <a:satOff val="0"/>
                <a:lumOff val="0"/>
                <a:alphaOff val="0"/>
                <a:shade val="45000"/>
                <a:satMod val="155000"/>
              </a:schemeClr>
            </a:gs>
            <a:gs pos="60000">
              <a:schemeClr val="accent4">
                <a:tint val="40000"/>
                <a:hueOff val="0"/>
                <a:satOff val="0"/>
                <a:lumOff val="0"/>
                <a:alphaOff val="0"/>
                <a:shade val="95000"/>
                <a:satMod val="150000"/>
              </a:schemeClr>
            </a:gs>
            <a:gs pos="100000">
              <a:schemeClr val="accent4">
                <a:tint val="40000"/>
                <a:hueOff val="0"/>
                <a:satOff val="0"/>
                <a:lumOff val="0"/>
                <a:alphaOff val="0"/>
                <a:tint val="87000"/>
                <a:satMod val="250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2C111A1-BFB5-401E-9645-C215DE983CDF}">
      <dsp:nvSpPr>
        <dsp:cNvPr id="0" name=""/>
        <dsp:cNvSpPr/>
      </dsp:nvSpPr>
      <dsp:spPr>
        <a:xfrm>
          <a:off x="7339052" y="1641782"/>
          <a:ext cx="1226347" cy="2189043"/>
        </a:xfrm>
        <a:prstGeom prst="round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66800" rtl="1">
            <a:lnSpc>
              <a:spcPct val="90000"/>
            </a:lnSpc>
            <a:spcBef>
              <a:spcPct val="0"/>
            </a:spcBef>
            <a:spcAft>
              <a:spcPct val="35000"/>
            </a:spcAft>
          </a:pPr>
          <a:r>
            <a:rPr lang="he-IL" sz="24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בחירת הנושא</a:t>
          </a:r>
          <a:endParaRPr lang="he-IL" sz="24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sp:txBody>
      <dsp:txXfrm>
        <a:off x="7339052" y="1641782"/>
        <a:ext cx="1226347" cy="2189043"/>
      </dsp:txXfrm>
    </dsp:sp>
    <dsp:sp modelId="{893537F5-E3AD-4A0A-8C40-1F988BD3CE21}">
      <dsp:nvSpPr>
        <dsp:cNvPr id="0" name=""/>
        <dsp:cNvSpPr/>
      </dsp:nvSpPr>
      <dsp:spPr>
        <a:xfrm>
          <a:off x="5908313" y="1641782"/>
          <a:ext cx="1226347" cy="2189043"/>
        </a:xfrm>
        <a:prstGeom prst="roundRect">
          <a:avLst/>
        </a:prstGeom>
        <a:gradFill rotWithShape="0">
          <a:gsLst>
            <a:gs pos="0">
              <a:schemeClr val="accent4">
                <a:hueOff val="1928993"/>
                <a:satOff val="-1733"/>
                <a:lumOff val="-275"/>
                <a:alphaOff val="0"/>
                <a:shade val="45000"/>
                <a:satMod val="155000"/>
              </a:schemeClr>
            </a:gs>
            <a:gs pos="60000">
              <a:schemeClr val="accent4">
                <a:hueOff val="1928993"/>
                <a:satOff val="-1733"/>
                <a:lumOff val="-275"/>
                <a:alphaOff val="0"/>
                <a:shade val="95000"/>
                <a:satMod val="150000"/>
              </a:schemeClr>
            </a:gs>
            <a:gs pos="100000">
              <a:schemeClr val="accent4">
                <a:hueOff val="1928993"/>
                <a:satOff val="-1733"/>
                <a:lumOff val="-275"/>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rtl="1">
            <a:lnSpc>
              <a:spcPct val="90000"/>
            </a:lnSpc>
            <a:spcBef>
              <a:spcPct val="0"/>
            </a:spcBef>
            <a:spcAft>
              <a:spcPct val="35000"/>
            </a:spcAft>
          </a:pPr>
          <a:r>
            <a:rPr kumimoji="0" lang="he-IL" sz="2000" b="1" i="0" u="none" strike="noStrike" kern="1200" cap="none" spc="0" normalizeH="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איתור  וחיפוש מידע  מהספרים ומהאינטרנט</a:t>
          </a:r>
          <a:endParaRPr lang="he-IL" sz="20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sp:txBody>
      <dsp:txXfrm>
        <a:off x="5908313" y="1641782"/>
        <a:ext cx="1226347" cy="2189043"/>
      </dsp:txXfrm>
    </dsp:sp>
    <dsp:sp modelId="{415A1736-75DA-44BD-A8BD-D95557D9F6E9}">
      <dsp:nvSpPr>
        <dsp:cNvPr id="0" name=""/>
        <dsp:cNvSpPr/>
      </dsp:nvSpPr>
      <dsp:spPr>
        <a:xfrm>
          <a:off x="4295768" y="1641782"/>
          <a:ext cx="1408153" cy="2189043"/>
        </a:xfrm>
        <a:prstGeom prst="roundRect">
          <a:avLst/>
        </a:prstGeom>
        <a:gradFill rotWithShape="0">
          <a:gsLst>
            <a:gs pos="0">
              <a:schemeClr val="accent4">
                <a:hueOff val="3857987"/>
                <a:satOff val="-3467"/>
                <a:lumOff val="-549"/>
                <a:alphaOff val="0"/>
                <a:shade val="45000"/>
                <a:satMod val="155000"/>
              </a:schemeClr>
            </a:gs>
            <a:gs pos="60000">
              <a:schemeClr val="accent4">
                <a:hueOff val="3857987"/>
                <a:satOff val="-3467"/>
                <a:lumOff val="-549"/>
                <a:alphaOff val="0"/>
                <a:shade val="95000"/>
                <a:satMod val="150000"/>
              </a:schemeClr>
            </a:gs>
            <a:gs pos="100000">
              <a:schemeClr val="accent4">
                <a:hueOff val="3857987"/>
                <a:satOff val="-3467"/>
                <a:lumOff val="-549"/>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rtl="1">
            <a:lnSpc>
              <a:spcPct val="90000"/>
            </a:lnSpc>
            <a:spcBef>
              <a:spcPct val="0"/>
            </a:spcBef>
            <a:spcAft>
              <a:spcPct val="35000"/>
            </a:spcAft>
          </a:pPr>
          <a:r>
            <a:rPr kumimoji="0" lang="he-IL" sz="2000" b="1"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ראיון עם מומח</a:t>
          </a:r>
          <a:r>
            <a:rPr kumimoji="0" lang="he-IL" sz="2400" b="1" i="0" u="none" strike="noStrike" kern="1200" cap="none" spc="0"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ה בפיזיקה</a:t>
          </a:r>
          <a:endParaRPr lang="he-IL" sz="24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sp:txBody>
      <dsp:txXfrm>
        <a:off x="4295768" y="1641782"/>
        <a:ext cx="1408153" cy="2189043"/>
      </dsp:txXfrm>
    </dsp:sp>
    <dsp:sp modelId="{EFA354F4-AFE1-4170-8178-D22DFED7BC66}">
      <dsp:nvSpPr>
        <dsp:cNvPr id="0" name=""/>
        <dsp:cNvSpPr/>
      </dsp:nvSpPr>
      <dsp:spPr>
        <a:xfrm>
          <a:off x="2865029" y="1641782"/>
          <a:ext cx="1226347" cy="2189043"/>
        </a:xfrm>
        <a:prstGeom prst="roundRect">
          <a:avLst/>
        </a:prstGeom>
        <a:gradFill rotWithShape="0">
          <a:gsLst>
            <a:gs pos="0">
              <a:schemeClr val="accent4">
                <a:hueOff val="5786981"/>
                <a:satOff val="-5200"/>
                <a:lumOff val="-824"/>
                <a:alphaOff val="0"/>
                <a:shade val="45000"/>
                <a:satMod val="155000"/>
              </a:schemeClr>
            </a:gs>
            <a:gs pos="60000">
              <a:schemeClr val="accent4">
                <a:hueOff val="5786981"/>
                <a:satOff val="-5200"/>
                <a:lumOff val="-824"/>
                <a:alphaOff val="0"/>
                <a:shade val="95000"/>
                <a:satMod val="150000"/>
              </a:schemeClr>
            </a:gs>
            <a:gs pos="100000">
              <a:schemeClr val="accent4">
                <a:hueOff val="5786981"/>
                <a:satOff val="-5200"/>
                <a:lumOff val="-824"/>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1066800" rtl="1">
            <a:lnSpc>
              <a:spcPct val="90000"/>
            </a:lnSpc>
            <a:spcBef>
              <a:spcPct val="0"/>
            </a:spcBef>
            <a:spcAft>
              <a:spcPct val="35000"/>
            </a:spcAft>
          </a:pPr>
          <a:r>
            <a:rPr lang="he-IL" sz="24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 איסוף מידע ובניית המצגת</a:t>
          </a:r>
          <a:endParaRPr lang="he-IL" sz="24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sp:txBody>
      <dsp:txXfrm>
        <a:off x="2865029" y="1641782"/>
        <a:ext cx="1226347" cy="2189043"/>
      </dsp:txXfrm>
    </dsp:sp>
    <dsp:sp modelId="{C4A1C46C-C2EF-4A61-8B2E-0734F2B95D0A}">
      <dsp:nvSpPr>
        <dsp:cNvPr id="0" name=""/>
        <dsp:cNvSpPr/>
      </dsp:nvSpPr>
      <dsp:spPr>
        <a:xfrm>
          <a:off x="1434290" y="1641782"/>
          <a:ext cx="1226347" cy="2189043"/>
        </a:xfrm>
        <a:prstGeom prst="roundRect">
          <a:avLst/>
        </a:prstGeom>
        <a:gradFill rotWithShape="0">
          <a:gsLst>
            <a:gs pos="0">
              <a:schemeClr val="accent4">
                <a:hueOff val="7715974"/>
                <a:satOff val="-6934"/>
                <a:lumOff val="-1098"/>
                <a:alphaOff val="0"/>
                <a:shade val="45000"/>
                <a:satMod val="155000"/>
              </a:schemeClr>
            </a:gs>
            <a:gs pos="60000">
              <a:schemeClr val="accent4">
                <a:hueOff val="7715974"/>
                <a:satOff val="-6934"/>
                <a:lumOff val="-1098"/>
                <a:alphaOff val="0"/>
                <a:shade val="95000"/>
                <a:satMod val="150000"/>
              </a:schemeClr>
            </a:gs>
            <a:gs pos="100000">
              <a:schemeClr val="accent4">
                <a:hueOff val="7715974"/>
                <a:satOff val="-6934"/>
                <a:lumOff val="-109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rtl="1">
            <a:lnSpc>
              <a:spcPct val="90000"/>
            </a:lnSpc>
            <a:spcBef>
              <a:spcPct val="0"/>
            </a:spcBef>
            <a:spcAft>
              <a:spcPct val="35000"/>
            </a:spcAft>
          </a:pPr>
          <a:r>
            <a:rPr lang="he-IL"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הכנת סרטון שמתאר הפתרון</a:t>
          </a:r>
          <a:endParaRPr lang="he-IL" sz="20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sp:txBody>
      <dsp:txXfrm>
        <a:off x="1434290" y="1641782"/>
        <a:ext cx="1226347" cy="2189043"/>
      </dsp:txXfrm>
    </dsp:sp>
    <dsp:sp modelId="{AC23CB41-0229-4A4E-9633-18A8B80D49F6}">
      <dsp:nvSpPr>
        <dsp:cNvPr id="0" name=""/>
        <dsp:cNvSpPr/>
      </dsp:nvSpPr>
      <dsp:spPr>
        <a:xfrm>
          <a:off x="3552" y="1641782"/>
          <a:ext cx="1226347" cy="2189043"/>
        </a:xfrm>
        <a:prstGeom prst="roundRect">
          <a:avLst/>
        </a:prstGeom>
        <a:gradFill rotWithShape="0">
          <a:gsLst>
            <a:gs pos="0">
              <a:schemeClr val="accent4">
                <a:hueOff val="9644967"/>
                <a:satOff val="-8667"/>
                <a:lumOff val="-1373"/>
                <a:alphaOff val="0"/>
                <a:shade val="45000"/>
                <a:satMod val="155000"/>
              </a:schemeClr>
            </a:gs>
            <a:gs pos="60000">
              <a:schemeClr val="accent4">
                <a:hueOff val="9644967"/>
                <a:satOff val="-8667"/>
                <a:lumOff val="-1373"/>
                <a:alphaOff val="0"/>
                <a:shade val="95000"/>
                <a:satMod val="150000"/>
              </a:schemeClr>
            </a:gs>
            <a:gs pos="100000">
              <a:schemeClr val="accent4">
                <a:hueOff val="9644967"/>
                <a:satOff val="-8667"/>
                <a:lumOff val="-1373"/>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scene3d>
            <a:camera prst="orthographicFront"/>
            <a:lightRig rig="balanced" dir="t">
              <a:rot lat="0" lon="0" rev="2100000"/>
            </a:lightRig>
          </a:scene3d>
          <a:sp3d extrusionH="57150" prstMaterial="metal">
            <a:bevelT w="38100" h="25400"/>
            <a:contourClr>
              <a:schemeClr val="bg2"/>
            </a:contourClr>
          </a:sp3d>
        </a:bodyPr>
        <a:lstStyle/>
        <a:p>
          <a:pPr lvl="0" algn="ctr" defTabSz="889000" rtl="1">
            <a:lnSpc>
              <a:spcPct val="90000"/>
            </a:lnSpc>
            <a:spcBef>
              <a:spcPct val="0"/>
            </a:spcBef>
            <a:spcAft>
              <a:spcPct val="35000"/>
            </a:spcAft>
          </a:pPr>
          <a:r>
            <a:rPr lang="he-IL" sz="2000" b="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rPr>
            <a:t>הכנת דגם ופוסטר</a:t>
          </a:r>
          <a:endParaRPr lang="he-IL" sz="2000" b="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Keren" pitchFamily="2" charset="-79"/>
            <a:cs typeface="Guttman Keren" pitchFamily="2" charset="-79"/>
          </a:endParaRPr>
        </a:p>
      </dsp:txBody>
      <dsp:txXfrm>
        <a:off x="3552" y="1641782"/>
        <a:ext cx="1226347" cy="21890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 Id="rId5" Type="http://schemas.openxmlformats.org/officeDocument/2006/relationships/image" Target="../media/image41.wmf"/><Relationship Id="rId4" Type="http://schemas.openxmlformats.org/officeDocument/2006/relationships/image" Target="../media/image4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6290043-5519-4105-99E3-2D88A941DFAA}" type="datetimeFigureOut">
              <a:rPr lang="he-IL" smtClean="0"/>
              <a:pPr/>
              <a:t>ב'/שבט/תשע"ג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91CC0D6-4371-49FB-AA43-15B81451622E}" type="slidenum">
              <a:rPr lang="he-IL" smtClean="0"/>
              <a:pPr/>
              <a:t>‹#›</a:t>
            </a:fld>
            <a:endParaRPr lang="he-IL"/>
          </a:p>
        </p:txBody>
      </p:sp>
    </p:spTree>
    <p:extLst>
      <p:ext uri="{BB962C8B-B14F-4D97-AF65-F5344CB8AC3E}">
        <p14:creationId xmlns="" xmlns:p14="http://schemas.microsoft.com/office/powerpoint/2010/main" val="290290923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D0105D2B-29A4-4E35-919B-9BB323F95B52}" type="slidenum">
              <a:rPr lang="he-IL" smtClean="0"/>
              <a:pPr/>
              <a:t>3</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91CC0D6-4371-49FB-AA43-15B81451622E}" type="slidenum">
              <a:rPr lang="he-IL" smtClean="0"/>
              <a:pPr/>
              <a:t>37</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91CC0D6-4371-49FB-AA43-15B81451622E}" type="slidenum">
              <a:rPr lang="he-IL" smtClean="0"/>
              <a:pPr/>
              <a:t>42</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5" name="מלבן מעוגל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מלבן מעוגל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כותרת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he-IL" smtClean="0"/>
              <a:t>לחץ כדי לערוך סגנון כותרת של תבנית בסיס</a:t>
            </a:r>
            <a:endParaRPr kumimoji="0" lang="en-US"/>
          </a:p>
        </p:txBody>
      </p:sp>
      <p:sp>
        <p:nvSpPr>
          <p:cNvPr id="20" name="כותרת משנה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19" name="מציין מיקום של תאריך 18"/>
          <p:cNvSpPr>
            <a:spLocks noGrp="1"/>
          </p:cNvSpPr>
          <p:nvPr>
            <p:ph type="dt" sz="half" idx="10"/>
          </p:nvPr>
        </p:nvSpPr>
        <p:spPr/>
        <p:txBody>
          <a:bodyPr/>
          <a:lstStyle>
            <a:extLst/>
          </a:lstStyle>
          <a:p>
            <a:pPr>
              <a:defRPr/>
            </a:pPr>
            <a:endParaRPr lang="en-US"/>
          </a:p>
        </p:txBody>
      </p:sp>
      <p:sp>
        <p:nvSpPr>
          <p:cNvPr id="8" name="מציין מיקום של כותרת תחתונה 7"/>
          <p:cNvSpPr>
            <a:spLocks noGrp="1"/>
          </p:cNvSpPr>
          <p:nvPr>
            <p:ph type="ftr" sz="quarter" idx="11"/>
          </p:nvPr>
        </p:nvSpPr>
        <p:spPr/>
        <p:txBody>
          <a:bodyPr/>
          <a:lstStyle>
            <a:extLst/>
          </a:lstStyle>
          <a:p>
            <a:pPr>
              <a:defRPr/>
            </a:pPr>
            <a:endParaRPr lang="en-US"/>
          </a:p>
        </p:txBody>
      </p:sp>
      <p:sp>
        <p:nvSpPr>
          <p:cNvPr id="11" name="מציין מיקום של מספר שקופית 10"/>
          <p:cNvSpPr>
            <a:spLocks noGrp="1"/>
          </p:cNvSpPr>
          <p:nvPr>
            <p:ph type="sldNum" sz="quarter" idx="12"/>
          </p:nvPr>
        </p:nvSpPr>
        <p:spPr/>
        <p:txBody>
          <a:bodyPr/>
          <a:lstStyle>
            <a:extLst/>
          </a:lstStyle>
          <a:p>
            <a:pPr>
              <a:defRPr/>
            </a:pPr>
            <a:fld id="{45CFE812-0166-4C97-861A-536BD192B360}" type="slidenum">
              <a:rPr lang="he-IL"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502920" y="530352"/>
            <a:ext cx="8183880" cy="4187952"/>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pPr>
              <a:defRPr/>
            </a:pPr>
            <a:endParaRPr lang="en-US"/>
          </a:p>
        </p:txBody>
      </p:sp>
      <p:sp>
        <p:nvSpPr>
          <p:cNvPr id="5" name="מציין מיקום של כותרת תחתונה 4"/>
          <p:cNvSpPr>
            <a:spLocks noGrp="1"/>
          </p:cNvSpPr>
          <p:nvPr>
            <p:ph type="ftr" sz="quarter" idx="11"/>
          </p:nvPr>
        </p:nvSpPr>
        <p:spPr/>
        <p:txBody>
          <a:bodyPr/>
          <a:lstStyle>
            <a:extLst/>
          </a:lstStyle>
          <a:p>
            <a:pPr>
              <a:defRPr/>
            </a:pPr>
            <a:endParaRPr lang="en-US"/>
          </a:p>
        </p:txBody>
      </p:sp>
      <p:sp>
        <p:nvSpPr>
          <p:cNvPr id="6" name="מציין מיקום של מספר שקופית 5"/>
          <p:cNvSpPr>
            <a:spLocks noGrp="1"/>
          </p:cNvSpPr>
          <p:nvPr>
            <p:ph type="sldNum" sz="quarter" idx="12"/>
          </p:nvPr>
        </p:nvSpPr>
        <p:spPr/>
        <p:txBody>
          <a:bodyPr/>
          <a:lstStyle>
            <a:extLst/>
          </a:lstStyle>
          <a:p>
            <a:pPr>
              <a:defRPr/>
            </a:pPr>
            <a:fld id="{5C39EEC1-CE6F-4928-8883-71A0AD7E9F73}" type="slidenum">
              <a:rPr lang="he-IL"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533404"/>
            <a:ext cx="1981200" cy="5257799"/>
          </a:xfrm>
        </p:spPr>
        <p:txBody>
          <a:bodyPr vert="eaVe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533400" y="533402"/>
            <a:ext cx="5943600" cy="5257801"/>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pPr>
              <a:defRPr/>
            </a:pPr>
            <a:endParaRPr lang="en-US"/>
          </a:p>
        </p:txBody>
      </p:sp>
      <p:sp>
        <p:nvSpPr>
          <p:cNvPr id="5" name="מציין מיקום של כותרת תחתונה 4"/>
          <p:cNvSpPr>
            <a:spLocks noGrp="1"/>
          </p:cNvSpPr>
          <p:nvPr>
            <p:ph type="ftr" sz="quarter" idx="11"/>
          </p:nvPr>
        </p:nvSpPr>
        <p:spPr/>
        <p:txBody>
          <a:bodyPr/>
          <a:lstStyle>
            <a:extLst/>
          </a:lstStyle>
          <a:p>
            <a:pPr>
              <a:defRPr/>
            </a:pPr>
            <a:endParaRPr lang="en-US"/>
          </a:p>
        </p:txBody>
      </p:sp>
      <p:sp>
        <p:nvSpPr>
          <p:cNvPr id="6" name="מציין מיקום של מספר שקופית 5"/>
          <p:cNvSpPr>
            <a:spLocks noGrp="1"/>
          </p:cNvSpPr>
          <p:nvPr>
            <p:ph type="sldNum" sz="quarter" idx="12"/>
          </p:nvPr>
        </p:nvSpPr>
        <p:spPr/>
        <p:txBody>
          <a:bodyPr/>
          <a:lstStyle>
            <a:extLst/>
          </a:lstStyle>
          <a:p>
            <a:pPr>
              <a:defRPr/>
            </a:pPr>
            <a:fld id="{06757EDA-6D1E-4B7A-BE4C-5337E9065C39}" type="slidenum">
              <a:rPr lang="he-IL"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8" name="כותרת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he-IL" smtClean="0"/>
              <a:t>לחץ כדי לערוך סגנון כותרת של תבנית בסיס</a:t>
            </a:r>
            <a:endParaRPr kumimoji="0" lang="en-US"/>
          </a:p>
        </p:txBody>
      </p:sp>
      <p:sp>
        <p:nvSpPr>
          <p:cNvPr id="28" name="מציין מיקום של תאריך 27"/>
          <p:cNvSpPr>
            <a:spLocks noGrp="1"/>
          </p:cNvSpPr>
          <p:nvPr>
            <p:ph type="dt" sz="half" idx="10"/>
          </p:nvPr>
        </p:nvSpPr>
        <p:spPr/>
        <p:txBody>
          <a:bodyPr/>
          <a:lstStyle/>
          <a:p>
            <a:pPr>
              <a:defRPr/>
            </a:pPr>
            <a:endParaRPr lang="en-US"/>
          </a:p>
        </p:txBody>
      </p:sp>
      <p:sp>
        <p:nvSpPr>
          <p:cNvPr id="17" name="מציין מיקום של כותרת תחתונה 16"/>
          <p:cNvSpPr>
            <a:spLocks noGrp="1"/>
          </p:cNvSpPr>
          <p:nvPr>
            <p:ph type="ftr" sz="quarter" idx="11"/>
          </p:nvPr>
        </p:nvSpPr>
        <p:spPr/>
        <p:txBody>
          <a:bodyPr/>
          <a:lstStyle/>
          <a:p>
            <a:pPr>
              <a:defRPr/>
            </a:pPr>
            <a:endParaRPr lang="en-US"/>
          </a:p>
        </p:txBody>
      </p:sp>
      <p:sp>
        <p:nvSpPr>
          <p:cNvPr id="29" name="מציין מיקום של מספר שקופית 28"/>
          <p:cNvSpPr>
            <a:spLocks noGrp="1"/>
          </p:cNvSpPr>
          <p:nvPr>
            <p:ph type="sldNum" sz="quarter" idx="12"/>
          </p:nvPr>
        </p:nvSpPr>
        <p:spPr/>
        <p:txBody>
          <a:bodyPr/>
          <a:lstStyle/>
          <a:p>
            <a:pPr>
              <a:defRPr/>
            </a:pPr>
            <a:fld id="{45CFE812-0166-4C97-861A-536BD192B360}" type="slidenum">
              <a:rPr lang="he-IL" smtClean="0"/>
              <a:pPr>
                <a:defRPr/>
              </a:pPr>
              <a:t>‹#›</a:t>
            </a:fld>
            <a:endParaRPr lang="en-US"/>
          </a:p>
        </p:txBody>
      </p:sp>
      <p:sp>
        <p:nvSpPr>
          <p:cNvPr id="9" name="כותרת משנה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e-IL" smtClean="0"/>
              <a:t>לחץ כדי לערוך סגנון כותרת משנה של תבנית בסיס</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9AD119B1-4E3C-4AE9-A081-8C221390C09D}" type="slidenum">
              <a:rPr lang="he-IL" smtClean="0"/>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3">
        <a:schemeClr val="bg2"/>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a:xfrm>
            <a:off x="7924800" y="6416675"/>
            <a:ext cx="762000" cy="365125"/>
          </a:xfrm>
        </p:spPr>
        <p:txBody>
          <a:bodyPr/>
          <a:lstStyle/>
          <a:p>
            <a:pPr>
              <a:defRPr/>
            </a:pPr>
            <a:fld id="{47807E37-AE8D-43CD-9E84-5D245772C1C7}" type="slidenum">
              <a:rPr lang="he-IL"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pPr>
              <a:defRPr/>
            </a:pPr>
            <a:endParaRPr lang="en-US"/>
          </a:p>
        </p:txBody>
      </p:sp>
      <p:sp>
        <p:nvSpPr>
          <p:cNvPr id="6" name="מציין מיקום של כותרת תחתונה 5"/>
          <p:cNvSpPr>
            <a:spLocks noGrp="1"/>
          </p:cNvSpPr>
          <p:nvPr>
            <p:ph type="ftr" sz="quarter" idx="11"/>
          </p:nvPr>
        </p:nvSpPr>
        <p:spPr/>
        <p:txBody>
          <a:bodyPr/>
          <a:lstStyle/>
          <a:p>
            <a:pPr>
              <a:defRPr/>
            </a:pPr>
            <a:endParaRPr lang="en-US"/>
          </a:p>
        </p:txBody>
      </p:sp>
      <p:sp>
        <p:nvSpPr>
          <p:cNvPr id="7" name="מציין מיקום של מספר שקופית 6"/>
          <p:cNvSpPr>
            <a:spLocks noGrp="1"/>
          </p:cNvSpPr>
          <p:nvPr>
            <p:ph type="sldNum" sz="quarter" idx="12"/>
          </p:nvPr>
        </p:nvSpPr>
        <p:spPr/>
        <p:txBody>
          <a:bodyPr/>
          <a:lstStyle/>
          <a:p>
            <a:pPr>
              <a:defRPr/>
            </a:pPr>
            <a:fld id="{20DA7998-2A34-42FD-BCAB-CAC987CC239D}" type="slidenum">
              <a:rPr lang="he-IL" smtClean="0"/>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8229600" cy="1143000"/>
          </a:xfrm>
        </p:spPr>
        <p:txBody>
          <a:bodyPr anchor="ctr"/>
          <a:lstStyle>
            <a:lvl1pPr>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p>
            <a:pPr>
              <a:defRPr/>
            </a:pPr>
            <a:endParaRPr lang="en-US"/>
          </a:p>
        </p:txBody>
      </p:sp>
      <p:sp>
        <p:nvSpPr>
          <p:cNvPr id="8" name="מציין מיקום של כותרת תחתונה 7"/>
          <p:cNvSpPr>
            <a:spLocks noGrp="1"/>
          </p:cNvSpPr>
          <p:nvPr>
            <p:ph type="ftr" sz="quarter" idx="11"/>
          </p:nvPr>
        </p:nvSpPr>
        <p:spPr/>
        <p:txBody>
          <a:bodyPr/>
          <a:lstStyle/>
          <a:p>
            <a:pPr>
              <a:defRPr/>
            </a:pPr>
            <a:endParaRPr lang="en-US"/>
          </a:p>
        </p:txBody>
      </p:sp>
      <p:sp>
        <p:nvSpPr>
          <p:cNvPr id="9" name="מציין מיקום של מספר שקופית 8"/>
          <p:cNvSpPr>
            <a:spLocks noGrp="1"/>
          </p:cNvSpPr>
          <p:nvPr>
            <p:ph type="sldNum" sz="quarter" idx="12"/>
          </p:nvPr>
        </p:nvSpPr>
        <p:spPr/>
        <p:txBody>
          <a:bodyPr/>
          <a:lstStyle/>
          <a:p>
            <a:pPr>
              <a:defRPr/>
            </a:pPr>
            <a:fld id="{11205B49-CEA3-46C1-8AA5-F6F921C52A92}" type="slidenum">
              <a:rPr lang="he-IL" smtClean="0"/>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p>
            <a:pPr>
              <a:defRPr/>
            </a:pPr>
            <a:endParaRPr lang="en-US"/>
          </a:p>
        </p:txBody>
      </p:sp>
      <p:sp>
        <p:nvSpPr>
          <p:cNvPr id="4" name="מציין מיקום של כותרת תחתונה 3"/>
          <p:cNvSpPr>
            <a:spLocks noGrp="1"/>
          </p:cNvSpPr>
          <p:nvPr>
            <p:ph type="ftr" sz="quarter" idx="11"/>
          </p:nvPr>
        </p:nvSpPr>
        <p:spPr/>
        <p:txBody>
          <a:bodyPr/>
          <a:lstStyle/>
          <a:p>
            <a:pPr>
              <a:defRPr/>
            </a:pPr>
            <a:endParaRPr lang="en-US"/>
          </a:p>
        </p:txBody>
      </p:sp>
      <p:sp>
        <p:nvSpPr>
          <p:cNvPr id="5" name="מציין מיקום של מספר שקופית 4"/>
          <p:cNvSpPr>
            <a:spLocks noGrp="1"/>
          </p:cNvSpPr>
          <p:nvPr>
            <p:ph type="sldNum" sz="quarter" idx="12"/>
          </p:nvPr>
        </p:nvSpPr>
        <p:spPr/>
        <p:txBody>
          <a:bodyPr/>
          <a:lstStyle/>
          <a:p>
            <a:pPr>
              <a:defRPr/>
            </a:pPr>
            <a:fld id="{7A835A83-4AF7-46B2-B210-235F1E42913E}" type="slidenum">
              <a:rPr lang="he-IL" smtClean="0"/>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endParaRPr lang="en-US"/>
          </a:p>
        </p:txBody>
      </p:sp>
      <p:sp>
        <p:nvSpPr>
          <p:cNvPr id="3" name="מציין מיקום של כותרת תחתונה 2"/>
          <p:cNvSpPr>
            <a:spLocks noGrp="1"/>
          </p:cNvSpPr>
          <p:nvPr>
            <p:ph type="ftr" sz="quarter" idx="11"/>
          </p:nvPr>
        </p:nvSpPr>
        <p:spPr/>
        <p:txBody>
          <a:bodyPr/>
          <a:lstStyle/>
          <a:p>
            <a:pPr>
              <a:defRPr/>
            </a:pPr>
            <a:endParaRPr lang="en-US"/>
          </a:p>
        </p:txBody>
      </p:sp>
      <p:sp>
        <p:nvSpPr>
          <p:cNvPr id="4" name="מציין מיקום של מספר שקופית 3"/>
          <p:cNvSpPr>
            <a:spLocks noGrp="1"/>
          </p:cNvSpPr>
          <p:nvPr>
            <p:ph type="sldNum" sz="quarter" idx="12"/>
          </p:nvPr>
        </p:nvSpPr>
        <p:spPr/>
        <p:txBody>
          <a:bodyPr/>
          <a:lstStyle/>
          <a:p>
            <a:pPr>
              <a:defRPr/>
            </a:pPr>
            <a:fld id="{475A9590-F4BA-48D1-9037-8C2B876D5570}" type="slidenum">
              <a:rPr lang="he-IL" smtClean="0"/>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p>
            <a:pPr>
              <a:defRPr/>
            </a:pPr>
            <a:endParaRPr lang="en-US"/>
          </a:p>
        </p:txBody>
      </p:sp>
      <p:sp>
        <p:nvSpPr>
          <p:cNvPr id="6" name="מציין מיקום של כותרת תחתונה 5"/>
          <p:cNvSpPr>
            <a:spLocks noGrp="1"/>
          </p:cNvSpPr>
          <p:nvPr>
            <p:ph type="ftr" sz="quarter" idx="11"/>
          </p:nvPr>
        </p:nvSpPr>
        <p:spPr/>
        <p:txBody>
          <a:bodyPr/>
          <a:lstStyle/>
          <a:p>
            <a:pPr>
              <a:defRPr/>
            </a:pPr>
            <a:endParaRPr lang="en-US"/>
          </a:p>
        </p:txBody>
      </p:sp>
      <p:sp>
        <p:nvSpPr>
          <p:cNvPr id="7" name="מציין מיקום של מספר שקופית 6"/>
          <p:cNvSpPr>
            <a:spLocks noGrp="1"/>
          </p:cNvSpPr>
          <p:nvPr>
            <p:ph type="sldNum" sz="quarter" idx="12"/>
          </p:nvPr>
        </p:nvSpPr>
        <p:spPr/>
        <p:txBody>
          <a:bodyPr/>
          <a:lstStyle/>
          <a:p>
            <a:pPr>
              <a:defRPr/>
            </a:pPr>
            <a:fld id="{25A44A7E-216C-4B88-A79A-DACC423A0A20}" type="slidenum">
              <a:rPr lang="he-IL"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a:xfrm>
            <a:off x="502920" y="530352"/>
            <a:ext cx="8183880" cy="4187952"/>
          </a:xfrm>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pPr>
              <a:defRPr/>
            </a:pPr>
            <a:endParaRPr lang="en-US"/>
          </a:p>
        </p:txBody>
      </p:sp>
      <p:sp>
        <p:nvSpPr>
          <p:cNvPr id="5" name="מציין מיקום של כותרת תחתונה 4"/>
          <p:cNvSpPr>
            <a:spLocks noGrp="1"/>
          </p:cNvSpPr>
          <p:nvPr>
            <p:ph type="ftr" sz="quarter" idx="11"/>
          </p:nvPr>
        </p:nvSpPr>
        <p:spPr/>
        <p:txBody>
          <a:bodyPr/>
          <a:lstStyle>
            <a:extLst/>
          </a:lstStyle>
          <a:p>
            <a:pPr>
              <a:defRPr/>
            </a:pPr>
            <a:endParaRPr lang="en-US"/>
          </a:p>
        </p:txBody>
      </p:sp>
      <p:sp>
        <p:nvSpPr>
          <p:cNvPr id="6" name="מציין מיקום של מספר שקופית 5"/>
          <p:cNvSpPr>
            <a:spLocks noGrp="1"/>
          </p:cNvSpPr>
          <p:nvPr>
            <p:ph type="sldNum" sz="quarter" idx="12"/>
          </p:nvPr>
        </p:nvSpPr>
        <p:spPr/>
        <p:txBody>
          <a:bodyPr/>
          <a:lstStyle>
            <a:extLst/>
          </a:lstStyle>
          <a:p>
            <a:pPr>
              <a:defRPr/>
            </a:pPr>
            <a:fld id="{9AD119B1-4E3C-4AE9-A081-8C221390C09D}" type="slidenum">
              <a:rPr lang="he-IL"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he-IL" smtClean="0"/>
              <a:t>לחץ כדי לערוך סגנון כותרת של תבנית בסיס</a:t>
            </a:r>
            <a:endParaRPr kumimoji="0" lang="en-US"/>
          </a:p>
        </p:txBody>
      </p:sp>
      <p:sp>
        <p:nvSpPr>
          <p:cNvPr id="3" name="מציין מיקום של תמונה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he-IL" smtClean="0">
                <a:solidFill>
                  <a:schemeClr val="lt1"/>
                </a:solidFill>
                <a:latin typeface="+mn-lt"/>
                <a:ea typeface="+mn-ea"/>
                <a:cs typeface="+mn-cs"/>
              </a:rPr>
              <a:t>לחץ על הסמל כדי להוסיף תמונה</a:t>
            </a:r>
            <a:endParaRPr kumimoji="0" lang="en-US" dirty="0">
              <a:solidFill>
                <a:schemeClr val="lt1"/>
              </a:solidFill>
              <a:latin typeface="+mn-lt"/>
              <a:ea typeface="+mn-ea"/>
              <a:cs typeface="+mn-cs"/>
            </a:endParaRPr>
          </a:p>
        </p:txBody>
      </p:sp>
      <p:sp>
        <p:nvSpPr>
          <p:cNvPr id="4" name="מציין מיקום טקסט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endParaRPr lang="en-US"/>
          </a:p>
        </p:txBody>
      </p:sp>
      <p:sp>
        <p:nvSpPr>
          <p:cNvPr id="6" name="מציין מיקום של כותרת תחתונה 5"/>
          <p:cNvSpPr>
            <a:spLocks noGrp="1"/>
          </p:cNvSpPr>
          <p:nvPr>
            <p:ph type="ftr" sz="quarter" idx="11"/>
          </p:nvPr>
        </p:nvSpPr>
        <p:spPr/>
        <p:txBody>
          <a:bodyPr/>
          <a:lstStyle/>
          <a:p>
            <a:pPr>
              <a:defRPr/>
            </a:pPr>
            <a:endParaRPr lang="en-US"/>
          </a:p>
        </p:txBody>
      </p:sp>
      <p:sp>
        <p:nvSpPr>
          <p:cNvPr id="7" name="מציין מיקום של מספר שקופית 6"/>
          <p:cNvSpPr>
            <a:spLocks noGrp="1"/>
          </p:cNvSpPr>
          <p:nvPr>
            <p:ph type="sldNum" sz="quarter" idx="12"/>
          </p:nvPr>
        </p:nvSpPr>
        <p:spPr/>
        <p:txBody>
          <a:bodyPr/>
          <a:lstStyle/>
          <a:p>
            <a:pPr>
              <a:defRPr/>
            </a:pPr>
            <a:fld id="{2621EEEB-257C-4828-BBC6-353BCBD7739F}" type="slidenum">
              <a:rPr lang="he-IL" smtClean="0"/>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5C39EEC1-CE6F-4928-8883-71A0AD7E9F73}" type="slidenum">
              <a:rPr lang="he-IL" smtClean="0"/>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06757EDA-6D1E-4B7A-BE4C-5337E9065C39}" type="slidenum">
              <a:rPr lang="he-IL" smtClean="0"/>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5CFE812-0166-4C97-861A-536BD192B360}" type="slidenum">
              <a:rPr lang="he-IL" smtClean="0"/>
              <a:pPr>
                <a:defRPr/>
              </a:pPr>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AD119B1-4E3C-4AE9-A081-8C221390C09D}" type="slidenum">
              <a:rPr lang="he-IL"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95" name="Title 94"/>
          <p:cNvSpPr>
            <a:spLocks noGrp="1"/>
          </p:cNvSpPr>
          <p:nvPr>
            <p:ph type="title"/>
          </p:nvPr>
        </p:nvSpPr>
        <p:spPr>
          <a:xfrm>
            <a:off x="457200" y="4463568"/>
            <a:ext cx="8305800" cy="1143000"/>
          </a:xfrm>
        </p:spPr>
        <p:txBody>
          <a:bodyPr/>
          <a:lstStyle/>
          <a:p>
            <a:r>
              <a:rPr lang="he-IL" smtClean="0"/>
              <a:t>לחץ כדי לערוך סגנון כותרת של תבנית בסיס</a:t>
            </a:r>
            <a:endParaRPr lang="en-US"/>
          </a:p>
        </p:txBody>
      </p:sp>
      <p:sp>
        <p:nvSpPr>
          <p:cNvPr id="2" name="Date Placeholder 1"/>
          <p:cNvSpPr>
            <a:spLocks noGrp="1"/>
          </p:cNvSpPr>
          <p:nvPr>
            <p:ph type="dt" sz="half" idx="10"/>
          </p:nvPr>
        </p:nvSpPr>
        <p:spPr/>
        <p:txBody>
          <a:bodyPr/>
          <a:lstStyle/>
          <a:p>
            <a:pPr>
              <a:defRPr/>
            </a:pPr>
            <a:endParaRPr lang="en-US"/>
          </a:p>
        </p:txBody>
      </p:sp>
      <p:sp>
        <p:nvSpPr>
          <p:cNvPr id="91" name="Footer Placeholder 90"/>
          <p:cNvSpPr>
            <a:spLocks noGrp="1"/>
          </p:cNvSpPr>
          <p:nvPr>
            <p:ph type="ftr" sz="quarter" idx="11"/>
          </p:nvPr>
        </p:nvSpPr>
        <p:spPr/>
        <p:txBody>
          <a:bodyPr/>
          <a:lstStyle/>
          <a:p>
            <a:pPr>
              <a:defRPr/>
            </a:pPr>
            <a:endParaRPr lang="en-US"/>
          </a:p>
        </p:txBody>
      </p:sp>
      <p:sp>
        <p:nvSpPr>
          <p:cNvPr id="92" name="Slide Number Placeholder 91"/>
          <p:cNvSpPr>
            <a:spLocks noGrp="1"/>
          </p:cNvSpPr>
          <p:nvPr>
            <p:ph type="sldNum" sz="quarter" idx="12"/>
          </p:nvPr>
        </p:nvSpPr>
        <p:spPr/>
        <p:txBody>
          <a:bodyPr/>
          <a:lstStyle/>
          <a:p>
            <a:pPr>
              <a:defRPr/>
            </a:pPr>
            <a:fld id="{47807E37-AE8D-43CD-9E84-5D245772C1C7}" type="slidenum">
              <a:rPr lang="he-IL"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0DA7998-2A34-42FD-BCAB-CAC987CC239D}" type="slidenum">
              <a:rPr lang="he-IL"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1205B49-CEA3-46C1-8AA5-F6F921C52A92}" type="slidenum">
              <a:rPr lang="he-IL"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A835A83-4AF7-46B2-B210-235F1E42913E}" type="slidenum">
              <a:rPr lang="he-IL"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75A9590-F4BA-48D1-9037-8C2B876D5570}" type="slidenum">
              <a:rPr lang="he-IL"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14" name="מלבן מעוגל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מלבן מעוגל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extLst/>
          </a:lstStyle>
          <a:p>
            <a:pPr>
              <a:defRPr/>
            </a:pPr>
            <a:endParaRPr lang="en-US"/>
          </a:p>
        </p:txBody>
      </p:sp>
      <p:sp>
        <p:nvSpPr>
          <p:cNvPr id="5" name="מציין מיקום של כותרת תחתונה 4"/>
          <p:cNvSpPr>
            <a:spLocks noGrp="1"/>
          </p:cNvSpPr>
          <p:nvPr>
            <p:ph type="ftr" sz="quarter" idx="11"/>
          </p:nvPr>
        </p:nvSpPr>
        <p:spPr/>
        <p:txBody>
          <a:bodyPr/>
          <a:lstStyle>
            <a:extLst/>
          </a:lstStyle>
          <a:p>
            <a:pPr>
              <a:defRPr/>
            </a:pPr>
            <a:endParaRPr lang="en-US"/>
          </a:p>
        </p:txBody>
      </p:sp>
      <p:sp>
        <p:nvSpPr>
          <p:cNvPr id="6" name="מציין מיקום של מספר שקופית 5"/>
          <p:cNvSpPr>
            <a:spLocks noGrp="1"/>
          </p:cNvSpPr>
          <p:nvPr>
            <p:ph type="sldNum" sz="quarter" idx="12"/>
          </p:nvPr>
        </p:nvSpPr>
        <p:spPr/>
        <p:txBody>
          <a:bodyPr/>
          <a:lstStyle>
            <a:extLst/>
          </a:lstStyle>
          <a:p>
            <a:pPr>
              <a:defRPr/>
            </a:pPr>
            <a:fld id="{47807E37-AE8D-43CD-9E84-5D245772C1C7}" type="slidenum">
              <a:rPr lang="he-IL"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5A44A7E-216C-4B88-A79A-DACC423A0A20}" type="slidenum">
              <a:rPr lang="he-IL" smtClean="0"/>
              <a:pPr>
                <a:defRPr/>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21EEEB-257C-4828-BBC6-353BCBD7739F}" type="slidenum">
              <a:rPr lang="he-IL" smtClean="0"/>
              <a:pPr>
                <a:defRPr/>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39EEC1-CE6F-4928-8883-71A0AD7E9F73}" type="slidenum">
              <a:rPr lang="he-IL"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757EDA-6D1E-4B7A-BE4C-5337E9065C39}" type="slidenum">
              <a:rPr lang="he-IL"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45CFE812-0166-4C97-861A-536BD192B360}" type="slidenum">
              <a:rPr lang="he-IL" smtClean="0"/>
              <a:pPr>
                <a:defRPr/>
              </a:pPr>
              <a:t>‹#›</a:t>
            </a:fld>
            <a:endParaRPr lang="en-US"/>
          </a:p>
        </p:txBody>
      </p:sp>
    </p:spTree>
    <p:extLst>
      <p:ext uri="{BB962C8B-B14F-4D97-AF65-F5344CB8AC3E}">
        <p14:creationId xmlns="" xmlns:p14="http://schemas.microsoft.com/office/powerpoint/2010/main" val="4259696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9AD119B1-4E3C-4AE9-A081-8C221390C09D}" type="slidenum">
              <a:rPr lang="he-IL" smtClean="0"/>
              <a:pPr>
                <a:defRPr/>
              </a:pPr>
              <a:t>‹#›</a:t>
            </a:fld>
            <a:endParaRPr lang="en-US"/>
          </a:p>
        </p:txBody>
      </p:sp>
    </p:spTree>
    <p:extLst>
      <p:ext uri="{BB962C8B-B14F-4D97-AF65-F5344CB8AC3E}">
        <p14:creationId xmlns="" xmlns:p14="http://schemas.microsoft.com/office/powerpoint/2010/main" val="21229624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47807E37-AE8D-43CD-9E84-5D245772C1C7}" type="slidenum">
              <a:rPr lang="he-IL" smtClean="0"/>
              <a:pPr>
                <a:defRPr/>
              </a:pPr>
              <a:t>‹#›</a:t>
            </a:fld>
            <a:endParaRPr lang="en-US"/>
          </a:p>
        </p:txBody>
      </p:sp>
    </p:spTree>
    <p:extLst>
      <p:ext uri="{BB962C8B-B14F-4D97-AF65-F5344CB8AC3E}">
        <p14:creationId xmlns="" xmlns:p14="http://schemas.microsoft.com/office/powerpoint/2010/main" val="584500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pPr>
              <a:defRPr/>
            </a:pPr>
            <a:endParaRPr lang="en-US"/>
          </a:p>
        </p:txBody>
      </p:sp>
      <p:sp>
        <p:nvSpPr>
          <p:cNvPr id="6" name="מציין מיקום של כותרת תחתונה 5"/>
          <p:cNvSpPr>
            <a:spLocks noGrp="1"/>
          </p:cNvSpPr>
          <p:nvPr>
            <p:ph type="ftr" sz="quarter" idx="11"/>
          </p:nvPr>
        </p:nvSpPr>
        <p:spPr/>
        <p:txBody>
          <a:bodyPr/>
          <a:lstStyle/>
          <a:p>
            <a:pPr>
              <a:defRPr/>
            </a:pPr>
            <a:endParaRPr lang="en-US"/>
          </a:p>
        </p:txBody>
      </p:sp>
      <p:sp>
        <p:nvSpPr>
          <p:cNvPr id="7" name="מציין מיקום של מספר שקופית 6"/>
          <p:cNvSpPr>
            <a:spLocks noGrp="1"/>
          </p:cNvSpPr>
          <p:nvPr>
            <p:ph type="sldNum" sz="quarter" idx="12"/>
          </p:nvPr>
        </p:nvSpPr>
        <p:spPr/>
        <p:txBody>
          <a:bodyPr/>
          <a:lstStyle/>
          <a:p>
            <a:pPr>
              <a:defRPr/>
            </a:pPr>
            <a:fld id="{20DA7998-2A34-42FD-BCAB-CAC987CC239D}" type="slidenum">
              <a:rPr lang="he-IL" smtClean="0"/>
              <a:pPr>
                <a:defRPr/>
              </a:pPr>
              <a:t>‹#›</a:t>
            </a:fld>
            <a:endParaRPr lang="en-US"/>
          </a:p>
        </p:txBody>
      </p:sp>
    </p:spTree>
    <p:extLst>
      <p:ext uri="{BB962C8B-B14F-4D97-AF65-F5344CB8AC3E}">
        <p14:creationId xmlns="" xmlns:p14="http://schemas.microsoft.com/office/powerpoint/2010/main" val="2076179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pPr>
              <a:defRPr/>
            </a:pPr>
            <a:endParaRPr lang="en-US"/>
          </a:p>
        </p:txBody>
      </p:sp>
      <p:sp>
        <p:nvSpPr>
          <p:cNvPr id="8" name="מציין מיקום של כותרת תחתונה 7"/>
          <p:cNvSpPr>
            <a:spLocks noGrp="1"/>
          </p:cNvSpPr>
          <p:nvPr>
            <p:ph type="ftr" sz="quarter" idx="11"/>
          </p:nvPr>
        </p:nvSpPr>
        <p:spPr/>
        <p:txBody>
          <a:bodyPr/>
          <a:lstStyle/>
          <a:p>
            <a:pPr>
              <a:defRPr/>
            </a:pPr>
            <a:endParaRPr lang="en-US"/>
          </a:p>
        </p:txBody>
      </p:sp>
      <p:sp>
        <p:nvSpPr>
          <p:cNvPr id="9" name="מציין מיקום של מספר שקופית 8"/>
          <p:cNvSpPr>
            <a:spLocks noGrp="1"/>
          </p:cNvSpPr>
          <p:nvPr>
            <p:ph type="sldNum" sz="quarter" idx="12"/>
          </p:nvPr>
        </p:nvSpPr>
        <p:spPr/>
        <p:txBody>
          <a:bodyPr/>
          <a:lstStyle/>
          <a:p>
            <a:pPr>
              <a:defRPr/>
            </a:pPr>
            <a:fld id="{11205B49-CEA3-46C1-8AA5-F6F921C52A92}" type="slidenum">
              <a:rPr lang="he-IL" smtClean="0"/>
              <a:pPr>
                <a:defRPr/>
              </a:pPr>
              <a:t>‹#›</a:t>
            </a:fld>
            <a:endParaRPr lang="en-US"/>
          </a:p>
        </p:txBody>
      </p:sp>
    </p:spTree>
    <p:extLst>
      <p:ext uri="{BB962C8B-B14F-4D97-AF65-F5344CB8AC3E}">
        <p14:creationId xmlns="" xmlns:p14="http://schemas.microsoft.com/office/powerpoint/2010/main" val="1042934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pPr>
              <a:defRPr/>
            </a:pPr>
            <a:endParaRPr lang="en-US"/>
          </a:p>
        </p:txBody>
      </p:sp>
      <p:sp>
        <p:nvSpPr>
          <p:cNvPr id="4" name="מציין מיקום של כותרת תחתונה 3"/>
          <p:cNvSpPr>
            <a:spLocks noGrp="1"/>
          </p:cNvSpPr>
          <p:nvPr>
            <p:ph type="ftr" sz="quarter" idx="11"/>
          </p:nvPr>
        </p:nvSpPr>
        <p:spPr/>
        <p:txBody>
          <a:bodyPr/>
          <a:lstStyle/>
          <a:p>
            <a:pPr>
              <a:defRPr/>
            </a:pPr>
            <a:endParaRPr lang="en-US"/>
          </a:p>
        </p:txBody>
      </p:sp>
      <p:sp>
        <p:nvSpPr>
          <p:cNvPr id="5" name="מציין מיקום של מספר שקופית 4"/>
          <p:cNvSpPr>
            <a:spLocks noGrp="1"/>
          </p:cNvSpPr>
          <p:nvPr>
            <p:ph type="sldNum" sz="quarter" idx="12"/>
          </p:nvPr>
        </p:nvSpPr>
        <p:spPr/>
        <p:txBody>
          <a:bodyPr/>
          <a:lstStyle/>
          <a:p>
            <a:pPr>
              <a:defRPr/>
            </a:pPr>
            <a:fld id="{7A835A83-4AF7-46B2-B210-235F1E42913E}" type="slidenum">
              <a:rPr lang="he-IL" smtClean="0"/>
              <a:pPr>
                <a:defRPr/>
              </a:pPr>
              <a:t>‹#›</a:t>
            </a:fld>
            <a:endParaRPr lang="en-US"/>
          </a:p>
        </p:txBody>
      </p:sp>
    </p:spTree>
    <p:extLst>
      <p:ext uri="{BB962C8B-B14F-4D97-AF65-F5344CB8AC3E}">
        <p14:creationId xmlns="" xmlns:p14="http://schemas.microsoft.com/office/powerpoint/2010/main" val="3815917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pPr>
              <a:defRPr/>
            </a:pPr>
            <a:endParaRPr lang="en-US"/>
          </a:p>
        </p:txBody>
      </p:sp>
      <p:sp>
        <p:nvSpPr>
          <p:cNvPr id="6" name="מציין מיקום של כותרת תחתונה 5"/>
          <p:cNvSpPr>
            <a:spLocks noGrp="1"/>
          </p:cNvSpPr>
          <p:nvPr>
            <p:ph type="ftr" sz="quarter" idx="11"/>
          </p:nvPr>
        </p:nvSpPr>
        <p:spPr/>
        <p:txBody>
          <a:bodyPr/>
          <a:lstStyle>
            <a:extLst/>
          </a:lstStyle>
          <a:p>
            <a:pPr>
              <a:defRPr/>
            </a:pPr>
            <a:endParaRPr lang="en-US"/>
          </a:p>
        </p:txBody>
      </p:sp>
      <p:sp>
        <p:nvSpPr>
          <p:cNvPr id="7" name="מציין מיקום של מספר שקופית 6"/>
          <p:cNvSpPr>
            <a:spLocks noGrp="1"/>
          </p:cNvSpPr>
          <p:nvPr>
            <p:ph type="sldNum" sz="quarter" idx="12"/>
          </p:nvPr>
        </p:nvSpPr>
        <p:spPr/>
        <p:txBody>
          <a:bodyPr/>
          <a:lstStyle>
            <a:extLst/>
          </a:lstStyle>
          <a:p>
            <a:pPr>
              <a:defRPr/>
            </a:pPr>
            <a:fld id="{20DA7998-2A34-42FD-BCAB-CAC987CC239D}" type="slidenum">
              <a:rPr lang="he-IL"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pPr>
              <a:defRPr/>
            </a:pPr>
            <a:endParaRPr lang="en-US"/>
          </a:p>
        </p:txBody>
      </p:sp>
      <p:sp>
        <p:nvSpPr>
          <p:cNvPr id="3" name="מציין מיקום של כותרת תחתונה 2"/>
          <p:cNvSpPr>
            <a:spLocks noGrp="1"/>
          </p:cNvSpPr>
          <p:nvPr>
            <p:ph type="ftr" sz="quarter" idx="11"/>
          </p:nvPr>
        </p:nvSpPr>
        <p:spPr/>
        <p:txBody>
          <a:bodyPr/>
          <a:lstStyle/>
          <a:p>
            <a:pPr>
              <a:defRPr/>
            </a:pPr>
            <a:endParaRPr lang="en-US"/>
          </a:p>
        </p:txBody>
      </p:sp>
      <p:sp>
        <p:nvSpPr>
          <p:cNvPr id="4" name="מציין מיקום של מספר שקופית 3"/>
          <p:cNvSpPr>
            <a:spLocks noGrp="1"/>
          </p:cNvSpPr>
          <p:nvPr>
            <p:ph type="sldNum" sz="quarter" idx="12"/>
          </p:nvPr>
        </p:nvSpPr>
        <p:spPr/>
        <p:txBody>
          <a:bodyPr/>
          <a:lstStyle/>
          <a:p>
            <a:pPr>
              <a:defRPr/>
            </a:pPr>
            <a:fld id="{475A9590-F4BA-48D1-9037-8C2B876D5570}" type="slidenum">
              <a:rPr lang="he-IL" smtClean="0"/>
              <a:pPr>
                <a:defRPr/>
              </a:pPr>
              <a:t>‹#›</a:t>
            </a:fld>
            <a:endParaRPr lang="en-US"/>
          </a:p>
        </p:txBody>
      </p:sp>
    </p:spTree>
    <p:extLst>
      <p:ext uri="{BB962C8B-B14F-4D97-AF65-F5344CB8AC3E}">
        <p14:creationId xmlns="" xmlns:p14="http://schemas.microsoft.com/office/powerpoint/2010/main" val="39583948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endParaRPr lang="en-US"/>
          </a:p>
        </p:txBody>
      </p:sp>
      <p:sp>
        <p:nvSpPr>
          <p:cNvPr id="6" name="מציין מיקום של כותרת תחתונה 5"/>
          <p:cNvSpPr>
            <a:spLocks noGrp="1"/>
          </p:cNvSpPr>
          <p:nvPr>
            <p:ph type="ftr" sz="quarter" idx="11"/>
          </p:nvPr>
        </p:nvSpPr>
        <p:spPr/>
        <p:txBody>
          <a:bodyPr/>
          <a:lstStyle/>
          <a:p>
            <a:pPr>
              <a:defRPr/>
            </a:pPr>
            <a:endParaRPr lang="en-US"/>
          </a:p>
        </p:txBody>
      </p:sp>
      <p:sp>
        <p:nvSpPr>
          <p:cNvPr id="7" name="מציין מיקום של מספר שקופית 6"/>
          <p:cNvSpPr>
            <a:spLocks noGrp="1"/>
          </p:cNvSpPr>
          <p:nvPr>
            <p:ph type="sldNum" sz="quarter" idx="12"/>
          </p:nvPr>
        </p:nvSpPr>
        <p:spPr/>
        <p:txBody>
          <a:bodyPr/>
          <a:lstStyle/>
          <a:p>
            <a:pPr>
              <a:defRPr/>
            </a:pPr>
            <a:fld id="{25A44A7E-216C-4B88-A79A-DACC423A0A20}" type="slidenum">
              <a:rPr lang="he-IL" smtClean="0"/>
              <a:pPr>
                <a:defRPr/>
              </a:pPr>
              <a:t>‹#›</a:t>
            </a:fld>
            <a:endParaRPr lang="en-US"/>
          </a:p>
        </p:txBody>
      </p:sp>
    </p:spTree>
    <p:extLst>
      <p:ext uri="{BB962C8B-B14F-4D97-AF65-F5344CB8AC3E}">
        <p14:creationId xmlns="" xmlns:p14="http://schemas.microsoft.com/office/powerpoint/2010/main" val="3213771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pPr>
              <a:defRPr/>
            </a:pPr>
            <a:endParaRPr lang="en-US"/>
          </a:p>
        </p:txBody>
      </p:sp>
      <p:sp>
        <p:nvSpPr>
          <p:cNvPr id="6" name="מציין מיקום של כותרת תחתונה 5"/>
          <p:cNvSpPr>
            <a:spLocks noGrp="1"/>
          </p:cNvSpPr>
          <p:nvPr>
            <p:ph type="ftr" sz="quarter" idx="11"/>
          </p:nvPr>
        </p:nvSpPr>
        <p:spPr/>
        <p:txBody>
          <a:bodyPr/>
          <a:lstStyle/>
          <a:p>
            <a:pPr>
              <a:defRPr/>
            </a:pPr>
            <a:endParaRPr lang="en-US"/>
          </a:p>
        </p:txBody>
      </p:sp>
      <p:sp>
        <p:nvSpPr>
          <p:cNvPr id="7" name="מציין מיקום של מספר שקופית 6"/>
          <p:cNvSpPr>
            <a:spLocks noGrp="1"/>
          </p:cNvSpPr>
          <p:nvPr>
            <p:ph type="sldNum" sz="quarter" idx="12"/>
          </p:nvPr>
        </p:nvSpPr>
        <p:spPr/>
        <p:txBody>
          <a:bodyPr/>
          <a:lstStyle/>
          <a:p>
            <a:pPr>
              <a:defRPr/>
            </a:pPr>
            <a:fld id="{2621EEEB-257C-4828-BBC6-353BCBD7739F}" type="slidenum">
              <a:rPr lang="he-IL" smtClean="0"/>
              <a:pPr>
                <a:defRPr/>
              </a:pPr>
              <a:t>‹#›</a:t>
            </a:fld>
            <a:endParaRPr lang="en-US"/>
          </a:p>
        </p:txBody>
      </p:sp>
    </p:spTree>
    <p:extLst>
      <p:ext uri="{BB962C8B-B14F-4D97-AF65-F5344CB8AC3E}">
        <p14:creationId xmlns="" xmlns:p14="http://schemas.microsoft.com/office/powerpoint/2010/main" val="3726640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5C39EEC1-CE6F-4928-8883-71A0AD7E9F73}" type="slidenum">
              <a:rPr lang="he-IL" smtClean="0"/>
              <a:pPr>
                <a:defRPr/>
              </a:pPr>
              <a:t>‹#›</a:t>
            </a:fld>
            <a:endParaRPr lang="en-US"/>
          </a:p>
        </p:txBody>
      </p:sp>
    </p:spTree>
    <p:extLst>
      <p:ext uri="{BB962C8B-B14F-4D97-AF65-F5344CB8AC3E}">
        <p14:creationId xmlns="" xmlns:p14="http://schemas.microsoft.com/office/powerpoint/2010/main" val="31109201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pPr>
              <a:defRPr/>
            </a:pPr>
            <a:endParaRPr lang="en-US"/>
          </a:p>
        </p:txBody>
      </p:sp>
      <p:sp>
        <p:nvSpPr>
          <p:cNvPr id="5" name="מציין מיקום של כותרת תחתונה 4"/>
          <p:cNvSpPr>
            <a:spLocks noGrp="1"/>
          </p:cNvSpPr>
          <p:nvPr>
            <p:ph type="ftr" sz="quarter" idx="11"/>
          </p:nvPr>
        </p:nvSpPr>
        <p:spPr/>
        <p:txBody>
          <a:bodyPr/>
          <a:lstStyle/>
          <a:p>
            <a:pPr>
              <a:defRPr/>
            </a:pPr>
            <a:endParaRPr lang="en-US"/>
          </a:p>
        </p:txBody>
      </p:sp>
      <p:sp>
        <p:nvSpPr>
          <p:cNvPr id="6" name="מציין מיקום של מספר שקופית 5"/>
          <p:cNvSpPr>
            <a:spLocks noGrp="1"/>
          </p:cNvSpPr>
          <p:nvPr>
            <p:ph type="sldNum" sz="quarter" idx="12"/>
          </p:nvPr>
        </p:nvSpPr>
        <p:spPr/>
        <p:txBody>
          <a:bodyPr/>
          <a:lstStyle/>
          <a:p>
            <a:pPr>
              <a:defRPr/>
            </a:pPr>
            <a:fld id="{06757EDA-6D1E-4B7A-BE4C-5337E9065C39}" type="slidenum">
              <a:rPr lang="he-IL" smtClean="0"/>
              <a:pPr>
                <a:defRPr/>
              </a:pPr>
              <a:t>‹#›</a:t>
            </a:fld>
            <a:endParaRPr lang="en-US"/>
          </a:p>
        </p:txBody>
      </p:sp>
    </p:spTree>
    <p:extLst>
      <p:ext uri="{BB962C8B-B14F-4D97-AF65-F5344CB8AC3E}">
        <p14:creationId xmlns="" xmlns:p14="http://schemas.microsoft.com/office/powerpoint/2010/main" val="1289626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2">
        <a:schemeClr val="bg1"/>
      </p:bgRef>
    </p:bg>
    <p:spTree>
      <p:nvGrpSpPr>
        <p:cNvPr id="1" name=""/>
        <p:cNvGrpSpPr/>
        <p:nvPr/>
      </p:nvGrpSpPr>
      <p:grpSpPr>
        <a:xfrm>
          <a:off x="0" y="0"/>
          <a:ext cx="0" cy="0"/>
          <a:chOff x="0" y="0"/>
          <a:chExt cx="0" cy="0"/>
        </a:xfrm>
      </p:grpSpPr>
      <p:sp>
        <p:nvSpPr>
          <p:cNvPr id="8" name="מלבן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מחבר ישר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כותרת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he-IL" smtClean="0"/>
              <a:t>לחץ כדי לערוך סגנון כותרת של תבנית בסיס</a:t>
            </a:r>
            <a:endParaRPr kumimoji="0" lang="en-US"/>
          </a:p>
        </p:txBody>
      </p:sp>
      <p:sp>
        <p:nvSpPr>
          <p:cNvPr id="25" name="כותרת משנה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31" name="מציין מיקום של תאריך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n-US"/>
          </a:p>
        </p:txBody>
      </p:sp>
      <p:sp>
        <p:nvSpPr>
          <p:cNvPr id="18" name="מציין מיקום של כותרת תחתונה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n-US"/>
          </a:p>
        </p:txBody>
      </p:sp>
      <p:sp>
        <p:nvSpPr>
          <p:cNvPr id="29" name="מציין מיקום של מספר שקופית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45CFE812-0166-4C97-861A-536BD192B360}" type="slidenum">
              <a:rPr lang="he-IL"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pPr>
              <a:defRPr/>
            </a:pPr>
            <a:endParaRPr lang="en-US"/>
          </a:p>
        </p:txBody>
      </p:sp>
      <p:sp>
        <p:nvSpPr>
          <p:cNvPr id="5" name="מציין מיקום של כותרת תחתונה 4"/>
          <p:cNvSpPr>
            <a:spLocks noGrp="1"/>
          </p:cNvSpPr>
          <p:nvPr>
            <p:ph type="ftr" sz="quarter" idx="11"/>
          </p:nvPr>
        </p:nvSpPr>
        <p:spPr/>
        <p:txBody>
          <a:bodyPr/>
          <a:lstStyle>
            <a:extLst/>
          </a:lstStyle>
          <a:p>
            <a:pPr>
              <a:defRPr/>
            </a:pPr>
            <a:endParaRPr lang="en-US"/>
          </a:p>
        </p:txBody>
      </p:sp>
      <p:sp>
        <p:nvSpPr>
          <p:cNvPr id="6" name="מציין מיקום של מספר שקופית 5"/>
          <p:cNvSpPr>
            <a:spLocks noGrp="1"/>
          </p:cNvSpPr>
          <p:nvPr>
            <p:ph type="sldNum" sz="quarter" idx="12"/>
          </p:nvPr>
        </p:nvSpPr>
        <p:spPr/>
        <p:txBody>
          <a:bodyPr/>
          <a:lstStyle>
            <a:extLst/>
          </a:lstStyle>
          <a:p>
            <a:pPr>
              <a:defRPr/>
            </a:pPr>
            <a:fld id="{9AD119B1-4E3C-4AE9-A081-8C221390C09D}" type="slidenum">
              <a:rPr lang="he-IL" smtClean="0"/>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n-US"/>
          </a:p>
        </p:txBody>
      </p:sp>
      <p:sp>
        <p:nvSpPr>
          <p:cNvPr id="5" name="מציין מיקום של כותרת תחתונה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n-US"/>
          </a:p>
        </p:txBody>
      </p:sp>
      <p:sp>
        <p:nvSpPr>
          <p:cNvPr id="6" name="מציין מיקום של מספר שקופית 5"/>
          <p:cNvSpPr>
            <a:spLocks noGrp="1"/>
          </p:cNvSpPr>
          <p:nvPr>
            <p:ph type="sldNum" sz="quarter" idx="12"/>
          </p:nvPr>
        </p:nvSpPr>
        <p:spPr>
          <a:xfrm>
            <a:off x="6733952" y="6555112"/>
            <a:ext cx="588336" cy="228600"/>
          </a:xfrm>
        </p:spPr>
        <p:txBody>
          <a:bodyPr/>
          <a:lstStyle>
            <a:extLst/>
          </a:lstStyle>
          <a:p>
            <a:pPr>
              <a:defRPr/>
            </a:pPr>
            <a:fld id="{47807E37-AE8D-43CD-9E84-5D245772C1C7}" type="slidenum">
              <a:rPr lang="he-IL"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pPr>
              <a:defRPr/>
            </a:pPr>
            <a:endParaRPr lang="en-US"/>
          </a:p>
        </p:txBody>
      </p:sp>
      <p:sp>
        <p:nvSpPr>
          <p:cNvPr id="6" name="מציין מיקום של כותרת תחתונה 5"/>
          <p:cNvSpPr>
            <a:spLocks noGrp="1"/>
          </p:cNvSpPr>
          <p:nvPr>
            <p:ph type="ftr" sz="quarter" idx="11"/>
          </p:nvPr>
        </p:nvSpPr>
        <p:spPr/>
        <p:txBody>
          <a:bodyPr/>
          <a:lstStyle>
            <a:extLst/>
          </a:lstStyle>
          <a:p>
            <a:pPr>
              <a:defRPr/>
            </a:pPr>
            <a:endParaRPr lang="en-US"/>
          </a:p>
        </p:txBody>
      </p:sp>
      <p:sp>
        <p:nvSpPr>
          <p:cNvPr id="7" name="מציין מיקום של מספר שקופית 6"/>
          <p:cNvSpPr>
            <a:spLocks noGrp="1"/>
          </p:cNvSpPr>
          <p:nvPr>
            <p:ph type="sldNum" sz="quarter" idx="12"/>
          </p:nvPr>
        </p:nvSpPr>
        <p:spPr/>
        <p:txBody>
          <a:bodyPr/>
          <a:lstStyle>
            <a:extLst/>
          </a:lstStyle>
          <a:p>
            <a:pPr>
              <a:defRPr/>
            </a:pPr>
            <a:fld id="{20DA7998-2A34-42FD-BCAB-CAC987CC239D}" type="slidenum">
              <a:rPr lang="he-IL" smtClean="0"/>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nchor="b"/>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pPr>
              <a:defRPr/>
            </a:pPr>
            <a:endParaRPr lang="en-US"/>
          </a:p>
        </p:txBody>
      </p:sp>
      <p:sp>
        <p:nvSpPr>
          <p:cNvPr id="8" name="מציין מיקום של כותרת תחתונה 7"/>
          <p:cNvSpPr>
            <a:spLocks noGrp="1"/>
          </p:cNvSpPr>
          <p:nvPr>
            <p:ph type="ftr" sz="quarter" idx="11"/>
          </p:nvPr>
        </p:nvSpPr>
        <p:spPr/>
        <p:txBody>
          <a:bodyPr/>
          <a:lstStyle>
            <a:extLst/>
          </a:lstStyle>
          <a:p>
            <a:pPr>
              <a:defRPr/>
            </a:pPr>
            <a:endParaRPr lang="en-US"/>
          </a:p>
        </p:txBody>
      </p:sp>
      <p:sp>
        <p:nvSpPr>
          <p:cNvPr id="9" name="מציין מיקום של מספר שקופית 8"/>
          <p:cNvSpPr>
            <a:spLocks noGrp="1"/>
          </p:cNvSpPr>
          <p:nvPr>
            <p:ph type="sldNum" sz="quarter" idx="12"/>
          </p:nvPr>
        </p:nvSpPr>
        <p:spPr/>
        <p:txBody>
          <a:bodyPr/>
          <a:lstStyle>
            <a:extLst/>
          </a:lstStyle>
          <a:p>
            <a:pPr>
              <a:defRPr/>
            </a:pPr>
            <a:fld id="{11205B49-CEA3-46C1-8AA5-F6F921C52A92}" type="slidenum">
              <a:rPr lang="he-IL"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02920" y="4983480"/>
            <a:ext cx="8183880" cy="1051560"/>
          </a:xfrm>
        </p:spPr>
        <p:txBody>
          <a:bodyPr anchor="b"/>
          <a:lstStyle>
            <a:lvl1pPr>
              <a:defRPr b="1"/>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pPr>
              <a:defRPr/>
            </a:pPr>
            <a:endParaRPr lang="en-US"/>
          </a:p>
        </p:txBody>
      </p:sp>
      <p:sp>
        <p:nvSpPr>
          <p:cNvPr id="8" name="מציין מיקום של כותרת תחתונה 7"/>
          <p:cNvSpPr>
            <a:spLocks noGrp="1"/>
          </p:cNvSpPr>
          <p:nvPr>
            <p:ph type="ftr" sz="quarter" idx="11"/>
          </p:nvPr>
        </p:nvSpPr>
        <p:spPr/>
        <p:txBody>
          <a:bodyPr/>
          <a:lstStyle>
            <a:extLst/>
          </a:lstStyle>
          <a:p>
            <a:pPr>
              <a:defRPr/>
            </a:pPr>
            <a:endParaRPr lang="en-US"/>
          </a:p>
        </p:txBody>
      </p:sp>
      <p:sp>
        <p:nvSpPr>
          <p:cNvPr id="9" name="מציין מיקום של מספר שקופית 8"/>
          <p:cNvSpPr>
            <a:spLocks noGrp="1"/>
          </p:cNvSpPr>
          <p:nvPr>
            <p:ph type="sldNum" sz="quarter" idx="12"/>
          </p:nvPr>
        </p:nvSpPr>
        <p:spPr/>
        <p:txBody>
          <a:bodyPr/>
          <a:lstStyle>
            <a:extLst/>
          </a:lstStyle>
          <a:p>
            <a:pPr>
              <a:defRPr/>
            </a:pPr>
            <a:fld id="{11205B49-CEA3-46C1-8AA5-F6F921C52A92}" type="slidenum">
              <a:rPr lang="he-IL" smtClean="0"/>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pPr>
              <a:defRPr/>
            </a:pPr>
            <a:endParaRPr lang="en-US"/>
          </a:p>
        </p:txBody>
      </p:sp>
      <p:sp>
        <p:nvSpPr>
          <p:cNvPr id="4" name="מציין מיקום של כותרת תחתונה 3"/>
          <p:cNvSpPr>
            <a:spLocks noGrp="1"/>
          </p:cNvSpPr>
          <p:nvPr>
            <p:ph type="ftr" sz="quarter" idx="11"/>
          </p:nvPr>
        </p:nvSpPr>
        <p:spPr/>
        <p:txBody>
          <a:bodyPr/>
          <a:lstStyle>
            <a:extLst/>
          </a:lstStyle>
          <a:p>
            <a:pPr>
              <a:defRPr/>
            </a:pPr>
            <a:endParaRPr lang="en-US"/>
          </a:p>
        </p:txBody>
      </p:sp>
      <p:sp>
        <p:nvSpPr>
          <p:cNvPr id="5" name="מציין מיקום של מספר שקופית 4"/>
          <p:cNvSpPr>
            <a:spLocks noGrp="1"/>
          </p:cNvSpPr>
          <p:nvPr>
            <p:ph type="sldNum" sz="quarter" idx="12"/>
          </p:nvPr>
        </p:nvSpPr>
        <p:spPr/>
        <p:txBody>
          <a:bodyPr/>
          <a:lstStyle>
            <a:extLst/>
          </a:lstStyle>
          <a:p>
            <a:pPr>
              <a:defRPr/>
            </a:pPr>
            <a:fld id="{7A835A83-4AF7-46B2-B210-235F1E42913E}" type="slidenum">
              <a:rPr lang="he-IL" smtClean="0"/>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solidFill>
                  <a:schemeClr val="tx2"/>
                </a:solidFill>
              </a:defRPr>
            </a:lvl1pPr>
            <a:extLst/>
          </a:lstStyle>
          <a:p>
            <a:pPr>
              <a:defRPr/>
            </a:pPr>
            <a:endParaRPr lang="en-US"/>
          </a:p>
        </p:txBody>
      </p:sp>
      <p:sp>
        <p:nvSpPr>
          <p:cNvPr id="3" name="מציין מיקום של כותרת תחתונה 2"/>
          <p:cNvSpPr>
            <a:spLocks noGrp="1"/>
          </p:cNvSpPr>
          <p:nvPr>
            <p:ph type="ftr" sz="quarter" idx="11"/>
          </p:nvPr>
        </p:nvSpPr>
        <p:spPr/>
        <p:txBody>
          <a:bodyPr/>
          <a:lstStyle>
            <a:lvl1pPr>
              <a:defRPr>
                <a:solidFill>
                  <a:schemeClr val="tx2"/>
                </a:solidFill>
              </a:defRPr>
            </a:lvl1pPr>
            <a:extLst/>
          </a:lstStyle>
          <a:p>
            <a:pPr>
              <a:defRPr/>
            </a:pPr>
            <a:endParaRPr lang="en-US"/>
          </a:p>
        </p:txBody>
      </p:sp>
      <p:sp>
        <p:nvSpPr>
          <p:cNvPr id="4" name="מציין מיקום של מספר שקופית 3"/>
          <p:cNvSpPr>
            <a:spLocks noGrp="1"/>
          </p:cNvSpPr>
          <p:nvPr>
            <p:ph type="sldNum" sz="quarter" idx="12"/>
          </p:nvPr>
        </p:nvSpPr>
        <p:spPr/>
        <p:txBody>
          <a:bodyPr/>
          <a:lstStyle>
            <a:extLst/>
          </a:lstStyle>
          <a:p>
            <a:pPr>
              <a:defRPr/>
            </a:pPr>
            <a:fld id="{475A9590-F4BA-48D1-9037-8C2B876D5570}" type="slidenum">
              <a:rPr lang="he-IL" smtClean="0"/>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pPr>
              <a:defRPr/>
            </a:pPr>
            <a:endParaRPr lang="en-US"/>
          </a:p>
        </p:txBody>
      </p:sp>
      <p:sp>
        <p:nvSpPr>
          <p:cNvPr id="6" name="מציין מיקום של כותרת תחתונה 5"/>
          <p:cNvSpPr>
            <a:spLocks noGrp="1"/>
          </p:cNvSpPr>
          <p:nvPr>
            <p:ph type="ftr" sz="quarter" idx="11"/>
          </p:nvPr>
        </p:nvSpPr>
        <p:spPr/>
        <p:txBody>
          <a:bodyPr/>
          <a:lstStyle>
            <a:extLst/>
          </a:lstStyle>
          <a:p>
            <a:pPr>
              <a:defRPr/>
            </a:pPr>
            <a:endParaRPr lang="en-US"/>
          </a:p>
        </p:txBody>
      </p:sp>
      <p:sp>
        <p:nvSpPr>
          <p:cNvPr id="7" name="מציין מיקום של מספר שקופית 6"/>
          <p:cNvSpPr>
            <a:spLocks noGrp="1"/>
          </p:cNvSpPr>
          <p:nvPr>
            <p:ph type="sldNum" sz="quarter" idx="12"/>
          </p:nvPr>
        </p:nvSpPr>
        <p:spPr/>
        <p:txBody>
          <a:bodyPr/>
          <a:lstStyle>
            <a:extLst/>
          </a:lstStyle>
          <a:p>
            <a:pPr>
              <a:defRPr/>
            </a:pPr>
            <a:fld id="{25A44A7E-216C-4B88-A79A-DACC423A0A20}" type="slidenum">
              <a:rPr lang="he-IL" smtClean="0"/>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2"/>
      </p:bgRef>
    </p:bg>
    <p:spTree>
      <p:nvGrpSpPr>
        <p:cNvPr id="1" name=""/>
        <p:cNvGrpSpPr/>
        <p:nvPr/>
      </p:nvGrpSpPr>
      <p:grpSpPr>
        <a:xfrm>
          <a:off x="0" y="0"/>
          <a:ext cx="0" cy="0"/>
          <a:chOff x="0" y="0"/>
          <a:chExt cx="0" cy="0"/>
        </a:xfrm>
      </p:grpSpPr>
      <p:sp>
        <p:nvSpPr>
          <p:cNvPr id="8" name="מלבן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מלבן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כותרת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he-IL" smtClean="0"/>
              <a:t>לחץ כדי לערוך סגנון כותרת של תבנית בסיס</a:t>
            </a:r>
            <a:endParaRPr kumimoji="0" lang="en-US" dirty="0"/>
          </a:p>
        </p:txBody>
      </p:sp>
      <p:sp>
        <p:nvSpPr>
          <p:cNvPr id="4" name="מציין מיקום טקסט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extLst/>
          </a:lstStyle>
          <a:p>
            <a:pPr>
              <a:defRPr/>
            </a:pPr>
            <a:endParaRPr lang="en-US"/>
          </a:p>
        </p:txBody>
      </p:sp>
      <p:sp>
        <p:nvSpPr>
          <p:cNvPr id="6" name="מציין מיקום של כותרת תחתונה 5"/>
          <p:cNvSpPr>
            <a:spLocks noGrp="1"/>
          </p:cNvSpPr>
          <p:nvPr>
            <p:ph type="ftr" sz="quarter" idx="11"/>
          </p:nvPr>
        </p:nvSpPr>
        <p:spPr/>
        <p:txBody>
          <a:bodyPr/>
          <a:lstStyle>
            <a:extLst/>
          </a:lstStyle>
          <a:p>
            <a:pPr>
              <a:defRPr/>
            </a:pPr>
            <a:endParaRPr lang="en-US"/>
          </a:p>
        </p:txBody>
      </p:sp>
      <p:sp>
        <p:nvSpPr>
          <p:cNvPr id="7" name="מציין מיקום של מספר שקופית 6"/>
          <p:cNvSpPr>
            <a:spLocks noGrp="1"/>
          </p:cNvSpPr>
          <p:nvPr>
            <p:ph type="sldNum" sz="quarter" idx="12"/>
          </p:nvPr>
        </p:nvSpPr>
        <p:spPr/>
        <p:txBody>
          <a:bodyPr/>
          <a:lstStyle>
            <a:extLst/>
          </a:lstStyle>
          <a:p>
            <a:pPr>
              <a:defRPr/>
            </a:pPr>
            <a:fld id="{2621EEEB-257C-4828-BBC6-353BCBD7739F}" type="slidenum">
              <a:rPr lang="he-IL" smtClean="0"/>
              <a:pPr>
                <a:defRPr/>
              </a:pPr>
              <a:t>‹#›</a:t>
            </a:fld>
            <a:endParaRPr lang="en-US"/>
          </a:p>
        </p:txBody>
      </p:sp>
      <p:sp>
        <p:nvSpPr>
          <p:cNvPr id="10" name="מציין מיקום של תמונה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he-IL" smtClean="0"/>
              <a:t>לחץ על הסמל כדי להוסיף תמונה</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pPr>
              <a:defRPr/>
            </a:pPr>
            <a:endParaRPr lang="en-US"/>
          </a:p>
        </p:txBody>
      </p:sp>
      <p:sp>
        <p:nvSpPr>
          <p:cNvPr id="5" name="מציין מיקום של כותרת תחתונה 4"/>
          <p:cNvSpPr>
            <a:spLocks noGrp="1"/>
          </p:cNvSpPr>
          <p:nvPr>
            <p:ph type="ftr" sz="quarter" idx="11"/>
          </p:nvPr>
        </p:nvSpPr>
        <p:spPr/>
        <p:txBody>
          <a:bodyPr/>
          <a:lstStyle>
            <a:extLst/>
          </a:lstStyle>
          <a:p>
            <a:pPr>
              <a:defRPr/>
            </a:pPr>
            <a:endParaRPr lang="en-US"/>
          </a:p>
        </p:txBody>
      </p:sp>
      <p:sp>
        <p:nvSpPr>
          <p:cNvPr id="6" name="מציין מיקום של מספר שקופית 5"/>
          <p:cNvSpPr>
            <a:spLocks noGrp="1"/>
          </p:cNvSpPr>
          <p:nvPr>
            <p:ph type="sldNum" sz="quarter" idx="12"/>
          </p:nvPr>
        </p:nvSpPr>
        <p:spPr/>
        <p:txBody>
          <a:bodyPr/>
          <a:lstStyle>
            <a:extLst/>
          </a:lstStyle>
          <a:p>
            <a:pPr>
              <a:defRPr/>
            </a:pPr>
            <a:fld id="{5C39EEC1-CE6F-4928-8883-71A0AD7E9F73}" type="slidenum">
              <a:rPr lang="he-IL" smtClean="0"/>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53200" y="274955"/>
            <a:ext cx="1524000" cy="5851525"/>
          </a:xfrm>
        </p:spPr>
        <p:txBody>
          <a:bodyPr vert="eaVert" ancho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2"/>
            <a:ext cx="6019800" cy="5851525"/>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4242816" y="6557946"/>
            <a:ext cx="2002464" cy="226902"/>
          </a:xfrm>
        </p:spPr>
        <p:txBody>
          <a:bodyPr/>
          <a:lstStyle>
            <a:extLst/>
          </a:lstStyle>
          <a:p>
            <a:pPr>
              <a:defRPr/>
            </a:pPr>
            <a:endParaRPr lang="en-US"/>
          </a:p>
        </p:txBody>
      </p:sp>
      <p:sp>
        <p:nvSpPr>
          <p:cNvPr id="5" name="מציין מיקום של כותרת תחתונה 4"/>
          <p:cNvSpPr>
            <a:spLocks noGrp="1"/>
          </p:cNvSpPr>
          <p:nvPr>
            <p:ph type="ftr" sz="quarter" idx="11"/>
          </p:nvPr>
        </p:nvSpPr>
        <p:spPr>
          <a:xfrm>
            <a:off x="457200" y="6556248"/>
            <a:ext cx="3657600" cy="228600"/>
          </a:xfrm>
        </p:spPr>
        <p:txBody>
          <a:bodyPr/>
          <a:lstStyle>
            <a:extLst/>
          </a:lstStyle>
          <a:p>
            <a:pPr>
              <a:defRPr/>
            </a:pPr>
            <a:endParaRPr lang="en-US"/>
          </a:p>
        </p:txBody>
      </p:sp>
      <p:sp>
        <p:nvSpPr>
          <p:cNvPr id="6" name="מציין מיקום של מספר שקופית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06757EDA-6D1E-4B7A-BE4C-5337E9065C39}" type="slidenum">
              <a:rPr lang="he-IL"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pPr>
              <a:defRPr/>
            </a:pPr>
            <a:endParaRPr lang="en-US"/>
          </a:p>
        </p:txBody>
      </p:sp>
      <p:sp>
        <p:nvSpPr>
          <p:cNvPr id="4" name="מציין מיקום של כותרת תחתונה 3"/>
          <p:cNvSpPr>
            <a:spLocks noGrp="1"/>
          </p:cNvSpPr>
          <p:nvPr>
            <p:ph type="ftr" sz="quarter" idx="11"/>
          </p:nvPr>
        </p:nvSpPr>
        <p:spPr/>
        <p:txBody>
          <a:bodyPr/>
          <a:lstStyle>
            <a:extLst/>
          </a:lstStyle>
          <a:p>
            <a:pPr>
              <a:defRPr/>
            </a:pPr>
            <a:endParaRPr lang="en-US"/>
          </a:p>
        </p:txBody>
      </p:sp>
      <p:sp>
        <p:nvSpPr>
          <p:cNvPr id="5" name="מציין מיקום של מספר שקופית 4"/>
          <p:cNvSpPr>
            <a:spLocks noGrp="1"/>
          </p:cNvSpPr>
          <p:nvPr>
            <p:ph type="sldNum" sz="quarter" idx="12"/>
          </p:nvPr>
        </p:nvSpPr>
        <p:spPr/>
        <p:txBody>
          <a:bodyPr/>
          <a:lstStyle>
            <a:extLst/>
          </a:lstStyle>
          <a:p>
            <a:pPr>
              <a:defRPr/>
            </a:pPr>
            <a:fld id="{7A835A83-4AF7-46B2-B210-235F1E42913E}" type="slidenum">
              <a:rPr lang="he-IL"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7" name="מלבן מעוגל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מציין מיקום של תאריך 1"/>
          <p:cNvSpPr>
            <a:spLocks noGrp="1"/>
          </p:cNvSpPr>
          <p:nvPr>
            <p:ph type="dt" sz="half" idx="10"/>
          </p:nvPr>
        </p:nvSpPr>
        <p:spPr/>
        <p:txBody>
          <a:bodyPr/>
          <a:lstStyle>
            <a:extLst/>
          </a:lstStyle>
          <a:p>
            <a:pPr>
              <a:defRPr/>
            </a:pPr>
            <a:endParaRPr lang="en-US"/>
          </a:p>
        </p:txBody>
      </p:sp>
      <p:sp>
        <p:nvSpPr>
          <p:cNvPr id="3" name="מציין מיקום של כותרת תחתונה 2"/>
          <p:cNvSpPr>
            <a:spLocks noGrp="1"/>
          </p:cNvSpPr>
          <p:nvPr>
            <p:ph type="ftr" sz="quarter" idx="11"/>
          </p:nvPr>
        </p:nvSpPr>
        <p:spPr/>
        <p:txBody>
          <a:bodyPr/>
          <a:lstStyle>
            <a:extLst/>
          </a:lstStyle>
          <a:p>
            <a:pPr>
              <a:defRPr/>
            </a:pPr>
            <a:endParaRPr lang="en-US"/>
          </a:p>
        </p:txBody>
      </p:sp>
      <p:sp>
        <p:nvSpPr>
          <p:cNvPr id="4" name="מציין מיקום של מספר שקופית 3"/>
          <p:cNvSpPr>
            <a:spLocks noGrp="1"/>
          </p:cNvSpPr>
          <p:nvPr>
            <p:ph type="sldNum" sz="quarter" idx="12"/>
          </p:nvPr>
        </p:nvSpPr>
        <p:spPr/>
        <p:txBody>
          <a:bodyPr/>
          <a:lstStyle>
            <a:extLst/>
          </a:lstStyle>
          <a:p>
            <a:pPr>
              <a:defRPr/>
            </a:pPr>
            <a:fld id="{475A9590-F4BA-48D1-9037-8C2B876D5570}" type="slidenum">
              <a:rPr lang="he-IL"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pPr>
              <a:defRPr/>
            </a:pPr>
            <a:endParaRPr lang="en-US"/>
          </a:p>
        </p:txBody>
      </p:sp>
      <p:sp>
        <p:nvSpPr>
          <p:cNvPr id="6" name="מציין מיקום של כותרת תחתונה 5"/>
          <p:cNvSpPr>
            <a:spLocks noGrp="1"/>
          </p:cNvSpPr>
          <p:nvPr>
            <p:ph type="ftr" sz="quarter" idx="11"/>
          </p:nvPr>
        </p:nvSpPr>
        <p:spPr/>
        <p:txBody>
          <a:bodyPr/>
          <a:lstStyle>
            <a:extLst/>
          </a:lstStyle>
          <a:p>
            <a:pPr>
              <a:defRPr/>
            </a:pPr>
            <a:endParaRPr lang="en-US"/>
          </a:p>
        </p:txBody>
      </p:sp>
      <p:sp>
        <p:nvSpPr>
          <p:cNvPr id="7" name="מציין מיקום של מספר שקופית 6"/>
          <p:cNvSpPr>
            <a:spLocks noGrp="1"/>
          </p:cNvSpPr>
          <p:nvPr>
            <p:ph type="sldNum" sz="quarter" idx="12"/>
          </p:nvPr>
        </p:nvSpPr>
        <p:spPr/>
        <p:txBody>
          <a:bodyPr/>
          <a:lstStyle>
            <a:extLst/>
          </a:lstStyle>
          <a:p>
            <a:pPr>
              <a:defRPr/>
            </a:pPr>
            <a:fld id="{25A44A7E-216C-4B88-A79A-DACC423A0A20}" type="slidenum">
              <a:rPr lang="he-IL"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15" name="מלבן מעוגל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מלבן עם פינה יחידה מעוגלת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כותרת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pPr>
              <a:defRPr/>
            </a:pPr>
            <a:endParaRPr lang="en-US"/>
          </a:p>
        </p:txBody>
      </p:sp>
      <p:sp>
        <p:nvSpPr>
          <p:cNvPr id="6" name="מציין מיקום של כותרת תחתונה 5"/>
          <p:cNvSpPr>
            <a:spLocks noGrp="1"/>
          </p:cNvSpPr>
          <p:nvPr>
            <p:ph type="ftr" sz="quarter" idx="11"/>
          </p:nvPr>
        </p:nvSpPr>
        <p:spPr/>
        <p:txBody>
          <a:bodyPr/>
          <a:lstStyle>
            <a:extLst/>
          </a:lstStyle>
          <a:p>
            <a:pPr>
              <a:defRPr/>
            </a:pPr>
            <a:endParaRPr lang="en-US"/>
          </a:p>
        </p:txBody>
      </p:sp>
      <p:sp>
        <p:nvSpPr>
          <p:cNvPr id="7" name="מציין מיקום של מספר שקופית 6"/>
          <p:cNvSpPr>
            <a:spLocks noGrp="1"/>
          </p:cNvSpPr>
          <p:nvPr>
            <p:ph type="sldNum" sz="quarter" idx="12"/>
          </p:nvPr>
        </p:nvSpPr>
        <p:spPr/>
        <p:txBody>
          <a:bodyPr/>
          <a:lstStyle>
            <a:extLst/>
          </a:lstStyle>
          <a:p>
            <a:pPr>
              <a:defRPr/>
            </a:pPr>
            <a:fld id="{2621EEEB-257C-4828-BBC6-353BCBD7739F}" type="slidenum">
              <a:rPr lang="he-IL" smtClean="0"/>
              <a:pPr>
                <a:defRPr/>
              </a:pPr>
              <a:t>‹#›</a:t>
            </a:fld>
            <a:endParaRPr lang="en-US"/>
          </a:p>
        </p:txBody>
      </p:sp>
      <p:sp>
        <p:nvSpPr>
          <p:cNvPr id="3" name="מציין מיקום של תמונה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he-IL" smtClean="0"/>
              <a:t>לחץ על הסמל כדי להוסיף תמונה</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מלבן מעוגל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מלבן מעוגל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מציין מיקום של כותרת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he-IL" smtClean="0"/>
              <a:t>לחץ כדי לערוך סגנון כותרת של תבנית בסיס</a:t>
            </a:r>
            <a:endParaRPr kumimoji="0" lang="en-US"/>
          </a:p>
        </p:txBody>
      </p:sp>
      <p:sp>
        <p:nvSpPr>
          <p:cNvPr id="4" name="מציין מיקום טקסט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5" name="מציין מיקום של תאריך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מציין מיקום של כותרת תחתונה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מציין מיקום של מספר שקופית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20380121-2E6F-4EAC-90B4-17F8D1F78AF5}" type="slidenum">
              <a:rPr lang="he-IL"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1"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r" rtl="1"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r" rtl="1"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r" rtl="1"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r" rtl="1"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r" rtl="1"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מציין מיקום של כותרת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he-IL" smtClean="0"/>
              <a:t>לחץ כדי לערוך סגנון כותרת של תבנית בסיס</a:t>
            </a:r>
            <a:endParaRPr kumimoji="0" lang="en-US"/>
          </a:p>
        </p:txBody>
      </p:sp>
      <p:sp>
        <p:nvSpPr>
          <p:cNvPr id="13" name="מציין מיקום טקסט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14" name="מציין מיקום של תאריך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מציין מיקום של כותרת תחתונה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US"/>
          </a:p>
        </p:txBody>
      </p:sp>
      <p:sp>
        <p:nvSpPr>
          <p:cNvPr id="23" name="מציין מיקום של מספר שקופית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0380121-2E6F-4EAC-90B4-17F8D1F78AF5}" type="slidenum">
              <a:rPr lang="he-IL"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1"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r" rtl="1"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r" rtl="1"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r" rtl="1"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r" rtl="1"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r" rtl="1"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20380121-2E6F-4EAC-90B4-17F8D1F78AF5}" type="slidenum">
              <a:rPr lang="he-IL"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a:defRPr/>
            </a:pPr>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defRPr/>
            </a:pPr>
            <a:endParaRPr lang="en-US"/>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defRPr/>
            </a:pPr>
            <a:fld id="{20380121-2E6F-4EAC-90B4-17F8D1F78AF5}" type="slidenum">
              <a:rPr lang="he-IL" smtClean="0"/>
              <a:pPr>
                <a:defRPr/>
              </a:pPr>
              <a:t>‹#›</a:t>
            </a:fld>
            <a:endParaRPr lang="en-US"/>
          </a:p>
        </p:txBody>
      </p:sp>
    </p:spTree>
    <p:extLst>
      <p:ext uri="{BB962C8B-B14F-4D97-AF65-F5344CB8AC3E}">
        <p14:creationId xmlns="" xmlns:p14="http://schemas.microsoft.com/office/powerpoint/2010/main" val="2032449912"/>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מלבן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מציין מיקום של כותרת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he-IL" smtClean="0"/>
              <a:t>לחץ כדי לערוך סגנון כותרת של תבנית בסיס</a:t>
            </a:r>
            <a:endParaRPr kumimoji="0" lang="en-US"/>
          </a:p>
        </p:txBody>
      </p:sp>
      <p:sp>
        <p:nvSpPr>
          <p:cNvPr id="31" name="מציין מיקום טקסט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7" name="מציין מיקום של תאריך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n-US"/>
          </a:p>
        </p:txBody>
      </p:sp>
      <p:sp>
        <p:nvSpPr>
          <p:cNvPr id="4" name="מציין מיקום של כותרת תחתונה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n-US"/>
          </a:p>
        </p:txBody>
      </p:sp>
      <p:sp>
        <p:nvSpPr>
          <p:cNvPr id="16" name="מציין מיקום של מספר שקופית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20380121-2E6F-4EAC-90B4-17F8D1F78AF5}" type="slidenum">
              <a:rPr lang="he-IL"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5.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hyperlink" Target="http://he.wikipedia.org/wiki/%D7%A7%D7%95%D7%91%D7%A5:Genesis_Collector_Array.jpg" TargetMode="External"/><Relationship Id="rId2" Type="http://schemas.openxmlformats.org/officeDocument/2006/relationships/image" Target="../media/image26.jpeg"/><Relationship Id="rId1" Type="http://schemas.openxmlformats.org/officeDocument/2006/relationships/slideLayout" Target="../slideLayouts/slideLayout40.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0.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hyperlink" Target="http://he.wikipedia.org/wiki/%D7%A7%D7%95%D7%91%D7%A5:Genesis_crash_site_scenery.jp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50.jpeg"/><Relationship Id="rId7" Type="http://schemas.openxmlformats.org/officeDocument/2006/relationships/oleObject" Target="../embeddings/oleObject9.bin"/><Relationship Id="rId2" Type="http://schemas.openxmlformats.org/officeDocument/2006/relationships/slideLayout" Target="../slideLayouts/slideLayout35.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5.xml"/><Relationship Id="rId1" Type="http://schemas.openxmlformats.org/officeDocument/2006/relationships/video" Target="file:///F:\&#1488;&#1504;&#1497;&#1502;&#1510;&#1497;&#1492;%20&#1495;&#1491;&#1513;&#1492;3.wmv" TargetMode="External"/><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5.png"/><Relationship Id="rId2" Type="http://schemas.openxmlformats.org/officeDocument/2006/relationships/slideLayout" Target="../slideLayouts/slideLayout35.xml"/><Relationship Id="rId1" Type="http://schemas.openxmlformats.org/officeDocument/2006/relationships/video" Target="file:///F:\earth_sun.wmv" TargetMode="External"/><Relationship Id="rId6" Type="http://schemas.openxmlformats.org/officeDocument/2006/relationships/hyperlink" Target="earth_sun.wmv" TargetMode="External"/><Relationship Id="rId5" Type="http://schemas.openxmlformats.org/officeDocument/2006/relationships/image" Target="../media/image64.gif"/><Relationship Id="rId4" Type="http://schemas.openxmlformats.org/officeDocument/2006/relationships/image" Target="../media/image63.jpeg"/></Relationships>
</file>

<file path=ppt/slides/_rels/slide43.xml.rels><?xml version="1.0" encoding="UTF-8" standalone="yes"?>
<Relationships xmlns="http://schemas.openxmlformats.org/package/2006/relationships"><Relationship Id="rId3" Type="http://schemas.openxmlformats.org/officeDocument/2006/relationships/hyperlink" Target="http://genesismission.jpl.nasa.gov/mission/index.html" TargetMode="External"/><Relationship Id="rId2" Type="http://schemas.openxmlformats.org/officeDocument/2006/relationships/image" Target="../media/image66.jpeg"/><Relationship Id="rId1" Type="http://schemas.openxmlformats.org/officeDocument/2006/relationships/slideLayout" Target="../slideLayouts/slideLayout35.xml"/><Relationship Id="rId6" Type="http://schemas.openxmlformats.org/officeDocument/2006/relationships/hyperlink" Target="http://www.esa.int/esaSC/120373_index_0_m.html" TargetMode="External"/><Relationship Id="rId5" Type="http://schemas.openxmlformats.org/officeDocument/2006/relationships/hyperlink" Target="http://solarprobe.jhuapl.edu/" TargetMode="External"/><Relationship Id="rId4" Type="http://schemas.openxmlformats.org/officeDocument/2006/relationships/hyperlink" Target="http://www.esa.int/esaSC/SEMM17XJD1E_index_0.html"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ctrTitle"/>
          </p:nvPr>
        </p:nvSpPr>
        <p:spPr>
          <a:xfrm>
            <a:off x="1187624" y="1196752"/>
            <a:ext cx="6696744" cy="1656184"/>
          </a:xfrm>
        </p:spPr>
        <p:txBody>
          <a:bodyPr>
            <a:normAutofit/>
            <a:scene3d>
              <a:camera prst="orthographicFront"/>
              <a:lightRig rig="threePt" dir="t"/>
            </a:scene3d>
            <a:sp3d extrusionH="57150">
              <a:bevelT w="38100" h="38100" prst="angle"/>
            </a:sp3d>
          </a:bodyPr>
          <a:lstStyle/>
          <a:p>
            <a:pPr algn="ctr"/>
            <a:r>
              <a:rPr lang="he-IL" sz="3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pitchFamily="34" charset="0"/>
              </a:rPr>
              <a:t>אולימפיאדה צעירה </a:t>
            </a:r>
            <a:r>
              <a:rPr lang="he-IL" sz="32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pitchFamily="34" charset="0"/>
              </a:rPr>
              <a:t/>
            </a:r>
            <a:br>
              <a:rPr lang="he-IL" sz="32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pitchFamily="34" charset="0"/>
              </a:rPr>
            </a:br>
            <a:r>
              <a:rPr lang="he-IL" sz="3200"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pitchFamily="34" charset="0"/>
              </a:rPr>
              <a:t>על </a:t>
            </a:r>
            <a:r>
              <a:rPr lang="he-IL" sz="3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Calibri" pitchFamily="34" charset="0"/>
              </a:rPr>
              <a:t>שם אל"מ אילן רמון וצוות קולומביה – 2013</a:t>
            </a:r>
            <a:endParaRPr lang="he-IL" sz="3200"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pic>
        <p:nvPicPr>
          <p:cNvPr id="5" name="תמונה 4" descr="images (5).jpg"/>
          <p:cNvPicPr>
            <a:picLocks noChangeAspect="1"/>
          </p:cNvPicPr>
          <p:nvPr/>
        </p:nvPicPr>
        <p:blipFill>
          <a:blip r:embed="rId3" cstate="print"/>
          <a:stretch>
            <a:fillRect/>
          </a:stretch>
        </p:blipFill>
        <p:spPr>
          <a:xfrm>
            <a:off x="2843808" y="2860996"/>
            <a:ext cx="3240360" cy="330430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 xmlns:p14="http://schemas.microsoft.com/office/powerpoint/2010/main" val="333949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מציין מיקום של תמונה 11" descr="3.jpg"/>
          <p:cNvPicPr>
            <a:picLocks noGrp="1" noChangeAspect="1"/>
          </p:cNvPicPr>
          <p:nvPr>
            <p:ph type="pic" idx="1"/>
          </p:nvPr>
        </p:nvPicPr>
        <p:blipFill>
          <a:blip r:embed="rId2" cstate="print"/>
          <a:srcRect l="11892" r="11892"/>
          <a:stretch>
            <a:fillRect/>
          </a:stretch>
        </p:blipFill>
        <p:spPr/>
      </p:pic>
      <p:sp>
        <p:nvSpPr>
          <p:cNvPr id="4" name="כותרת 3"/>
          <p:cNvSpPr>
            <a:spLocks noGrp="1"/>
          </p:cNvSpPr>
          <p:nvPr>
            <p:ph type="title"/>
          </p:nvPr>
        </p:nvSpPr>
        <p:spPr>
          <a:xfrm>
            <a:off x="6012160" y="332656"/>
            <a:ext cx="2855310" cy="707504"/>
          </a:xfrm>
        </p:spPr>
        <p:txBody>
          <a:bodyPr>
            <a:prstTxWarp prst="textWave1">
              <a:avLst/>
            </a:prstTxWarp>
          </a:bodyPr>
          <a:lstStyle/>
          <a:p>
            <a:pPr algn="ctr"/>
            <a:r>
              <a:rPr lang="he-IL"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השמש</a:t>
            </a:r>
            <a:endParaRPr lang="he-IL"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5" name="מציין מיקום תוכן 4"/>
          <p:cNvSpPr>
            <a:spLocks noGrp="1"/>
          </p:cNvSpPr>
          <p:nvPr>
            <p:ph type="body" sz="half" idx="2"/>
          </p:nvPr>
        </p:nvSpPr>
        <p:spPr>
          <a:xfrm>
            <a:off x="4572000" y="1268760"/>
            <a:ext cx="4365104" cy="5256584"/>
          </a:xfrm>
        </p:spPr>
        <p:txBody>
          <a:bodyPr>
            <a:noAutofit/>
          </a:bodyPr>
          <a:lstStyle/>
          <a:p>
            <a:pPr marL="0" lvl="0" indent="0" fontAlgn="base">
              <a:spcBef>
                <a:spcPct val="0"/>
              </a:spcBef>
              <a:spcAft>
                <a:spcPct val="0"/>
              </a:spcAft>
            </a:pPr>
            <a:r>
              <a:rPr lang="he-IL" sz="2800" b="1" dirty="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latin typeface="Arial" pitchFamily="34" charset="0"/>
                <a:cs typeface="Arial" pitchFamily="34" charset="0"/>
              </a:rPr>
              <a:t>השמש היא המקור הראשי לאנרגיה במערכת הסולארית. האנרגיה יוצאת מהשמש על צורות קרני אור בעלי אורך גל שונה</a:t>
            </a:r>
            <a:r>
              <a:rPr lang="he-IL" sz="2800" b="1" dirty="0" smtClean="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latin typeface="Arial" pitchFamily="34" charset="0"/>
                <a:cs typeface="Arial" pitchFamily="34" charset="0"/>
              </a:rPr>
              <a:t>.</a:t>
            </a:r>
          </a:p>
          <a:p>
            <a:pPr marL="0" lvl="0" indent="0" fontAlgn="base">
              <a:spcBef>
                <a:spcPct val="0"/>
              </a:spcBef>
              <a:spcAft>
                <a:spcPct val="0"/>
              </a:spcAft>
              <a:buNone/>
            </a:pPr>
            <a:endParaRPr lang="en-US" sz="2800" b="1" dirty="0">
              <a:ln w="900" cmpd="sng">
                <a:solidFill>
                  <a:schemeClr val="accent1">
                    <a:satMod val="190000"/>
                    <a:alpha val="55000"/>
                  </a:schemeClr>
                </a:solidFill>
                <a:prstDash val="solid"/>
              </a:ln>
              <a:solidFill>
                <a:srgbClr val="00B0F0"/>
              </a:solidFill>
              <a:effectLst>
                <a:innerShdw blurRad="101600" dist="76200" dir="5400000">
                  <a:schemeClr val="accent1">
                    <a:satMod val="190000"/>
                    <a:tint val="100000"/>
                    <a:alpha val="74000"/>
                  </a:schemeClr>
                </a:innerShdw>
              </a:effectLst>
              <a:latin typeface="Arial" pitchFamily="34" charset="0"/>
              <a:cs typeface="Arial" pitchFamily="34" charset="0"/>
            </a:endParaRPr>
          </a:p>
          <a:p>
            <a:pPr marL="0" lvl="0" indent="0" fontAlgn="base">
              <a:spcBef>
                <a:spcPct val="0"/>
              </a:spcBef>
              <a:spcAft>
                <a:spcPct val="0"/>
              </a:spcAft>
            </a:pPr>
            <a:r>
              <a:rPr lang="he-IL" sz="2800" dirty="0">
                <a:ln w="18415" cmpd="sng">
                  <a:solidFill>
                    <a:schemeClr val="accent4">
                      <a:lumMod val="75000"/>
                    </a:schemeClr>
                  </a:solidFill>
                  <a:prstDash val="solid"/>
                </a:ln>
                <a:solidFill>
                  <a:schemeClr val="accent4">
                    <a:lumMod val="75000"/>
                  </a:schemeClr>
                </a:solidFill>
                <a:effectLst>
                  <a:outerShdw blurRad="63500" dir="3600000" algn="tl" rotWithShape="0">
                    <a:srgbClr val="000000">
                      <a:alpha val="70000"/>
                    </a:srgbClr>
                  </a:outerShdw>
                </a:effectLst>
                <a:latin typeface="Arial" pitchFamily="34" charset="0"/>
                <a:cs typeface="Arial" pitchFamily="34" charset="0"/>
              </a:rPr>
              <a:t>החומר שממנו מורכבת השמש מכיל 71% מימן ו 26% הליום בנוסף לכמויות קטנות מאוד של רכיבים אחרים.</a:t>
            </a:r>
            <a:endParaRPr lang="en-US" sz="2800" dirty="0">
              <a:ln w="18415" cmpd="sng">
                <a:solidFill>
                  <a:schemeClr val="accent4">
                    <a:lumMod val="75000"/>
                  </a:schemeClr>
                </a:solidFill>
                <a:prstDash val="solid"/>
              </a:ln>
              <a:solidFill>
                <a:schemeClr val="accent4">
                  <a:lumMod val="75000"/>
                </a:schemeClr>
              </a:solidFill>
              <a:effectLst>
                <a:outerShdw blurRad="63500" dir="3600000" algn="tl" rotWithShape="0">
                  <a:srgbClr val="000000">
                    <a:alpha val="70000"/>
                  </a:srgbClr>
                </a:outerShdw>
              </a:effectLst>
              <a:latin typeface="Arial" pitchFamily="34" charset="0"/>
              <a:cs typeface="Arial" pitchFamily="34" charset="0"/>
            </a:endParaRPr>
          </a:p>
          <a:p>
            <a:pPr algn="ctr"/>
            <a:endParaRPr lang="he-IL" sz="2800" b="1" dirty="0">
              <a:solidFill>
                <a:srgbClr val="FF0000"/>
              </a:solidFill>
            </a:endParaRPr>
          </a:p>
          <a:p>
            <a:endParaRPr lang="he-IL" sz="2800" b="1" dirty="0"/>
          </a:p>
        </p:txBody>
      </p:sp>
    </p:spTree>
    <p:extLst>
      <p:ext uri="{BB962C8B-B14F-4D97-AF65-F5344CB8AC3E}">
        <p14:creationId xmlns="" xmlns:p14="http://schemas.microsoft.com/office/powerpoint/2010/main" val="6282319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כותרת 3"/>
          <p:cNvSpPr>
            <a:spLocks noGrp="1"/>
          </p:cNvSpPr>
          <p:nvPr>
            <p:ph type="title"/>
          </p:nvPr>
        </p:nvSpPr>
        <p:spPr>
          <a:xfrm>
            <a:off x="6228184" y="188640"/>
            <a:ext cx="2711294" cy="720080"/>
          </a:xfrm>
        </p:spPr>
        <p:txBody>
          <a:bodyPr>
            <a:prstTxWarp prst="textWave1">
              <a:avLst/>
            </a:prstTxWarp>
          </a:bodyPr>
          <a:lstStyle/>
          <a:p>
            <a:pPr algn="ctr"/>
            <a:r>
              <a:rPr lang="he-IL" b="1" cap="all" dirty="0" smtClean="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rPr>
              <a:t>השמש</a:t>
            </a:r>
            <a:endParaRPr lang="he-IL" b="1" cap="all" dirty="0">
              <a:ln w="9000" cmpd="sng">
                <a:solidFill>
                  <a:schemeClr val="accent4">
                    <a:shade val="50000"/>
                    <a:satMod val="120000"/>
                  </a:schemeClr>
                </a:solidFill>
                <a:prstDash val="solid"/>
              </a:ln>
              <a:solidFill>
                <a:srgbClr val="FFC000"/>
              </a:solidFill>
              <a:effectLst>
                <a:reflection blurRad="12700" stA="28000" endPos="45000" dist="1000" dir="5400000" sy="-100000" algn="bl" rotWithShape="0"/>
              </a:effectLst>
            </a:endParaRPr>
          </a:p>
        </p:txBody>
      </p:sp>
      <p:sp>
        <p:nvSpPr>
          <p:cNvPr id="5" name="מציין מיקום תוכן 4"/>
          <p:cNvSpPr>
            <a:spLocks noGrp="1"/>
          </p:cNvSpPr>
          <p:nvPr>
            <p:ph type="body" sz="half" idx="2"/>
          </p:nvPr>
        </p:nvSpPr>
        <p:spPr>
          <a:xfrm>
            <a:off x="5004048" y="1124744"/>
            <a:ext cx="3933056" cy="1920240"/>
          </a:xfrm>
        </p:spPr>
        <p:txBody>
          <a:bodyPr>
            <a:noAutofit/>
          </a:bodyPr>
          <a:lstStyle/>
          <a:p>
            <a:pPr marL="0" lvl="0" indent="0" fontAlgn="base">
              <a:spcBef>
                <a:spcPct val="0"/>
              </a:spcBef>
              <a:spcAft>
                <a:spcPct val="0"/>
              </a:spcAft>
            </a:pPr>
            <a:r>
              <a:rPr lang="he-IL" sz="2800" b="1" dirty="0" smtClean="0">
                <a:ln w="1905"/>
                <a:solidFill>
                  <a:srgbClr val="C00000"/>
                </a:solidFill>
                <a:effectLst>
                  <a:innerShdw blurRad="69850" dist="43180" dir="5400000">
                    <a:srgbClr val="000000">
                      <a:alpha val="65000"/>
                    </a:srgbClr>
                  </a:innerShdw>
                </a:effectLst>
                <a:latin typeface="Arial" pitchFamily="34" charset="0"/>
                <a:cs typeface="Arial" pitchFamily="34" charset="0"/>
              </a:rPr>
              <a:t>השמש </a:t>
            </a:r>
            <a:r>
              <a:rPr lang="he-IL" sz="2800" b="1" dirty="0">
                <a:ln w="1905"/>
                <a:solidFill>
                  <a:srgbClr val="C00000"/>
                </a:solidFill>
                <a:effectLst>
                  <a:innerShdw blurRad="69850" dist="43180" dir="5400000">
                    <a:srgbClr val="000000">
                      <a:alpha val="65000"/>
                    </a:srgbClr>
                  </a:innerShdw>
                </a:effectLst>
                <a:latin typeface="Arial" pitchFamily="34" charset="0"/>
                <a:cs typeface="Arial" pitchFamily="34" charset="0"/>
              </a:rPr>
              <a:t>נוצרה לפני כחמשת מיליארדי שנה, ומדענים חושבים שהיא הולכת להישאר לעוד חמשת מיליארדי שנה מינימום.</a:t>
            </a:r>
            <a:endParaRPr lang="en-US" sz="2800" b="1" dirty="0">
              <a:ln w="1905"/>
              <a:solidFill>
                <a:srgbClr val="C00000"/>
              </a:solidFill>
              <a:effectLst>
                <a:innerShdw blurRad="69850" dist="43180" dir="5400000">
                  <a:srgbClr val="000000">
                    <a:alpha val="65000"/>
                  </a:srgbClr>
                </a:innerShdw>
              </a:effectLst>
              <a:latin typeface="Arial" pitchFamily="34" charset="0"/>
              <a:cs typeface="Arial" pitchFamily="34" charset="0"/>
            </a:endParaRPr>
          </a:p>
          <a:p>
            <a:pPr marL="0" lvl="0" indent="0" fontAlgn="base">
              <a:spcBef>
                <a:spcPct val="0"/>
              </a:spcBef>
              <a:spcAft>
                <a:spcPct val="0"/>
              </a:spcAft>
            </a:pPr>
            <a:r>
              <a:rPr lang="he-IL" sz="2800" b="1" dirty="0">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latin typeface="Arial" pitchFamily="34" charset="0"/>
                <a:cs typeface="Arial" pitchFamily="34" charset="0"/>
              </a:rPr>
              <a:t>קוטר השמש שווה ל 1,392,684 ק"מ, והמרחק בינה לבין כדור הארץ שווה ל 150,000,000 ק"מ.</a:t>
            </a:r>
            <a:endParaRPr lang="en-US" sz="2800" b="1" dirty="0">
              <a:ln w="900" cmpd="sng">
                <a:solidFill>
                  <a:schemeClr val="accent1">
                    <a:satMod val="190000"/>
                    <a:alpha val="55000"/>
                  </a:schemeClr>
                </a:solidFill>
                <a:prstDash val="solid"/>
              </a:ln>
              <a:solidFill>
                <a:srgbClr val="00B050"/>
              </a:solidFill>
              <a:effectLst>
                <a:innerShdw blurRad="101600" dist="76200" dir="5400000">
                  <a:schemeClr val="accent1">
                    <a:satMod val="190000"/>
                    <a:tint val="100000"/>
                    <a:alpha val="74000"/>
                  </a:schemeClr>
                </a:innerShdw>
              </a:effectLst>
              <a:latin typeface="Arial" pitchFamily="34" charset="0"/>
              <a:cs typeface="Arial" pitchFamily="34" charset="0"/>
            </a:endParaRPr>
          </a:p>
          <a:p>
            <a:pPr algn="ctr"/>
            <a:endParaRPr lang="he-IL" sz="2800" b="1" dirty="0">
              <a:solidFill>
                <a:srgbClr val="FF0000"/>
              </a:solidFill>
            </a:endParaRPr>
          </a:p>
          <a:p>
            <a:endParaRPr lang="he-IL" sz="2800" b="1" dirty="0"/>
          </a:p>
        </p:txBody>
      </p:sp>
      <p:pic>
        <p:nvPicPr>
          <p:cNvPr id="9" name="מציין מיקום של תמונה 8" descr="4.jpg"/>
          <p:cNvPicPr>
            <a:picLocks noGrp="1" noChangeAspect="1"/>
          </p:cNvPicPr>
          <p:nvPr>
            <p:ph type="pic" idx="1"/>
          </p:nvPr>
        </p:nvPicPr>
        <p:blipFill>
          <a:blip r:embed="rId2" cstate="print"/>
          <a:srcRect l="11898" r="11898"/>
          <a:stretch>
            <a:fillRect/>
          </a:stretch>
        </p:blipFill>
        <p:spPr/>
      </p:pic>
      <p:sp>
        <p:nvSpPr>
          <p:cNvPr id="8" name="מלבן 7"/>
          <p:cNvSpPr/>
          <p:nvPr/>
        </p:nvSpPr>
        <p:spPr>
          <a:xfrm>
            <a:off x="1619672" y="5733256"/>
            <a:ext cx="6984776" cy="954107"/>
          </a:xfrm>
          <a:prstGeom prst="rect">
            <a:avLst/>
          </a:prstGeom>
        </p:spPr>
        <p:txBody>
          <a:bodyPr wrap="square">
            <a:spAutoFit/>
          </a:bodyPr>
          <a:lstStyle/>
          <a:p>
            <a:pPr algn="ctr"/>
            <a:r>
              <a:rPr lang="he-I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הערה: המשימה תוסיף מידע רב על התהליכים בתוך השמש והיווצרות מערכת השמש.</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6282319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תמונה 6" descr="22.jpg"/>
          <p:cNvPicPr>
            <a:picLocks noChangeAspect="1"/>
          </p:cNvPicPr>
          <p:nvPr/>
        </p:nvPicPr>
        <p:blipFill>
          <a:blip r:embed="rId3" cstate="print">
            <a:clrChange>
              <a:clrFrom>
                <a:srgbClr val="FFFFFF"/>
              </a:clrFrom>
              <a:clrTo>
                <a:srgbClr val="FFFFFF">
                  <a:alpha val="0"/>
                </a:srgbClr>
              </a:clrTo>
            </a:clrChange>
          </a:blip>
          <a:stretch>
            <a:fillRect/>
          </a:stretch>
        </p:blipFill>
        <p:spPr>
          <a:xfrm>
            <a:off x="0" y="0"/>
            <a:ext cx="3810000" cy="3009900"/>
          </a:xfrm>
          <a:prstGeom prst="rect">
            <a:avLst/>
          </a:prstGeom>
        </p:spPr>
      </p:pic>
      <p:sp>
        <p:nvSpPr>
          <p:cNvPr id="2" name="כותרת 1"/>
          <p:cNvSpPr>
            <a:spLocks noGrp="1"/>
          </p:cNvSpPr>
          <p:nvPr>
            <p:ph type="title"/>
          </p:nvPr>
        </p:nvSpPr>
        <p:spPr>
          <a:xfrm>
            <a:off x="4211960" y="764704"/>
            <a:ext cx="4474840" cy="724942"/>
          </a:xfrm>
        </p:spPr>
        <p:txBody>
          <a:bodyPr>
            <a:prstTxWarp prst="textCurveUp">
              <a:avLst/>
            </a:prstTxWarp>
            <a:normAutofit fontScale="90000"/>
          </a:bodyPr>
          <a:lstStyle/>
          <a:p>
            <a:pPr algn="ctr"/>
            <a:r>
              <a:rPr lang="he-IL" b="1" dirty="0" smtClean="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rPr>
              <a:t>עטרת השמש</a:t>
            </a:r>
            <a:endParaRPr lang="he-IL" b="1" dirty="0">
              <a:ln w="18000">
                <a:solidFill>
                  <a:schemeClr val="accent2">
                    <a:satMod val="140000"/>
                  </a:schemeClr>
                </a:solidFill>
                <a:prstDash val="solid"/>
                <a:miter lim="800000"/>
              </a:ln>
              <a:solidFill>
                <a:srgbClr val="FFC000"/>
              </a:solidFill>
              <a:effectLst>
                <a:outerShdw blurRad="25500" dist="23000" dir="7020000" algn="tl">
                  <a:srgbClr val="000000">
                    <a:alpha val="50000"/>
                  </a:srgbClr>
                </a:outerShdw>
              </a:effectLst>
            </a:endParaRPr>
          </a:p>
        </p:txBody>
      </p:sp>
      <p:sp>
        <p:nvSpPr>
          <p:cNvPr id="3" name="מציין מיקום תוכן 2"/>
          <p:cNvSpPr>
            <a:spLocks noGrp="1"/>
          </p:cNvSpPr>
          <p:nvPr>
            <p:ph idx="1"/>
          </p:nvPr>
        </p:nvSpPr>
        <p:spPr>
          <a:xfrm>
            <a:off x="539552" y="1844824"/>
            <a:ext cx="8280920" cy="4824536"/>
          </a:xfrm>
        </p:spPr>
        <p:txBody>
          <a:bodyPr>
            <a:noAutofit/>
          </a:bodyPr>
          <a:lstStyle/>
          <a:p>
            <a:r>
              <a:rPr lang="he-IL" sz="2800" b="1" dirty="0">
                <a:ln w="1905"/>
                <a:solidFill>
                  <a:srgbClr val="00B050"/>
                </a:solidFill>
                <a:effectLst>
                  <a:innerShdw blurRad="69850" dist="43180" dir="5400000">
                    <a:srgbClr val="000000">
                      <a:alpha val="65000"/>
                    </a:srgbClr>
                  </a:innerShdw>
                </a:effectLst>
              </a:rPr>
              <a:t>העטרה היא השכבה העליונה של השמש. עטרת השמש חמה בהרבה מפני השטח הנראים של השמש: הטמפרטורה הממוצעת של השמש היא כ- </a:t>
            </a:r>
            <a:r>
              <a:rPr lang="en-US" sz="2800" b="1" baseline="30000" dirty="0" err="1">
                <a:ln w="1905"/>
                <a:solidFill>
                  <a:srgbClr val="00B050"/>
                </a:solidFill>
                <a:effectLst>
                  <a:innerShdw blurRad="69850" dist="43180" dir="5400000">
                    <a:srgbClr val="000000">
                      <a:alpha val="65000"/>
                    </a:srgbClr>
                  </a:innerShdw>
                </a:effectLst>
              </a:rPr>
              <a:t>o</a:t>
            </a:r>
            <a:r>
              <a:rPr lang="en-US" sz="2800" b="1" dirty="0" err="1">
                <a:ln w="1905"/>
                <a:solidFill>
                  <a:srgbClr val="00B050"/>
                </a:solidFill>
                <a:effectLst>
                  <a:innerShdw blurRad="69850" dist="43180" dir="5400000">
                    <a:srgbClr val="000000">
                      <a:alpha val="65000"/>
                    </a:srgbClr>
                  </a:innerShdw>
                </a:effectLst>
              </a:rPr>
              <a:t>K</a:t>
            </a:r>
            <a:r>
              <a:rPr lang="he-IL" sz="2800" b="1" dirty="0">
                <a:ln w="1905"/>
                <a:solidFill>
                  <a:srgbClr val="00B050"/>
                </a:solidFill>
                <a:effectLst>
                  <a:innerShdw blurRad="69850" dist="43180" dir="5400000">
                    <a:srgbClr val="000000">
                      <a:alpha val="65000"/>
                    </a:srgbClr>
                  </a:innerShdw>
                </a:effectLst>
              </a:rPr>
              <a:t>5,800 (מעלות קלווין) </a:t>
            </a:r>
            <a:r>
              <a:rPr lang="he-IL" sz="2800" b="1" dirty="0" smtClean="0">
                <a:ln w="1905"/>
                <a:solidFill>
                  <a:srgbClr val="00B050"/>
                </a:solidFill>
                <a:effectLst>
                  <a:innerShdw blurRad="69850" dist="43180" dir="5400000">
                    <a:srgbClr val="000000">
                      <a:alpha val="65000"/>
                    </a:srgbClr>
                  </a:innerShdw>
                </a:effectLst>
              </a:rPr>
              <a:t>בהשוואה ל-1-3 </a:t>
            </a:r>
            <a:r>
              <a:rPr lang="he-IL" sz="2800" b="1" dirty="0">
                <a:ln w="1905"/>
                <a:solidFill>
                  <a:srgbClr val="00B050"/>
                </a:solidFill>
                <a:effectLst>
                  <a:innerShdw blurRad="69850" dist="43180" dir="5400000">
                    <a:srgbClr val="000000">
                      <a:alpha val="65000"/>
                    </a:srgbClr>
                  </a:innerShdw>
                </a:effectLst>
              </a:rPr>
              <a:t>מיליון מעלות קלווין לעטרת השמש. </a:t>
            </a:r>
            <a:endParaRPr lang="he-IL" sz="2800" b="1" dirty="0" smtClean="0">
              <a:ln w="1905"/>
              <a:solidFill>
                <a:srgbClr val="00B050"/>
              </a:solidFill>
              <a:effectLst>
                <a:innerShdw blurRad="69850" dist="43180" dir="5400000">
                  <a:srgbClr val="000000">
                    <a:alpha val="65000"/>
                  </a:srgbClr>
                </a:innerShdw>
              </a:effectLst>
            </a:endParaRPr>
          </a:p>
          <a:p>
            <a:r>
              <a:rPr lang="he-IL" sz="2800" b="1" dirty="0" smtClean="0">
                <a:ln w="1905"/>
                <a:solidFill>
                  <a:srgbClr val="C00000"/>
                </a:solidFill>
                <a:effectLst>
                  <a:innerShdw blurRad="69850" dist="43180" dir="5400000">
                    <a:srgbClr val="000000">
                      <a:alpha val="65000"/>
                    </a:srgbClr>
                  </a:innerShdw>
                </a:effectLst>
              </a:rPr>
              <a:t>מנגנון </a:t>
            </a:r>
            <a:r>
              <a:rPr lang="he-IL" sz="2800" b="1" dirty="0">
                <a:ln w="1905"/>
                <a:solidFill>
                  <a:srgbClr val="C00000"/>
                </a:solidFill>
                <a:effectLst>
                  <a:innerShdw blurRad="69850" dist="43180" dir="5400000">
                    <a:srgbClr val="000000">
                      <a:alpha val="65000"/>
                    </a:srgbClr>
                  </a:innerShdw>
                </a:effectLst>
              </a:rPr>
              <a:t>ההתחממות של החלקיקים אינו ברור, ההנחה היא שהחלקיקים מואצים על ידי השדה המגנטי של השמש</a:t>
            </a:r>
            <a:r>
              <a:rPr lang="he-IL" sz="2800" b="1" dirty="0" smtClean="0">
                <a:ln w="1905"/>
                <a:solidFill>
                  <a:srgbClr val="C00000"/>
                </a:solidFill>
                <a:effectLst>
                  <a:innerShdw blurRad="69850" dist="43180" dir="5400000">
                    <a:srgbClr val="000000">
                      <a:alpha val="65000"/>
                    </a:srgbClr>
                  </a:innerShdw>
                </a:effectLst>
              </a:rPr>
              <a:t>.</a:t>
            </a:r>
          </a:p>
          <a:p>
            <a:r>
              <a:rPr lang="he-IL" sz="2800" b="1" dirty="0" smtClean="0"/>
              <a:t> </a:t>
            </a:r>
            <a:r>
              <a:rPr lang="he-IL" sz="2800" b="1" dirty="0">
                <a:ln w="1905"/>
                <a:solidFill>
                  <a:schemeClr val="tx2">
                    <a:lumMod val="60000"/>
                    <a:lumOff val="40000"/>
                  </a:schemeClr>
                </a:solidFill>
                <a:effectLst>
                  <a:innerShdw blurRad="69850" dist="43180" dir="5400000">
                    <a:srgbClr val="000000">
                      <a:alpha val="65000"/>
                    </a:srgbClr>
                  </a:innerShdw>
                </a:effectLst>
              </a:rPr>
              <a:t>עובה של שכבה זו אינו קבוע אבל הוא מגיע ליותר </a:t>
            </a:r>
            <a:r>
              <a:rPr lang="he-IL" sz="2800" b="1" dirty="0" err="1">
                <a:ln w="1905"/>
                <a:solidFill>
                  <a:schemeClr val="tx2">
                    <a:lumMod val="60000"/>
                    <a:lumOff val="40000"/>
                  </a:schemeClr>
                </a:solidFill>
                <a:effectLst>
                  <a:innerShdw blurRad="69850" dist="43180" dir="5400000">
                    <a:srgbClr val="000000">
                      <a:alpha val="65000"/>
                    </a:srgbClr>
                  </a:innerShdw>
                </a:effectLst>
              </a:rPr>
              <a:t>ממליון</a:t>
            </a:r>
            <a:r>
              <a:rPr lang="he-IL" sz="2800" b="1" dirty="0">
                <a:ln w="1905"/>
                <a:solidFill>
                  <a:schemeClr val="tx2">
                    <a:lumMod val="60000"/>
                    <a:lumOff val="40000"/>
                  </a:schemeClr>
                </a:solidFill>
                <a:effectLst>
                  <a:innerShdw blurRad="69850" dist="43180" dir="5400000">
                    <a:srgbClr val="000000">
                      <a:alpha val="65000"/>
                    </a:srgbClr>
                  </a:innerShdw>
                </a:effectLst>
              </a:rPr>
              <a:t> ק"מ. </a:t>
            </a:r>
            <a:endParaRPr lang="he-IL" sz="2800" b="1" dirty="0">
              <a:solidFill>
                <a:schemeClr val="tx2">
                  <a:lumMod val="60000"/>
                  <a:lumOff val="40000"/>
                </a:schemeClr>
              </a:solidFill>
            </a:endParaRPr>
          </a:p>
        </p:txBody>
      </p:sp>
    </p:spTree>
    <p:extLst>
      <p:ext uri="{BB962C8B-B14F-4D97-AF65-F5344CB8AC3E}">
        <p14:creationId xmlns="" xmlns:p14="http://schemas.microsoft.com/office/powerpoint/2010/main" val="30391056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scene3d>
            <a:camera prst="orthographicFront"/>
            <a:lightRig rig="threePt" dir="t"/>
          </a:scene3d>
          <a:sp3d>
            <a:bevelT w="139700" h="139700" prst="divot"/>
          </a:sp3d>
          <a:extLst>
            <a:ext uri="{909E8E84-426E-40DD-AFC4-6F175D3DCCD1}">
              <a14:hiddenFill xmlns="" xmlns:a14="http://schemas.microsoft.com/office/drawing/2010/main">
                <a:solidFill>
                  <a:srgbClr val="FFFFFF"/>
                </a:solidFill>
              </a14:hiddenFill>
            </a:ext>
          </a:extLst>
        </p:spPr>
      </p:pic>
      <p:sp>
        <p:nvSpPr>
          <p:cNvPr id="2" name="כותרת 1"/>
          <p:cNvSpPr>
            <a:spLocks noGrp="1"/>
          </p:cNvSpPr>
          <p:nvPr>
            <p:ph type="title"/>
          </p:nvPr>
        </p:nvSpPr>
        <p:spPr>
          <a:xfrm>
            <a:off x="2915816" y="1124744"/>
            <a:ext cx="2880320" cy="666328"/>
          </a:xfrm>
        </p:spPr>
        <p:txBody>
          <a:bodyPr>
            <a:prstTxWarp prst="textCurveUp">
              <a:avLst/>
            </a:prstTxWarp>
            <a:normAutofit fontScale="90000"/>
          </a:bodyPr>
          <a:lstStyle/>
          <a:p>
            <a:pPr algn="ctr"/>
            <a:r>
              <a:rPr lang="he-IL" dirty="0" smtClean="0">
                <a:ln w="18415" cmpd="sng">
                  <a:solidFill>
                    <a:srgbClr val="FFFFFF"/>
                  </a:solidFill>
                  <a:prstDash val="solid"/>
                </a:ln>
                <a:solidFill>
                  <a:srgbClr val="C00000"/>
                </a:solidFill>
                <a:effectLst>
                  <a:outerShdw blurRad="63500" dir="3600000" algn="tl" rotWithShape="0">
                    <a:srgbClr val="000000">
                      <a:alpha val="70000"/>
                    </a:srgbClr>
                  </a:outerShdw>
                </a:effectLst>
              </a:rPr>
              <a:t>השמש</a:t>
            </a:r>
            <a:endParaRPr lang="he-IL" dirty="0">
              <a:ln w="18415" cmpd="sng">
                <a:solidFill>
                  <a:srgbClr val="FFFFFF"/>
                </a:solidFill>
                <a:prstDash val="solid"/>
              </a:ln>
              <a:solidFill>
                <a:srgbClr val="C00000"/>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3009954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b="-5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751512" y="0"/>
            <a:ext cx="4140968" cy="1124744"/>
          </a:xfrm>
        </p:spPr>
        <p:txBody>
          <a:bodyPr>
            <a:prstTxWarp prst="textCurveDown">
              <a:avLst/>
            </a:prstTxWarp>
          </a:bodyPr>
          <a:lstStyle/>
          <a:p>
            <a:pPr algn="ctr"/>
            <a:r>
              <a:rPr lang="he-IL" b="0" dirty="0" smtClean="0">
                <a:ln w="18415" cmpd="sng">
                  <a:solidFill>
                    <a:srgbClr val="FFFFFF"/>
                  </a:solidFill>
                  <a:prstDash val="solid"/>
                </a:ln>
                <a:solidFill>
                  <a:srgbClr val="FFC000"/>
                </a:solidFill>
                <a:effectLst>
                  <a:outerShdw blurRad="63500" dir="3600000" algn="tl" rotWithShape="0">
                    <a:srgbClr val="000000">
                      <a:alpha val="70000"/>
                    </a:srgbClr>
                  </a:outerShdw>
                </a:effectLst>
                <a:latin typeface="David" pitchFamily="34" charset="-79"/>
                <a:cs typeface="David" pitchFamily="34" charset="-79"/>
              </a:rPr>
              <a:t>רוח השמש</a:t>
            </a:r>
            <a:endParaRPr lang="he-IL" b="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David" pitchFamily="34" charset="-79"/>
              <a:cs typeface="David" pitchFamily="34" charset="-79"/>
            </a:endParaRPr>
          </a:p>
        </p:txBody>
      </p:sp>
      <p:sp>
        <p:nvSpPr>
          <p:cNvPr id="4" name="מציין מיקום תוכן 3"/>
          <p:cNvSpPr>
            <a:spLocks noGrp="1"/>
          </p:cNvSpPr>
          <p:nvPr>
            <p:ph idx="1"/>
          </p:nvPr>
        </p:nvSpPr>
        <p:spPr>
          <a:xfrm>
            <a:off x="683568" y="1268760"/>
            <a:ext cx="8280920" cy="5400600"/>
          </a:xfrm>
        </p:spPr>
        <p:txBody>
          <a:bodyPr>
            <a:normAutofit lnSpcReduction="10000"/>
          </a:bodyPr>
          <a:lstStyle/>
          <a:p>
            <a:r>
              <a:rPr lang="he-IL"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רוח שמש היא זרם של חלקיקים אטומיים  (בעיקר אלקטרונים ופרוטוני</a:t>
            </a:r>
            <a:r>
              <a:rPr lang="he-IL"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ם ) הנפלטים  הבוקעים מהשמש ומתפשטים ברחבי מערכת השמש</a:t>
            </a:r>
            <a:r>
              <a:rPr lang="he-IL" sz="28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t>
            </a:r>
            <a:r>
              <a:rPr lang="he-IL" dirty="0">
                <a:solidFill>
                  <a:srgbClr val="0000FF"/>
                </a:solidFill>
              </a:rPr>
              <a:t>אטמוספירת השמש מורכבת </a:t>
            </a:r>
            <a:r>
              <a:rPr lang="he-IL" dirty="0" smtClean="0">
                <a:solidFill>
                  <a:srgbClr val="0000FF"/>
                </a:solidFill>
              </a:rPr>
              <a:t>מהכרומוספרה,</a:t>
            </a:r>
            <a:r>
              <a:rPr lang="he-IL" dirty="0">
                <a:solidFill>
                  <a:srgbClr val="0000FF"/>
                </a:solidFill>
              </a:rPr>
              <a:t> ומהעטרה שמעליה המשתרעת למרחק בן מיליוני קילומטרים. גבולה העליון של העטרה אינו מוגדר שכן היא מתמזגת בהדרגה ברוח השמש. טמפרטורת העטרה גבוהה ביותר, ועולה על 2 מיליון קלווין. כיוון שכך, החום הרב מאיץ את שטף החלקיקים, והללו מצליחים לברוח מכבידת השמש ולהתפשט ברחבי מערכת השמש (מסעו של חלקיק בודד מליבת השמש לעטרה</a:t>
            </a:r>
            <a:r>
              <a:rPr lang="he-IL" dirty="0"/>
              <a:t>...</a:t>
            </a:r>
          </a:p>
          <a:p>
            <a:pPr marL="137160" indent="0">
              <a:buNone/>
            </a:pPr>
            <a:r>
              <a:rPr lang="he-IL" sz="2800" dirty="0" smtClean="0">
                <a:ln w="18415" cmpd="sng">
                  <a:solidFill>
                    <a:srgbClr val="C00000"/>
                  </a:solidFill>
                  <a:prstDash val="solid"/>
                </a:ln>
                <a:solidFill>
                  <a:srgbClr val="C00000"/>
                </a:solidFill>
                <a:effectLst>
                  <a:outerShdw blurRad="63500" dir="3600000" algn="tl" rotWithShape="0">
                    <a:srgbClr val="000000">
                      <a:alpha val="70000"/>
                    </a:srgbClr>
                  </a:outerShdw>
                </a:effectLst>
              </a:rPr>
              <a:t>מהירות רוח השמש של 500 קילומטרים לשנייה, וצפיפות של 5 יונים לסמ"ק. הוא אחראי על מגוון של תופעות במערכת השמש.</a:t>
            </a:r>
          </a:p>
          <a:p>
            <a:pPr marL="137160" indent="0">
              <a:buNone/>
            </a:pPr>
            <a:endParaRPr lang="he-IL" sz="2800" dirty="0">
              <a:ln w="18415" cmpd="sng">
                <a:solidFill>
                  <a:srgbClr val="C00000"/>
                </a:solidFill>
                <a:prstDash val="solid"/>
              </a:ln>
              <a:solidFill>
                <a:srgbClr val="C00000"/>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013395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C:\Users\user\AppData\Local\Microsoft\Windows\Temporary Internet Files\Low\Content.IE5\9OTFLEQ5\00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0405" y="111713"/>
            <a:ext cx="8851269" cy="67462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
        <p:nvSpPr>
          <p:cNvPr id="3" name="חץ שמאלה 2"/>
          <p:cNvSpPr/>
          <p:nvPr/>
        </p:nvSpPr>
        <p:spPr>
          <a:xfrm>
            <a:off x="2915816" y="1196752"/>
            <a:ext cx="3168352" cy="1584176"/>
          </a:xfrm>
          <a:prstGeom prst="leftArrow">
            <a:avLst/>
          </a:prstGeom>
          <a:scene3d>
            <a:camera prst="isometricOffAxis2Left"/>
            <a:lightRig rig="threePt" dir="t"/>
          </a:scene3d>
        </p:spPr>
        <p:style>
          <a:lnRef idx="3">
            <a:schemeClr val="lt1"/>
          </a:lnRef>
          <a:fillRef idx="1">
            <a:schemeClr val="dk1"/>
          </a:fillRef>
          <a:effectRef idx="1">
            <a:schemeClr val="dk1"/>
          </a:effectRef>
          <a:fontRef idx="minor">
            <a:schemeClr val="lt1"/>
          </a:fontRef>
        </p:style>
        <p:txBody>
          <a:bodyPr rtlCol="1" anchor="ctr"/>
          <a:lstStyle/>
          <a:p>
            <a:pPr algn="ctr"/>
            <a:endParaRPr lang="he-IL"/>
          </a:p>
        </p:txBody>
      </p:sp>
      <p:sp>
        <p:nvSpPr>
          <p:cNvPr id="2" name="מלבן 1"/>
          <p:cNvSpPr/>
          <p:nvPr/>
        </p:nvSpPr>
        <p:spPr>
          <a:xfrm rot="556889">
            <a:off x="2638617" y="1734940"/>
            <a:ext cx="4032448" cy="46166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2400" b="1" cap="none" spc="0" dirty="0" smtClean="0">
                <a:ln w="11430"/>
                <a:solidFill>
                  <a:srgbClr val="FFFF00"/>
                </a:solidFill>
                <a:effectLst>
                  <a:outerShdw blurRad="50800" dist="39000" dir="5460000" algn="tl">
                    <a:srgbClr val="000000">
                      <a:alpha val="38000"/>
                    </a:srgbClr>
                  </a:outerShdw>
                </a:effectLst>
              </a:rPr>
              <a:t>שטף של רוח השמש</a:t>
            </a:r>
            <a:endParaRPr lang="he-IL" sz="2400" b="1" cap="none" spc="0"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3551201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6000" r="-21000" b="-55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627784" y="260648"/>
            <a:ext cx="6321896" cy="810344"/>
          </a:xfrm>
        </p:spPr>
        <p:txBody>
          <a:bodyPr>
            <a:prstTxWarp prst="textWave1">
              <a:avLst/>
            </a:prstTxWarp>
          </a:bodyPr>
          <a:lstStyle/>
          <a:p>
            <a:pPr algn="ctr"/>
            <a:r>
              <a:rPr lang="he-IL" b="1" dirty="0" smtClean="0">
                <a:ln w="1905"/>
                <a:solidFill>
                  <a:srgbClr val="00B050"/>
                </a:solidFill>
                <a:effectLst>
                  <a:innerShdw blurRad="69850" dist="43180" dir="5400000">
                    <a:srgbClr val="000000">
                      <a:alpha val="65000"/>
                    </a:srgbClr>
                  </a:innerShdw>
                </a:effectLst>
              </a:rPr>
              <a:t>תיאור מטרת המשימה</a:t>
            </a:r>
            <a:endParaRPr lang="he-IL" b="1" dirty="0">
              <a:ln w="1905"/>
              <a:solidFill>
                <a:srgbClr val="00B050"/>
              </a:solidFill>
              <a:effectLst>
                <a:innerShdw blurRad="69850" dist="43180" dir="5400000">
                  <a:srgbClr val="000000">
                    <a:alpha val="65000"/>
                  </a:srgbClr>
                </a:innerShdw>
              </a:effectLst>
            </a:endParaRPr>
          </a:p>
        </p:txBody>
      </p:sp>
      <p:sp>
        <p:nvSpPr>
          <p:cNvPr id="3" name="מציין מיקום תוכן 2"/>
          <p:cNvSpPr>
            <a:spLocks noGrp="1"/>
          </p:cNvSpPr>
          <p:nvPr>
            <p:ph idx="1"/>
          </p:nvPr>
        </p:nvSpPr>
        <p:spPr>
          <a:xfrm rot="771101">
            <a:off x="110339" y="1106721"/>
            <a:ext cx="3634725" cy="4967149"/>
          </a:xfrm>
        </p:spPr>
        <p:txBody>
          <a:bodyPr>
            <a:noAutofit/>
          </a:bodyPr>
          <a:lstStyle/>
          <a:p>
            <a:pPr>
              <a:buNone/>
            </a:pPr>
            <a:r>
              <a:rPr lang="he-IL" sz="2400" b="1" dirty="0" smtClean="0">
                <a:solidFill>
                  <a:schemeClr val="tx1">
                    <a:lumMod val="95000"/>
                    <a:lumOff val="5000"/>
                  </a:schemeClr>
                </a:solidFill>
              </a:rPr>
              <a:t>   השגת </a:t>
            </a:r>
            <a:r>
              <a:rPr lang="he-IL" sz="2400" b="1" dirty="0">
                <a:solidFill>
                  <a:schemeClr val="tx1">
                    <a:lumMod val="95000"/>
                    <a:lumOff val="5000"/>
                  </a:schemeClr>
                </a:solidFill>
              </a:rPr>
              <a:t>החומר השמשי מורכב למדי. בעטרת השמש, הנקודה הקרובה ביותר אליה יכולה להגיע חללית, הטמפרטורה יכולה להגיע עד שלוש מיליון מעלות, והדבר מונע איסוף ישיר של חומרים מהאזור הזה. האפשרות היחידה להשיג חומרים מהשמש היא לאסוף אותם מרוח השמש. </a:t>
            </a:r>
            <a:endParaRPr lang="he-IL" sz="2400" b="1" dirty="0" smtClean="0">
              <a:solidFill>
                <a:schemeClr val="tx1">
                  <a:lumMod val="95000"/>
                  <a:lumOff val="5000"/>
                </a:schemeClr>
              </a:solidFill>
            </a:endParaRPr>
          </a:p>
        </p:txBody>
      </p:sp>
      <p:sp>
        <p:nvSpPr>
          <p:cNvPr id="4" name="מלבן 3"/>
          <p:cNvSpPr/>
          <p:nvPr/>
        </p:nvSpPr>
        <p:spPr>
          <a:xfrm rot="21212979">
            <a:off x="5105355" y="2825219"/>
            <a:ext cx="3419872" cy="3539430"/>
          </a:xfrm>
          <a:prstGeom prst="rect">
            <a:avLst/>
          </a:prstGeom>
        </p:spPr>
        <p:txBody>
          <a:bodyPr wrap="square">
            <a:spAutoFit/>
          </a:bodyPr>
          <a:lstStyle/>
          <a:p>
            <a:r>
              <a:rPr lang="he-IL" sz="3200" b="1" dirty="0" smtClean="0">
                <a:solidFill>
                  <a:schemeClr val="tx1">
                    <a:lumMod val="95000"/>
                    <a:lumOff val="5000"/>
                  </a:schemeClr>
                </a:solidFill>
              </a:rPr>
              <a:t>המטרה העיקרית של המשימה הייתה לאסוף דוגמיות של ניאון וארגון, כדי לקבוע את היחס המדויק של היסודות בשמש. </a:t>
            </a:r>
          </a:p>
        </p:txBody>
      </p:sp>
    </p:spTree>
    <p:extLst>
      <p:ext uri="{BB962C8B-B14F-4D97-AF65-F5344CB8AC3E}">
        <p14:creationId xmlns="" xmlns:p14="http://schemas.microsoft.com/office/powerpoint/2010/main" val="1499939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2000"/>
          </a:stretch>
        </a:blipFill>
        <a:effectLst/>
      </p:bgPr>
    </p:bg>
    <p:spTree>
      <p:nvGrpSpPr>
        <p:cNvPr id="1" name=""/>
        <p:cNvGrpSpPr/>
        <p:nvPr/>
      </p:nvGrpSpPr>
      <p:grpSpPr>
        <a:xfrm>
          <a:off x="0" y="0"/>
          <a:ext cx="0" cy="0"/>
          <a:chOff x="0" y="0"/>
          <a:chExt cx="0" cy="0"/>
        </a:xfrm>
      </p:grpSpPr>
      <p:sp>
        <p:nvSpPr>
          <p:cNvPr id="5" name="כותרת 4"/>
          <p:cNvSpPr>
            <a:spLocks noGrp="1"/>
          </p:cNvSpPr>
          <p:nvPr>
            <p:ph type="title"/>
          </p:nvPr>
        </p:nvSpPr>
        <p:spPr>
          <a:xfrm>
            <a:off x="0" y="0"/>
            <a:ext cx="8100392" cy="5517232"/>
          </a:xfrm>
        </p:spPr>
        <p:txBody>
          <a:bodyPr>
            <a:noAutofit/>
          </a:bodyPr>
          <a:lstStyle/>
          <a:p>
            <a:r>
              <a:rPr lang="he-IL" sz="2800" cap="none" dirty="0" smtClean="0">
                <a:ln w="1905"/>
                <a:solidFill>
                  <a:schemeClr val="bg1"/>
                </a:solidFill>
                <a:effectLst>
                  <a:innerShdw blurRad="69850" dist="43180" dir="5400000">
                    <a:srgbClr val="000000">
                      <a:alpha val="65000"/>
                    </a:srgbClr>
                  </a:innerShdw>
                </a:effectLst>
              </a:rPr>
              <a:t>ג'נסיס</a:t>
            </a:r>
            <a:r>
              <a:rPr lang="he-IL" sz="2800" cap="none" dirty="0">
                <a:ln w="1905"/>
                <a:solidFill>
                  <a:schemeClr val="bg1"/>
                </a:solidFill>
                <a:effectLst>
                  <a:innerShdw blurRad="69850" dist="43180" dir="5400000">
                    <a:srgbClr val="000000">
                      <a:alpha val="65000"/>
                    </a:srgbClr>
                  </a:innerShdw>
                </a:effectLst>
              </a:rPr>
              <a:t>, חללית לא </a:t>
            </a:r>
            <a:r>
              <a:rPr lang="he-IL" sz="2800" cap="none" dirty="0" smtClean="0">
                <a:ln w="1905"/>
                <a:solidFill>
                  <a:schemeClr val="bg1"/>
                </a:solidFill>
                <a:effectLst>
                  <a:innerShdw blurRad="69850" dist="43180" dir="5400000">
                    <a:srgbClr val="000000">
                      <a:alpha val="65000"/>
                    </a:srgbClr>
                  </a:innerShdw>
                </a:effectLst>
              </a:rPr>
              <a:t>מאוישת  על החללית נשאית </a:t>
            </a:r>
            <a:r>
              <a:rPr lang="he-IL" sz="3200" cap="none" dirty="0" smtClean="0">
                <a:ln w="1905"/>
                <a:solidFill>
                  <a:schemeClr val="bg1"/>
                </a:solidFill>
                <a:effectLst>
                  <a:innerShdw blurRad="69850" dist="43180" dir="5400000">
                    <a:srgbClr val="000000">
                      <a:alpha val="65000"/>
                    </a:srgbClr>
                  </a:innerShdw>
                </a:effectLst>
              </a:rPr>
              <a:t>קפסולה, </a:t>
            </a:r>
            <a:r>
              <a:rPr lang="he-IL" sz="3200" cap="none" dirty="0">
                <a:ln w="1905"/>
                <a:solidFill>
                  <a:schemeClr val="bg1"/>
                </a:solidFill>
                <a:effectLst>
                  <a:innerShdw blurRad="69850" dist="43180" dir="5400000">
                    <a:srgbClr val="000000">
                      <a:alpha val="65000"/>
                    </a:srgbClr>
                  </a:innerShdw>
                </a:effectLst>
              </a:rPr>
              <a:t>שגודלה כגודל מקרר ממוצע</a:t>
            </a:r>
            <a:r>
              <a:rPr lang="he-IL" sz="3200" cap="none" dirty="0" smtClean="0">
                <a:ln w="1905"/>
                <a:solidFill>
                  <a:schemeClr val="bg1"/>
                </a:solidFill>
                <a:effectLst>
                  <a:innerShdw blurRad="69850" dist="43180" dir="5400000">
                    <a:srgbClr val="000000">
                      <a:alpha val="65000"/>
                    </a:srgbClr>
                  </a:innerShdw>
                </a:effectLst>
              </a:rPr>
              <a:t>  </a:t>
            </a:r>
            <a:r>
              <a:rPr lang="he-IL" sz="3200" cap="none" dirty="0">
                <a:ln w="1905"/>
                <a:solidFill>
                  <a:schemeClr val="bg1"/>
                </a:solidFill>
                <a:effectLst>
                  <a:innerShdw blurRad="69850" dist="43180" dir="5400000">
                    <a:srgbClr val="000000">
                      <a:alpha val="65000"/>
                    </a:srgbClr>
                  </a:innerShdw>
                </a:effectLst>
              </a:rPr>
              <a:t>,</a:t>
            </a:r>
            <a:r>
              <a:rPr lang="he-IL" sz="3200" cap="none" dirty="0" smtClean="0">
                <a:ln w="1905"/>
                <a:solidFill>
                  <a:schemeClr val="bg1"/>
                </a:solidFill>
                <a:effectLst>
                  <a:innerShdw blurRad="69850" dist="43180" dir="5400000">
                    <a:srgbClr val="000000">
                      <a:alpha val="65000"/>
                    </a:srgbClr>
                  </a:innerShdw>
                </a:effectLst>
              </a:rPr>
              <a:t>אמורה </a:t>
            </a:r>
            <a:r>
              <a:rPr lang="he-IL" sz="3200" cap="none" dirty="0">
                <a:ln w="1905"/>
                <a:solidFill>
                  <a:schemeClr val="bg1"/>
                </a:solidFill>
                <a:effectLst>
                  <a:innerShdw blurRad="69850" dist="43180" dir="5400000">
                    <a:srgbClr val="000000">
                      <a:alpha val="65000"/>
                    </a:srgbClr>
                  </a:innerShdw>
                </a:effectLst>
              </a:rPr>
              <a:t>להכיל מערך גלאים שהם מורכבים מלוחות </a:t>
            </a:r>
            <a:r>
              <a:rPr lang="he-IL" sz="3200" cap="none" dirty="0" smtClean="0">
                <a:ln w="1905"/>
                <a:solidFill>
                  <a:schemeClr val="bg1"/>
                </a:solidFill>
                <a:effectLst>
                  <a:innerShdw blurRad="69850" dist="43180" dir="5400000">
                    <a:srgbClr val="000000">
                      <a:alpha val="65000"/>
                    </a:srgbClr>
                  </a:innerShdw>
                </a:effectLst>
              </a:rPr>
              <a:t>משושות </a:t>
            </a:r>
            <a:r>
              <a:rPr lang="he-IL" sz="3200" cap="none" dirty="0">
                <a:ln w="1905"/>
                <a:solidFill>
                  <a:schemeClr val="bg1"/>
                </a:solidFill>
                <a:effectLst>
                  <a:innerShdw blurRad="69850" dist="43180" dir="5400000">
                    <a:srgbClr val="000000">
                      <a:alpha val="65000"/>
                    </a:srgbClr>
                  </a:innerShdw>
                </a:effectLst>
              </a:rPr>
              <a:t>שונות העשויות ממתכות וחומרים שונים כמו מסיליקון</a:t>
            </a:r>
            <a:r>
              <a:rPr lang="ar-SA" sz="3200" cap="none" dirty="0">
                <a:ln w="1905"/>
                <a:solidFill>
                  <a:schemeClr val="bg1"/>
                </a:solidFill>
                <a:effectLst>
                  <a:innerShdw blurRad="69850" dist="43180" dir="5400000">
                    <a:srgbClr val="000000">
                      <a:alpha val="65000"/>
                    </a:srgbClr>
                  </a:innerShdw>
                </a:effectLst>
              </a:rPr>
              <a:t>, </a:t>
            </a:r>
            <a:r>
              <a:rPr lang="he-IL" sz="3200" cap="none" dirty="0">
                <a:ln w="1905"/>
                <a:solidFill>
                  <a:schemeClr val="bg1"/>
                </a:solidFill>
                <a:effectLst>
                  <a:innerShdw blurRad="69850" dist="43180" dir="5400000">
                    <a:srgbClr val="000000">
                      <a:alpha val="65000"/>
                    </a:srgbClr>
                  </a:innerShdw>
                </a:effectLst>
              </a:rPr>
              <a:t>זהב</a:t>
            </a:r>
            <a:r>
              <a:rPr lang="ar-SA" sz="3200" cap="none" dirty="0">
                <a:ln w="1905"/>
                <a:solidFill>
                  <a:schemeClr val="bg1"/>
                </a:solidFill>
                <a:effectLst>
                  <a:innerShdw blurRad="69850" dist="43180" dir="5400000">
                    <a:srgbClr val="000000">
                      <a:alpha val="65000"/>
                    </a:srgbClr>
                  </a:innerShdw>
                </a:effectLst>
              </a:rPr>
              <a:t>, </a:t>
            </a:r>
            <a:r>
              <a:rPr lang="he-IL" sz="3200" cap="none" dirty="0">
                <a:ln w="1905"/>
                <a:solidFill>
                  <a:schemeClr val="bg1"/>
                </a:solidFill>
                <a:effectLst>
                  <a:innerShdw blurRad="69850" dist="43180" dir="5400000">
                    <a:srgbClr val="000000">
                      <a:alpha val="65000"/>
                    </a:srgbClr>
                  </a:innerShdw>
                </a:effectLst>
              </a:rPr>
              <a:t>ספיר</a:t>
            </a:r>
            <a:r>
              <a:rPr lang="ar-SA" sz="3200" cap="none" dirty="0">
                <a:ln w="1905"/>
                <a:solidFill>
                  <a:schemeClr val="bg1"/>
                </a:solidFill>
                <a:effectLst>
                  <a:innerShdw blurRad="69850" dist="43180" dir="5400000">
                    <a:srgbClr val="000000">
                      <a:alpha val="65000"/>
                    </a:srgbClr>
                  </a:innerShdw>
                </a:effectLst>
              </a:rPr>
              <a:t>, </a:t>
            </a:r>
            <a:r>
              <a:rPr lang="he-IL" sz="3200" cap="none" dirty="0">
                <a:ln w="1905"/>
                <a:solidFill>
                  <a:schemeClr val="bg1"/>
                </a:solidFill>
                <a:effectLst>
                  <a:innerShdw blurRad="69850" dist="43180" dir="5400000">
                    <a:srgbClr val="000000">
                      <a:alpha val="65000"/>
                    </a:srgbClr>
                  </a:innerShdw>
                </a:effectLst>
              </a:rPr>
              <a:t>יהלום</a:t>
            </a:r>
            <a:r>
              <a:rPr lang="en-US" sz="3200" cap="none" dirty="0">
                <a:ln w="1905"/>
                <a:solidFill>
                  <a:schemeClr val="bg1"/>
                </a:solidFill>
                <a:effectLst>
                  <a:innerShdw blurRad="69850" dist="43180" dir="5400000">
                    <a:srgbClr val="000000">
                      <a:alpha val="65000"/>
                    </a:srgbClr>
                  </a:innerShdw>
                </a:effectLst>
              </a:rPr>
              <a:t> </a:t>
            </a:r>
            <a:r>
              <a:rPr lang="he-IL" sz="3200" cap="none" dirty="0">
                <a:ln w="1905"/>
                <a:solidFill>
                  <a:schemeClr val="bg1"/>
                </a:solidFill>
                <a:effectLst>
                  <a:innerShdw blurRad="69850" dist="43180" dir="5400000">
                    <a:srgbClr val="000000">
                      <a:alpha val="65000"/>
                    </a:srgbClr>
                  </a:innerShdw>
                </a:effectLst>
              </a:rPr>
              <a:t>וחומרים נוספים</a:t>
            </a:r>
            <a:r>
              <a:rPr lang="ar-SA" sz="3200" cap="none" dirty="0" err="1" smtClean="0">
                <a:ln w="1905"/>
                <a:solidFill>
                  <a:schemeClr val="bg1"/>
                </a:solidFill>
                <a:effectLst>
                  <a:innerShdw blurRad="69850" dist="43180" dir="5400000">
                    <a:srgbClr val="000000">
                      <a:alpha val="65000"/>
                    </a:srgbClr>
                  </a:innerShdw>
                </a:effectLst>
              </a:rPr>
              <a:t>.</a:t>
            </a:r>
            <a:r>
              <a:rPr lang="ar-SA" sz="3200" cap="none" dirty="0" smtClean="0">
                <a:ln w="1905"/>
                <a:solidFill>
                  <a:schemeClr val="bg1"/>
                </a:solidFill>
                <a:effectLst>
                  <a:innerShdw blurRad="69850" dist="43180" dir="5400000">
                    <a:srgbClr val="000000">
                      <a:alpha val="65000"/>
                    </a:srgbClr>
                  </a:innerShdw>
                </a:effectLst>
              </a:rPr>
              <a:t/>
            </a:r>
            <a:br>
              <a:rPr lang="ar-SA" sz="3200" cap="none" dirty="0" smtClean="0">
                <a:ln w="1905"/>
                <a:solidFill>
                  <a:schemeClr val="bg1"/>
                </a:solidFill>
                <a:effectLst>
                  <a:innerShdw blurRad="69850" dist="43180" dir="5400000">
                    <a:srgbClr val="000000">
                      <a:alpha val="65000"/>
                    </a:srgbClr>
                  </a:innerShdw>
                </a:effectLst>
              </a:rPr>
            </a:br>
            <a:r>
              <a:rPr lang="ar-SA" sz="3200" cap="none" dirty="0" smtClean="0">
                <a:ln w="1905"/>
                <a:solidFill>
                  <a:schemeClr val="bg1"/>
                </a:solidFill>
                <a:effectLst>
                  <a:innerShdw blurRad="69850" dist="43180" dir="5400000">
                    <a:srgbClr val="000000">
                      <a:alpha val="65000"/>
                    </a:srgbClr>
                  </a:innerShdw>
                </a:effectLst>
              </a:rPr>
              <a:t> </a:t>
            </a:r>
            <a:r>
              <a:rPr lang="he-IL" sz="3200" cap="none" dirty="0">
                <a:ln w="1905"/>
                <a:solidFill>
                  <a:schemeClr val="bg1"/>
                </a:solidFill>
                <a:effectLst>
                  <a:innerShdw blurRad="69850" dist="43180" dir="5400000">
                    <a:srgbClr val="000000">
                      <a:alpha val="65000"/>
                    </a:srgbClr>
                  </a:innerShdw>
                </a:effectLst>
              </a:rPr>
              <a:t>בגלל המהירות הגבוהה בה נעים חלקיקי רוח השמש הם יכולים להיות מושמדים בעת הפגיעה בלוחות, לכן יש לבנות את הלוחיות מחומרים בעלי צפיפות</a:t>
            </a:r>
            <a:r>
              <a:rPr lang="en-US" sz="3200" cap="none" dirty="0">
                <a:ln w="1905"/>
                <a:solidFill>
                  <a:schemeClr val="bg1"/>
                </a:solidFill>
                <a:effectLst>
                  <a:innerShdw blurRad="69850" dist="43180" dir="5400000">
                    <a:srgbClr val="000000">
                      <a:alpha val="65000"/>
                    </a:srgbClr>
                  </a:innerShdw>
                </a:effectLst>
              </a:rPr>
              <a:t> </a:t>
            </a:r>
            <a:r>
              <a:rPr lang="he-IL" sz="3200" cap="none" dirty="0">
                <a:ln w="1905"/>
                <a:solidFill>
                  <a:schemeClr val="bg1"/>
                </a:solidFill>
                <a:effectLst>
                  <a:innerShdw blurRad="69850" dist="43180" dir="5400000">
                    <a:srgbClr val="000000">
                      <a:alpha val="65000"/>
                    </a:srgbClr>
                  </a:innerShdw>
                </a:effectLst>
              </a:rPr>
              <a:t>נמוכה</a:t>
            </a:r>
            <a:r>
              <a:rPr lang="ar-SA" sz="3200" cap="none" dirty="0">
                <a:ln w="1905"/>
                <a:solidFill>
                  <a:schemeClr val="bg1"/>
                </a:solidFill>
                <a:effectLst>
                  <a:innerShdw blurRad="69850" dist="43180" dir="5400000">
                    <a:srgbClr val="000000">
                      <a:alpha val="65000"/>
                    </a:srgbClr>
                  </a:innerShdw>
                </a:effectLst>
              </a:rPr>
              <a:t>, </a:t>
            </a:r>
            <a:r>
              <a:rPr lang="he-IL" sz="3200" cap="none" dirty="0" smtClean="0">
                <a:ln w="1905"/>
                <a:solidFill>
                  <a:schemeClr val="bg1"/>
                </a:solidFill>
                <a:effectLst>
                  <a:innerShdw blurRad="69850" dist="43180" dir="5400000">
                    <a:srgbClr val="000000">
                      <a:alpha val="65000"/>
                    </a:srgbClr>
                  </a:innerShdw>
                </a:effectLst>
              </a:rPr>
              <a:t>שיאפשרו </a:t>
            </a:r>
            <a:r>
              <a:rPr lang="he-IL" sz="3200" cap="none" dirty="0">
                <a:ln w="1905"/>
                <a:solidFill>
                  <a:schemeClr val="bg1"/>
                </a:solidFill>
                <a:effectLst>
                  <a:innerShdw blurRad="69850" dist="43180" dir="5400000">
                    <a:srgbClr val="000000">
                      <a:alpha val="65000"/>
                    </a:srgbClr>
                  </a:innerShdw>
                </a:effectLst>
              </a:rPr>
              <a:t>לחלקיקים להיטמע בהם תוך כדי האטת מהירותם</a:t>
            </a:r>
            <a:r>
              <a:rPr lang="ar-SA" sz="3200" cap="none" dirty="0">
                <a:ln w="1905"/>
                <a:solidFill>
                  <a:schemeClr val="bg1"/>
                </a:solidFill>
                <a:effectLst>
                  <a:innerShdw blurRad="69850" dist="43180" dir="5400000">
                    <a:srgbClr val="000000">
                      <a:alpha val="65000"/>
                    </a:srgbClr>
                  </a:innerShdw>
                </a:effectLst>
              </a:rPr>
              <a:t>. </a:t>
            </a:r>
            <a:r>
              <a:rPr lang="he-IL" sz="3200" cap="none" dirty="0">
                <a:ln w="1905"/>
                <a:solidFill>
                  <a:schemeClr val="bg1"/>
                </a:solidFill>
                <a:effectLst>
                  <a:innerShdw blurRad="69850" dist="43180" dir="5400000">
                    <a:srgbClr val="000000">
                      <a:alpha val="65000"/>
                    </a:srgbClr>
                  </a:innerShdw>
                </a:effectLst>
              </a:rPr>
              <a:t>ולא התנגשות עזה שתגרום להשמדת החלקיקים</a:t>
            </a:r>
            <a:r>
              <a:rPr lang="he-IL" sz="3200" cap="none" dirty="0" smtClean="0">
                <a:ln w="1905"/>
                <a:solidFill>
                  <a:schemeClr val="bg1"/>
                </a:solidFill>
                <a:effectLst>
                  <a:innerShdw blurRad="69850" dist="43180" dir="5400000">
                    <a:srgbClr val="000000">
                      <a:alpha val="65000"/>
                    </a:srgbClr>
                  </a:innerShdw>
                </a:effectLst>
              </a:rPr>
              <a:t>.</a:t>
            </a:r>
            <a:r>
              <a:rPr lang="en-US" sz="3200" cap="none" dirty="0">
                <a:ln w="1905"/>
                <a:solidFill>
                  <a:schemeClr val="bg1"/>
                </a:solidFill>
                <a:effectLst>
                  <a:innerShdw blurRad="69850" dist="43180" dir="5400000">
                    <a:srgbClr val="000000">
                      <a:alpha val="65000"/>
                    </a:srgbClr>
                  </a:innerShdw>
                </a:effectLst>
              </a:rPr>
              <a:t/>
            </a:r>
            <a:br>
              <a:rPr lang="en-US" sz="3200" cap="none" dirty="0">
                <a:ln w="1905"/>
                <a:solidFill>
                  <a:schemeClr val="bg1"/>
                </a:solidFill>
                <a:effectLst>
                  <a:innerShdw blurRad="69850" dist="43180" dir="5400000">
                    <a:srgbClr val="000000">
                      <a:alpha val="65000"/>
                    </a:srgbClr>
                  </a:innerShdw>
                </a:effectLst>
              </a:rPr>
            </a:br>
            <a:r>
              <a:rPr lang="he-IL" sz="3200" cap="none" dirty="0">
                <a:ln w="1905"/>
                <a:solidFill>
                  <a:schemeClr val="bg1"/>
                </a:solidFill>
                <a:effectLst>
                  <a:innerShdw blurRad="69850" dist="43180" dir="5400000">
                    <a:srgbClr val="000000">
                      <a:alpha val="65000"/>
                    </a:srgbClr>
                  </a:innerShdw>
                </a:effectLst>
              </a:rPr>
              <a:t> </a:t>
            </a:r>
            <a:r>
              <a:rPr lang="en-US" sz="3200" cap="none" dirty="0">
                <a:ln w="1905"/>
                <a:solidFill>
                  <a:schemeClr val="bg1"/>
                </a:solidFill>
                <a:effectLst>
                  <a:innerShdw blurRad="69850" dist="43180" dir="5400000">
                    <a:srgbClr val="000000">
                      <a:alpha val="65000"/>
                    </a:srgbClr>
                  </a:innerShdw>
                </a:effectLst>
              </a:rPr>
              <a:t/>
            </a:r>
            <a:br>
              <a:rPr lang="en-US" sz="3200" cap="none" dirty="0">
                <a:ln w="1905"/>
                <a:solidFill>
                  <a:schemeClr val="bg1"/>
                </a:solidFill>
                <a:effectLst>
                  <a:innerShdw blurRad="69850" dist="43180" dir="5400000">
                    <a:srgbClr val="000000">
                      <a:alpha val="65000"/>
                    </a:srgbClr>
                  </a:innerShdw>
                </a:effectLst>
              </a:rPr>
            </a:br>
            <a:r>
              <a:rPr lang="he-IL" sz="2000" cap="none" dirty="0">
                <a:ln w="1905"/>
                <a:solidFill>
                  <a:schemeClr val="bg1"/>
                </a:solidFill>
                <a:effectLst>
                  <a:innerShdw blurRad="69850" dist="43180" dir="5400000">
                    <a:srgbClr val="000000">
                      <a:alpha val="65000"/>
                    </a:srgbClr>
                  </a:innerShdw>
                </a:effectLst>
              </a:rPr>
              <a:t> </a:t>
            </a:r>
            <a:r>
              <a:rPr lang="en-US" sz="2000" cap="none" dirty="0">
                <a:ln w="1905"/>
                <a:solidFill>
                  <a:schemeClr val="bg1"/>
                </a:solidFill>
                <a:effectLst>
                  <a:innerShdw blurRad="69850" dist="43180" dir="5400000">
                    <a:srgbClr val="000000">
                      <a:alpha val="65000"/>
                    </a:srgbClr>
                  </a:innerShdw>
                </a:effectLst>
              </a:rPr>
              <a:t/>
            </a:r>
            <a:br>
              <a:rPr lang="en-US" sz="2000" cap="none" dirty="0">
                <a:ln w="1905"/>
                <a:solidFill>
                  <a:schemeClr val="bg1"/>
                </a:solidFill>
                <a:effectLst>
                  <a:innerShdw blurRad="69850" dist="43180" dir="5400000">
                    <a:srgbClr val="000000">
                      <a:alpha val="65000"/>
                    </a:srgbClr>
                  </a:innerShdw>
                </a:effectLst>
              </a:rPr>
            </a:br>
            <a:endParaRPr lang="he-IL" sz="2000" cap="none" dirty="0">
              <a:ln w="1905"/>
              <a:solidFill>
                <a:schemeClr val="bg1"/>
              </a:solidFill>
              <a:effectLst>
                <a:innerShdw blurRad="69850" dist="43180" dir="5400000">
                  <a:srgbClr val="000000">
                    <a:alpha val="65000"/>
                  </a:srgbClr>
                </a:innerShdw>
              </a:effectLst>
            </a:endParaRPr>
          </a:p>
        </p:txBody>
      </p:sp>
      <p:sp>
        <p:nvSpPr>
          <p:cNvPr id="6" name="מציין מיקום טקסט 5"/>
          <p:cNvSpPr>
            <a:spLocks noGrp="1"/>
          </p:cNvSpPr>
          <p:nvPr>
            <p:ph type="body" idx="1"/>
          </p:nvPr>
        </p:nvSpPr>
        <p:spPr>
          <a:xfrm rot="19878485">
            <a:off x="6384070" y="5605718"/>
            <a:ext cx="2704433" cy="922849"/>
          </a:xfrm>
        </p:spPr>
        <p:txBody>
          <a:bodyPr>
            <a:prstTxWarp prst="textStop">
              <a:avLst/>
            </a:prstTxWarp>
            <a:normAutofit fontScale="92500" lnSpcReduction="20000"/>
          </a:bodyPr>
          <a:lstStyle/>
          <a:p>
            <a:pPr algn="ctr"/>
            <a:r>
              <a:rPr lang="he-IL" sz="3200" b="1" cap="all" dirty="0" smtClean="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rPr>
              <a:t>מבנה</a:t>
            </a:r>
          </a:p>
          <a:p>
            <a:pPr algn="ctr"/>
            <a:r>
              <a:rPr lang="he-IL" sz="3200" b="1" cap="all" dirty="0" smtClean="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rPr>
              <a:t> החללית </a:t>
            </a:r>
            <a:endParaRPr lang="he-IL" sz="32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endParaRPr>
          </a:p>
        </p:txBody>
      </p:sp>
      <p:cxnSp>
        <p:nvCxnSpPr>
          <p:cNvPr id="8" name="מחבר חץ ישר 7"/>
          <p:cNvCxnSpPr/>
          <p:nvPr/>
        </p:nvCxnSpPr>
        <p:spPr>
          <a:xfrm flipH="1">
            <a:off x="1475656" y="5949280"/>
            <a:ext cx="2304256" cy="0"/>
          </a:xfrm>
          <a:prstGeom prst="straightConnector1">
            <a:avLst/>
          </a:prstGeom>
          <a:ln w="57150">
            <a:solidFill>
              <a:schemeClr val="bg1"/>
            </a:solidFill>
            <a:prstDash val="sysDot"/>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 xmlns:p14="http://schemas.microsoft.com/office/powerpoint/2010/main" val="4137700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מציין מיקום טקסט 5"/>
          <p:cNvSpPr>
            <a:spLocks noGrp="1"/>
          </p:cNvSpPr>
          <p:nvPr>
            <p:ph type="body" idx="1"/>
          </p:nvPr>
        </p:nvSpPr>
        <p:spPr>
          <a:xfrm rot="19878485">
            <a:off x="5905600" y="5276979"/>
            <a:ext cx="3294690" cy="1101142"/>
          </a:xfrm>
        </p:spPr>
        <p:txBody>
          <a:bodyPr>
            <a:prstTxWarp prst="textStop">
              <a:avLst/>
            </a:prstTxWarp>
            <a:normAutofit lnSpcReduction="10000"/>
          </a:bodyPr>
          <a:lstStyle/>
          <a:p>
            <a:pPr algn="ctr"/>
            <a:r>
              <a:rPr lang="he-IL" sz="3200" b="1" cap="all" dirty="0" smtClean="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rPr>
              <a:t>מבנה</a:t>
            </a:r>
          </a:p>
          <a:p>
            <a:pPr algn="ctr"/>
            <a:r>
              <a:rPr lang="he-IL" sz="3200" b="1" cap="all" dirty="0" smtClean="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rPr>
              <a:t> החללית </a:t>
            </a:r>
            <a:endParaRPr lang="he-IL" sz="3200" b="1" cap="all" dirty="0">
              <a:ln w="9000" cmpd="sng">
                <a:solidFill>
                  <a:schemeClr val="accent4">
                    <a:shade val="50000"/>
                    <a:satMod val="120000"/>
                  </a:schemeClr>
                </a:solidFill>
                <a:prstDash val="solid"/>
              </a:ln>
              <a:solidFill>
                <a:srgbClr val="FF3300"/>
              </a:solidFill>
              <a:effectLst>
                <a:reflection blurRad="12700" stA="28000" endPos="45000" dist="1000" dir="5400000" sy="-100000" algn="bl" rotWithShape="0"/>
              </a:effectLst>
            </a:endParaRPr>
          </a:p>
        </p:txBody>
      </p:sp>
      <p:sp>
        <p:nvSpPr>
          <p:cNvPr id="4" name="מלבן 3"/>
          <p:cNvSpPr/>
          <p:nvPr/>
        </p:nvSpPr>
        <p:spPr>
          <a:xfrm>
            <a:off x="395536" y="404664"/>
            <a:ext cx="7992888" cy="4524315"/>
          </a:xfrm>
          <a:prstGeom prst="rect">
            <a:avLst/>
          </a:prstGeom>
        </p:spPr>
        <p:txBody>
          <a:bodyPr wrap="square">
            <a:spAutoFit/>
          </a:bodyPr>
          <a:lstStyle/>
          <a:p>
            <a:r>
              <a:rPr lang="he-IL" sz="3600" b="1" dirty="0" smtClean="0">
                <a:ln w="1905"/>
                <a:solidFill>
                  <a:schemeClr val="bg1"/>
                </a:solidFill>
                <a:effectLst>
                  <a:innerShdw blurRad="69850" dist="43180" dir="5400000">
                    <a:srgbClr val="000000">
                      <a:alpha val="65000"/>
                    </a:srgbClr>
                  </a:innerShdw>
                </a:effectLst>
              </a:rPr>
              <a:t>יש להציב את המתכות האלה אחת ליד השנייה בצורת משושות כפי שמתואר בציור הבא כי זוהי הצורה (המשושה) של ניצול כיסוי מקסימאלי של שטח מסוים.</a:t>
            </a:r>
            <a:r>
              <a:rPr lang="en-US" sz="3600" b="1" dirty="0" smtClean="0">
                <a:ln w="1905"/>
                <a:solidFill>
                  <a:schemeClr val="bg1"/>
                </a:solidFill>
                <a:effectLst>
                  <a:innerShdw blurRad="69850" dist="43180" dir="5400000">
                    <a:srgbClr val="000000">
                      <a:alpha val="65000"/>
                    </a:srgbClr>
                  </a:innerShdw>
                </a:effectLst>
              </a:rPr>
              <a:t/>
            </a:r>
            <a:br>
              <a:rPr lang="en-US" sz="3600" b="1" dirty="0" smtClean="0">
                <a:ln w="1905"/>
                <a:solidFill>
                  <a:schemeClr val="bg1"/>
                </a:solidFill>
                <a:effectLst>
                  <a:innerShdw blurRad="69850" dist="43180" dir="5400000">
                    <a:srgbClr val="000000">
                      <a:alpha val="65000"/>
                    </a:srgbClr>
                  </a:innerShdw>
                </a:effectLst>
              </a:rPr>
            </a:br>
            <a:r>
              <a:rPr lang="he-IL" sz="3600" b="1" dirty="0" smtClean="0">
                <a:ln w="1905"/>
                <a:solidFill>
                  <a:schemeClr val="bg1"/>
                </a:solidFill>
                <a:effectLst>
                  <a:innerShdw blurRad="69850" dist="43180" dir="5400000">
                    <a:srgbClr val="000000">
                      <a:alpha val="65000"/>
                    </a:srgbClr>
                  </a:innerShdw>
                </a:effectLst>
              </a:rPr>
              <a:t>לאחר סיום תקופת המדידות, החיישנים אמורים להתקפל לתוך הקפסולה בתוך תאים מיוחדים ונעולים היטב על מנת לשמור את הדגימות.</a:t>
            </a:r>
            <a:endParaRPr lang="he-IL" sz="36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413770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אליפסה 3"/>
          <p:cNvSpPr/>
          <p:nvPr/>
        </p:nvSpPr>
        <p:spPr>
          <a:xfrm>
            <a:off x="4500530" y="0"/>
            <a:ext cx="4643470" cy="95265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prstTxWarp prst="textWave1">
              <a:avLst/>
            </a:prstTxWarp>
          </a:bodyP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התמונות של החללית </a:t>
            </a:r>
            <a:endParaRPr lang="he-IL"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C:\Documents and Settings\123\Desktop\qwq.jpg"/>
          <p:cNvPicPr>
            <a:picLocks noChangeAspect="1" noChangeArrowheads="1"/>
          </p:cNvPicPr>
          <p:nvPr/>
        </p:nvPicPr>
        <p:blipFill>
          <a:blip r:embed="rId2" cstate="print"/>
          <a:srcRect/>
          <a:stretch>
            <a:fillRect/>
          </a:stretch>
        </p:blipFill>
        <p:spPr bwMode="auto">
          <a:xfrm>
            <a:off x="357189" y="1124744"/>
            <a:ext cx="3786182" cy="2744871"/>
          </a:xfrm>
          <a:prstGeom prst="rect">
            <a:avLst/>
          </a:prstGeom>
          <a:noFill/>
        </p:spPr>
      </p:pic>
      <p:pic>
        <p:nvPicPr>
          <p:cNvPr id="1027" name="Picture 3" descr="C:\Documents and Settings\123\Desktop\120.jpg"/>
          <p:cNvPicPr>
            <a:picLocks noChangeAspect="1" noChangeArrowheads="1"/>
          </p:cNvPicPr>
          <p:nvPr/>
        </p:nvPicPr>
        <p:blipFill>
          <a:blip r:embed="rId3" cstate="print"/>
          <a:srcRect/>
          <a:stretch>
            <a:fillRect/>
          </a:stretch>
        </p:blipFill>
        <p:spPr bwMode="auto">
          <a:xfrm>
            <a:off x="4355976" y="1268760"/>
            <a:ext cx="4500562" cy="2779940"/>
          </a:xfrm>
          <a:prstGeom prst="rect">
            <a:avLst/>
          </a:prstGeom>
          <a:noFill/>
        </p:spPr>
      </p:pic>
      <p:pic>
        <p:nvPicPr>
          <p:cNvPr id="1028" name="Picture 4" descr="C:\Documents and Settings\123\Desktop\qwqw.jpg"/>
          <p:cNvPicPr>
            <a:picLocks noChangeAspect="1" noChangeArrowheads="1"/>
          </p:cNvPicPr>
          <p:nvPr/>
        </p:nvPicPr>
        <p:blipFill>
          <a:blip r:embed="rId4" cstate="print">
            <a:clrChange>
              <a:clrFrom>
                <a:srgbClr val="619BC0"/>
              </a:clrFrom>
              <a:clrTo>
                <a:srgbClr val="619BC0">
                  <a:alpha val="0"/>
                </a:srgbClr>
              </a:clrTo>
            </a:clrChange>
          </a:blip>
          <a:srcRect/>
          <a:stretch>
            <a:fillRect/>
          </a:stretch>
        </p:blipFill>
        <p:spPr bwMode="auto">
          <a:xfrm>
            <a:off x="5076056" y="4149080"/>
            <a:ext cx="3786182" cy="2383925"/>
          </a:xfrm>
          <a:prstGeom prst="rect">
            <a:avLst/>
          </a:prstGeom>
          <a:noFill/>
        </p:spPr>
      </p:pic>
      <p:pic>
        <p:nvPicPr>
          <p:cNvPr id="1029" name="Picture 5" descr="C:\Documents and Settings\123\Desktop\qw.jpg"/>
          <p:cNvPicPr>
            <a:picLocks noChangeAspect="1" noChangeArrowheads="1"/>
          </p:cNvPicPr>
          <p:nvPr/>
        </p:nvPicPr>
        <p:blipFill>
          <a:blip r:embed="rId5" cstate="print"/>
          <a:srcRect/>
          <a:stretch>
            <a:fillRect/>
          </a:stretch>
        </p:blipFill>
        <p:spPr bwMode="auto">
          <a:xfrm>
            <a:off x="89471" y="4149080"/>
            <a:ext cx="4500561" cy="2708920"/>
          </a:xfrm>
          <a:prstGeom prst="rect">
            <a:avLst/>
          </a:prstGeom>
          <a:noFill/>
        </p:spPr>
      </p:pic>
      <p:sp>
        <p:nvSpPr>
          <p:cNvPr id="2" name="חץ שמאלה 1"/>
          <p:cNvSpPr/>
          <p:nvPr/>
        </p:nvSpPr>
        <p:spPr>
          <a:xfrm>
            <a:off x="3162506" y="4558413"/>
            <a:ext cx="1338055" cy="6262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הקפסולה</a:t>
            </a:r>
            <a:endParaRPr lang="he-IL" dirty="0"/>
          </a:p>
        </p:txBody>
      </p:sp>
      <p:sp>
        <p:nvSpPr>
          <p:cNvPr id="5" name="חץ שמאלה 4"/>
          <p:cNvSpPr/>
          <p:nvPr/>
        </p:nvSpPr>
        <p:spPr>
          <a:xfrm>
            <a:off x="7956376" y="1556792"/>
            <a:ext cx="1187624" cy="6480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החללית</a:t>
            </a:r>
            <a:endParaRPr lang="he-IL" dirty="0"/>
          </a:p>
        </p:txBody>
      </p:sp>
      <p:sp>
        <p:nvSpPr>
          <p:cNvPr id="6" name="חץ ימינה מקווקו 5"/>
          <p:cNvSpPr/>
          <p:nvPr/>
        </p:nvSpPr>
        <p:spPr>
          <a:xfrm>
            <a:off x="0" y="2600908"/>
            <a:ext cx="1763688" cy="64807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מסלול החללית</a:t>
            </a:r>
            <a:endParaRPr lang="he-IL" dirty="0"/>
          </a:p>
        </p:txBody>
      </p:sp>
    </p:spTree>
    <p:extLst>
      <p:ext uri="{BB962C8B-B14F-4D97-AF65-F5344CB8AC3E}">
        <p14:creationId xmlns="" xmlns:p14="http://schemas.microsoft.com/office/powerpoint/2010/main" val="2866953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מלבן 3"/>
          <p:cNvSpPr/>
          <p:nvPr/>
        </p:nvSpPr>
        <p:spPr>
          <a:xfrm>
            <a:off x="1475656" y="3140968"/>
            <a:ext cx="6090743" cy="769441"/>
          </a:xfrm>
          <a:prstGeom prst="rect">
            <a:avLst/>
          </a:prstGeom>
          <a:noFill/>
        </p:spPr>
        <p:txBody>
          <a:bodyPr wrap="square" lIns="91440" tIns="45720" rIns="91440" bIns="45720">
            <a:spAutoFit/>
          </a:bodyPr>
          <a:lstStyle/>
          <a:p>
            <a:pPr algn="ctr"/>
            <a:r>
              <a:rPr lang="he-IL" sz="4400" dirty="0" smtClean="0">
                <a:ln w="18415" cmpd="sng">
                  <a:solidFill>
                    <a:srgbClr val="C00000"/>
                  </a:solidFill>
                  <a:prstDash val="solid"/>
                </a:ln>
                <a:solidFill>
                  <a:srgbClr val="FFFFFF"/>
                </a:solidFill>
                <a:effectLst>
                  <a:outerShdw blurRad="63500" dir="3600000" algn="tl" rotWithShape="0">
                    <a:srgbClr val="000000">
                      <a:alpha val="70000"/>
                    </a:srgbClr>
                  </a:outerShdw>
                </a:effectLst>
                <a:latin typeface="Guttman Drogolin" pitchFamily="2" charset="-79"/>
                <a:cs typeface="Guttman Drogolin" pitchFamily="2" charset="-79"/>
              </a:rPr>
              <a:t>שם הקבוצה : </a:t>
            </a:r>
            <a:r>
              <a:rPr lang="en-US" sz="4400" dirty="0" smtClean="0">
                <a:ln w="18415" cmpd="sng">
                  <a:solidFill>
                    <a:srgbClr val="C00000"/>
                  </a:solidFill>
                  <a:prstDash val="solid"/>
                </a:ln>
                <a:solidFill>
                  <a:srgbClr val="FFFFFF"/>
                </a:solidFill>
                <a:effectLst>
                  <a:outerShdw blurRad="63500" dir="3600000" algn="tl" rotWithShape="0">
                    <a:srgbClr val="000000">
                      <a:alpha val="70000"/>
                    </a:srgbClr>
                  </a:outerShdw>
                </a:effectLst>
                <a:cs typeface="Guttman Drogolin" pitchFamily="2" charset="-79"/>
              </a:rPr>
              <a:t>SARI</a:t>
            </a:r>
            <a:r>
              <a:rPr lang="en-US" sz="4400" dirty="0">
                <a:ln w="18415" cmpd="sng">
                  <a:solidFill>
                    <a:srgbClr val="C00000"/>
                  </a:solidFill>
                  <a:prstDash val="solid"/>
                </a:ln>
                <a:solidFill>
                  <a:srgbClr val="FFFFFF"/>
                </a:solidFill>
                <a:effectLst>
                  <a:outerShdw blurRad="63500" dir="3600000" algn="tl" rotWithShape="0">
                    <a:srgbClr val="000000">
                      <a:alpha val="70000"/>
                    </a:srgbClr>
                  </a:outerShdw>
                </a:effectLst>
                <a:cs typeface="Guttman Drogolin" pitchFamily="2" charset="-79"/>
              </a:rPr>
              <a:t>3</a:t>
            </a:r>
            <a:endParaRPr lang="he-IL" sz="4400" dirty="0" smtClean="0">
              <a:ln w="18415" cmpd="sng">
                <a:solidFill>
                  <a:srgbClr val="C00000"/>
                </a:solidFill>
                <a:prstDash val="solid"/>
              </a:ln>
              <a:solidFill>
                <a:srgbClr val="FFFFFF"/>
              </a:solidFill>
              <a:effectLst>
                <a:outerShdw blurRad="63500" dir="3600000" algn="tl" rotWithShape="0">
                  <a:srgbClr val="000000">
                    <a:alpha val="70000"/>
                  </a:srgbClr>
                </a:outerShdw>
              </a:effectLst>
              <a:latin typeface="Guttman Drogolin" pitchFamily="2" charset="-79"/>
              <a:cs typeface="Guttman Drogolin" pitchFamily="2" charset="-79"/>
            </a:endParaRPr>
          </a:p>
        </p:txBody>
      </p:sp>
      <p:sp>
        <p:nvSpPr>
          <p:cNvPr id="5" name="מלבן 4"/>
          <p:cNvSpPr/>
          <p:nvPr/>
        </p:nvSpPr>
        <p:spPr>
          <a:xfrm>
            <a:off x="395536" y="4365104"/>
            <a:ext cx="8532440" cy="1200329"/>
          </a:xfrm>
          <a:prstGeom prst="rect">
            <a:avLst/>
          </a:prstGeom>
          <a:noFill/>
        </p:spPr>
        <p:txBody>
          <a:bodyPr wrap="square" lIns="91440" tIns="45720" rIns="91440" bIns="45720">
            <a:spAutoFit/>
          </a:bodyPr>
          <a:lstStyle/>
          <a:p>
            <a:pPr algn="ctr"/>
            <a:r>
              <a:rPr lang="he-IL" sz="3600" b="1" dirty="0" smtClean="0">
                <a:ln w="900" cmpd="sng">
                  <a:solidFill>
                    <a:schemeClr val="tx1">
                      <a:alpha val="55000"/>
                    </a:schemeClr>
                  </a:solidFill>
                  <a:prstDash val="solid"/>
                </a:ln>
                <a:solidFill>
                  <a:schemeClr val="accent2">
                    <a:lumMod val="20000"/>
                    <a:lumOff val="80000"/>
                  </a:schemeClr>
                </a:solidFill>
                <a:effectLst>
                  <a:innerShdw blurRad="101600" dist="76200" dir="5400000">
                    <a:schemeClr val="accent1">
                      <a:satMod val="190000"/>
                      <a:tint val="100000"/>
                      <a:alpha val="74000"/>
                    </a:schemeClr>
                  </a:innerShdw>
                </a:effectLst>
                <a:latin typeface="Guttman Drogolin" pitchFamily="2" charset="-79"/>
                <a:cs typeface="Guttman Drogolin" pitchFamily="2" charset="-79"/>
              </a:rPr>
              <a:t>שמות המורים: </a:t>
            </a:r>
          </a:p>
          <a:p>
            <a:pPr algn="ctr"/>
            <a:r>
              <a:rPr lang="he-IL" sz="3600" b="1" dirty="0">
                <a:ln w="900" cmpd="sng">
                  <a:solidFill>
                    <a:schemeClr val="tx1">
                      <a:alpha val="55000"/>
                    </a:schemeClr>
                  </a:solidFill>
                  <a:prstDash val="solid"/>
                </a:ln>
                <a:solidFill>
                  <a:schemeClr val="accent2">
                    <a:lumMod val="20000"/>
                    <a:lumOff val="80000"/>
                  </a:schemeClr>
                </a:solidFill>
                <a:effectLst>
                  <a:innerShdw blurRad="101600" dist="76200" dir="5400000">
                    <a:schemeClr val="accent1">
                      <a:satMod val="190000"/>
                      <a:tint val="100000"/>
                      <a:alpha val="74000"/>
                    </a:schemeClr>
                  </a:innerShdw>
                </a:effectLst>
                <a:latin typeface="Guttman Drogolin" pitchFamily="2" charset="-79"/>
                <a:cs typeface="Guttman Drogolin" pitchFamily="2" charset="-79"/>
              </a:rPr>
              <a:t> </a:t>
            </a:r>
            <a:r>
              <a:rPr lang="he-IL" sz="3600" b="1" dirty="0" smtClean="0">
                <a:ln w="900" cmpd="sng">
                  <a:solidFill>
                    <a:schemeClr val="tx1">
                      <a:alpha val="55000"/>
                    </a:schemeClr>
                  </a:solidFill>
                  <a:prstDash val="solid"/>
                </a:ln>
                <a:solidFill>
                  <a:schemeClr val="accent2">
                    <a:lumMod val="20000"/>
                    <a:lumOff val="80000"/>
                  </a:schemeClr>
                </a:solidFill>
                <a:effectLst>
                  <a:innerShdw blurRad="101600" dist="76200" dir="5400000">
                    <a:schemeClr val="accent1">
                      <a:satMod val="190000"/>
                      <a:tint val="100000"/>
                      <a:alpha val="74000"/>
                    </a:schemeClr>
                  </a:innerShdw>
                </a:effectLst>
                <a:latin typeface="Guttman Drogolin" pitchFamily="2" charset="-79"/>
                <a:cs typeface="Guttman Drogolin" pitchFamily="2" charset="-79"/>
              </a:rPr>
              <a:t>גאליה </a:t>
            </a:r>
            <a:r>
              <a:rPr lang="he-IL" sz="3600" b="1" dirty="0" err="1" smtClean="0">
                <a:ln w="900" cmpd="sng">
                  <a:solidFill>
                    <a:schemeClr val="tx1">
                      <a:alpha val="55000"/>
                    </a:schemeClr>
                  </a:solidFill>
                  <a:prstDash val="solid"/>
                </a:ln>
                <a:solidFill>
                  <a:schemeClr val="accent2">
                    <a:lumMod val="20000"/>
                    <a:lumOff val="80000"/>
                  </a:schemeClr>
                </a:solidFill>
                <a:effectLst>
                  <a:innerShdw blurRad="101600" dist="76200" dir="5400000">
                    <a:schemeClr val="accent1">
                      <a:satMod val="190000"/>
                      <a:tint val="100000"/>
                      <a:alpha val="74000"/>
                    </a:schemeClr>
                  </a:innerShdw>
                </a:effectLst>
                <a:latin typeface="Guttman Drogolin" pitchFamily="2" charset="-79"/>
                <a:cs typeface="Guttman Drogolin" pitchFamily="2" charset="-79"/>
              </a:rPr>
              <a:t>עהוד</a:t>
            </a:r>
            <a:r>
              <a:rPr lang="he-IL" sz="3600" b="1" dirty="0" smtClean="0">
                <a:ln w="900" cmpd="sng">
                  <a:solidFill>
                    <a:schemeClr val="tx1">
                      <a:alpha val="55000"/>
                    </a:schemeClr>
                  </a:solidFill>
                  <a:prstDash val="solid"/>
                </a:ln>
                <a:solidFill>
                  <a:schemeClr val="accent2">
                    <a:lumMod val="20000"/>
                    <a:lumOff val="80000"/>
                  </a:schemeClr>
                </a:solidFill>
                <a:effectLst>
                  <a:innerShdw blurRad="101600" dist="76200" dir="5400000">
                    <a:schemeClr val="accent1">
                      <a:satMod val="190000"/>
                      <a:tint val="100000"/>
                      <a:alpha val="74000"/>
                    </a:schemeClr>
                  </a:innerShdw>
                </a:effectLst>
                <a:latin typeface="Guttman Drogolin" pitchFamily="2" charset="-79"/>
                <a:cs typeface="Guttman Drogolin" pitchFamily="2" charset="-79"/>
              </a:rPr>
              <a:t>, יוסף ריאן, עבד </a:t>
            </a:r>
            <a:r>
              <a:rPr lang="he-IL" sz="3600" b="1" dirty="0" err="1" smtClean="0">
                <a:ln w="900" cmpd="sng">
                  <a:solidFill>
                    <a:schemeClr val="tx1">
                      <a:alpha val="55000"/>
                    </a:schemeClr>
                  </a:solidFill>
                  <a:prstDash val="solid"/>
                </a:ln>
                <a:solidFill>
                  <a:schemeClr val="accent2">
                    <a:lumMod val="20000"/>
                    <a:lumOff val="80000"/>
                  </a:schemeClr>
                </a:solidFill>
                <a:effectLst>
                  <a:innerShdw blurRad="101600" dist="76200" dir="5400000">
                    <a:schemeClr val="accent1">
                      <a:satMod val="190000"/>
                      <a:tint val="100000"/>
                      <a:alpha val="74000"/>
                    </a:schemeClr>
                  </a:innerShdw>
                </a:effectLst>
                <a:latin typeface="Guttman Drogolin" pitchFamily="2" charset="-79"/>
                <a:cs typeface="Guttman Drogolin" pitchFamily="2" charset="-79"/>
              </a:rPr>
              <a:t>טרבייה</a:t>
            </a:r>
            <a:endParaRPr lang="he-IL" sz="3600" b="1" dirty="0">
              <a:ln w="900" cmpd="sng">
                <a:solidFill>
                  <a:schemeClr val="tx1">
                    <a:alpha val="55000"/>
                  </a:schemeClr>
                </a:solidFill>
                <a:prstDash val="solid"/>
              </a:ln>
              <a:solidFill>
                <a:schemeClr val="accent2">
                  <a:lumMod val="20000"/>
                  <a:lumOff val="80000"/>
                </a:schemeClr>
              </a:solidFill>
              <a:effectLst>
                <a:innerShdw blurRad="101600" dist="76200" dir="5400000">
                  <a:schemeClr val="accent1">
                    <a:satMod val="190000"/>
                    <a:tint val="100000"/>
                    <a:alpha val="74000"/>
                  </a:schemeClr>
                </a:innerShdw>
              </a:effectLst>
              <a:latin typeface="Guttman Drogolin" pitchFamily="2" charset="-79"/>
              <a:cs typeface="Guttman Drogolin" pitchFamily="2" charset="-79"/>
            </a:endParaRPr>
          </a:p>
        </p:txBody>
      </p:sp>
      <p:sp>
        <p:nvSpPr>
          <p:cNvPr id="8" name="מלבן 7"/>
          <p:cNvSpPr/>
          <p:nvPr/>
        </p:nvSpPr>
        <p:spPr>
          <a:xfrm>
            <a:off x="179512" y="6309320"/>
            <a:ext cx="3528392" cy="369332"/>
          </a:xfrm>
          <a:prstGeom prst="rect">
            <a:avLst/>
          </a:prstGeom>
          <a:noFill/>
        </p:spPr>
        <p:txBody>
          <a:bodyPr wrap="square" lIns="91440" tIns="45720" rIns="91440" bIns="45720">
            <a:spAutoFit/>
          </a:bodyPr>
          <a:lstStyle/>
          <a:p>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Drogolin" pitchFamily="2" charset="-79"/>
                <a:cs typeface="Guttman Drogolin" pitchFamily="2" charset="-79"/>
              </a:rPr>
              <a:t>       עיצוב מצגת: זבידאת </a:t>
            </a:r>
            <a:r>
              <a:rPr lang="he-I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Drogolin" pitchFamily="2" charset="-79"/>
                <a:cs typeface="Guttman Drogolin" pitchFamily="2" charset="-79"/>
              </a:rPr>
              <a:t>אינאס</a:t>
            </a:r>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Drogolin" pitchFamily="2" charset="-79"/>
                <a:cs typeface="Guttman Drogolin" pitchFamily="2" charset="-79"/>
              </a:rPr>
              <a:t> </a:t>
            </a:r>
            <a:endParaRPr lang="he-IL"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uttman Drogolin" pitchFamily="2" charset="-79"/>
              <a:cs typeface="Guttman Drogolin" pitchFamily="2" charset="-79"/>
            </a:endParaRPr>
          </a:p>
        </p:txBody>
      </p:sp>
      <p:sp>
        <p:nvSpPr>
          <p:cNvPr id="12" name="מלבן 11"/>
          <p:cNvSpPr/>
          <p:nvPr/>
        </p:nvSpPr>
        <p:spPr>
          <a:xfrm>
            <a:off x="980728" y="1700808"/>
            <a:ext cx="7182544" cy="1077218"/>
          </a:xfrm>
          <a:prstGeom prst="rect">
            <a:avLst/>
          </a:prstGeom>
          <a:noFill/>
        </p:spPr>
        <p:txBody>
          <a:bodyPr wrap="square" lIns="91440" tIns="45720" rIns="91440" bIns="45720">
            <a:spAutoFit/>
          </a:bodyPr>
          <a:lstStyle/>
          <a:p>
            <a:pPr algn="ctr"/>
            <a:r>
              <a:rPr lang="he-IL" sz="3200" b="1" dirty="0">
                <a:ln w="18415" cmpd="sng">
                  <a:solidFill>
                    <a:schemeClr val="tx1">
                      <a:lumMod val="95000"/>
                      <a:lumOff val="5000"/>
                    </a:schemeClr>
                  </a:solidFill>
                  <a:prstDash val="solid"/>
                </a:ln>
                <a:solidFill>
                  <a:schemeClr val="accent2">
                    <a:lumMod val="20000"/>
                    <a:lumOff val="80000"/>
                  </a:schemeClr>
                </a:solidFill>
                <a:effectLst>
                  <a:outerShdw blurRad="63500" dir="3600000" algn="tl" rotWithShape="0">
                    <a:srgbClr val="000000">
                      <a:alpha val="70000"/>
                    </a:srgbClr>
                  </a:outerShdw>
                </a:effectLst>
              </a:rPr>
              <a:t>הבאת דגימות של חומר סולרי </a:t>
            </a:r>
            <a:endParaRPr lang="he-IL" sz="3200" b="1" dirty="0" smtClean="0">
              <a:ln w="18415" cmpd="sng">
                <a:solidFill>
                  <a:schemeClr val="tx1">
                    <a:lumMod val="95000"/>
                    <a:lumOff val="5000"/>
                  </a:schemeClr>
                </a:solidFill>
                <a:prstDash val="solid"/>
              </a:ln>
              <a:solidFill>
                <a:schemeClr val="accent2">
                  <a:lumMod val="20000"/>
                  <a:lumOff val="80000"/>
                </a:schemeClr>
              </a:solidFill>
              <a:effectLst>
                <a:outerShdw blurRad="63500" dir="3600000" algn="tl" rotWithShape="0">
                  <a:srgbClr val="000000">
                    <a:alpha val="70000"/>
                  </a:srgbClr>
                </a:outerShdw>
              </a:effectLst>
            </a:endParaRPr>
          </a:p>
          <a:p>
            <a:pPr algn="ctr"/>
            <a:r>
              <a:rPr lang="he-IL" sz="3200" b="1" dirty="0" smtClean="0">
                <a:ln w="18415" cmpd="sng">
                  <a:solidFill>
                    <a:schemeClr val="tx1">
                      <a:lumMod val="95000"/>
                      <a:lumOff val="5000"/>
                    </a:schemeClr>
                  </a:solidFill>
                  <a:prstDash val="solid"/>
                </a:ln>
                <a:solidFill>
                  <a:schemeClr val="accent2">
                    <a:lumMod val="20000"/>
                    <a:lumOff val="80000"/>
                  </a:schemeClr>
                </a:solidFill>
                <a:effectLst>
                  <a:outerShdw blurRad="63500" dir="3600000" algn="tl" rotWithShape="0">
                    <a:srgbClr val="000000">
                      <a:alpha val="70000"/>
                    </a:srgbClr>
                  </a:outerShdw>
                </a:effectLst>
              </a:rPr>
              <a:t>מעטרת </a:t>
            </a:r>
            <a:r>
              <a:rPr lang="he-IL" sz="3200" b="1" dirty="0">
                <a:ln w="18415" cmpd="sng">
                  <a:solidFill>
                    <a:schemeClr val="tx1">
                      <a:lumMod val="95000"/>
                      <a:lumOff val="5000"/>
                    </a:schemeClr>
                  </a:solidFill>
                  <a:prstDash val="solid"/>
                </a:ln>
                <a:solidFill>
                  <a:schemeClr val="accent2">
                    <a:lumMod val="20000"/>
                    <a:lumOff val="80000"/>
                  </a:schemeClr>
                </a:solidFill>
                <a:effectLst>
                  <a:outerShdw blurRad="63500" dir="3600000" algn="tl" rotWithShape="0">
                    <a:srgbClr val="000000">
                      <a:alpha val="70000"/>
                    </a:srgbClr>
                  </a:outerShdw>
                </a:effectLst>
              </a:rPr>
              <a:t>השמש (</a:t>
            </a:r>
            <a:r>
              <a:rPr lang="en-US" sz="3200" b="1" dirty="0">
                <a:ln w="18415" cmpd="sng">
                  <a:solidFill>
                    <a:schemeClr val="tx1">
                      <a:lumMod val="95000"/>
                      <a:lumOff val="5000"/>
                    </a:schemeClr>
                  </a:solidFill>
                  <a:prstDash val="solid"/>
                </a:ln>
                <a:solidFill>
                  <a:schemeClr val="accent2">
                    <a:lumMod val="20000"/>
                    <a:lumOff val="80000"/>
                  </a:schemeClr>
                </a:solidFill>
                <a:effectLst>
                  <a:outerShdw blurRad="63500" dir="3600000" algn="tl" rotWithShape="0">
                    <a:srgbClr val="000000">
                      <a:alpha val="70000"/>
                    </a:srgbClr>
                  </a:outerShdw>
                </a:effectLst>
              </a:rPr>
              <a:t>The Solar Corona</a:t>
            </a:r>
            <a:r>
              <a:rPr lang="he-IL" sz="3200" b="1" dirty="0">
                <a:ln w="18415" cmpd="sng">
                  <a:solidFill>
                    <a:schemeClr val="tx1">
                      <a:lumMod val="95000"/>
                      <a:lumOff val="5000"/>
                    </a:schemeClr>
                  </a:solidFill>
                  <a:prstDash val="solid"/>
                </a:ln>
                <a:solidFill>
                  <a:schemeClr val="accent2">
                    <a:lumMod val="20000"/>
                    <a:lumOff val="80000"/>
                  </a:schemeClr>
                </a:solidFill>
                <a:effectLst>
                  <a:outerShdw blurRad="63500" dir="3600000" algn="tl" rotWithShape="0">
                    <a:srgbClr val="000000">
                      <a:alpha val="70000"/>
                    </a:srgbClr>
                  </a:outerShdw>
                </a:effectLst>
              </a:rPr>
              <a:t>)</a:t>
            </a:r>
          </a:p>
        </p:txBody>
      </p:sp>
      <p:sp>
        <p:nvSpPr>
          <p:cNvPr id="14" name="מלבן 13"/>
          <p:cNvSpPr/>
          <p:nvPr/>
        </p:nvSpPr>
        <p:spPr>
          <a:xfrm>
            <a:off x="323528" y="188640"/>
            <a:ext cx="8463988" cy="1200329"/>
          </a:xfrm>
          <a:prstGeom prst="rect">
            <a:avLst/>
          </a:prstGeom>
          <a:noFill/>
        </p:spPr>
        <p:txBody>
          <a:bodyPr wrap="square" lIns="91440" tIns="45720" rIns="91440" bIns="45720">
            <a:spAutoFit/>
          </a:bodyPr>
          <a:lstStyle/>
          <a:p>
            <a:r>
              <a:rPr lang="he-IL" sz="3600" dirty="0" smtClean="0">
                <a:ln w="18415" cmpd="sng">
                  <a:solidFill>
                    <a:schemeClr val="tx1">
                      <a:lumMod val="50000"/>
                      <a:lumOff val="50000"/>
                    </a:schemeClr>
                  </a:solidFill>
                  <a:prstDash val="solid"/>
                </a:ln>
                <a:solidFill>
                  <a:srgbClr val="FFFFFF"/>
                </a:solidFill>
                <a:effectLst>
                  <a:outerShdw blurRad="63500" dir="3600000" algn="tl" rotWithShape="0">
                    <a:srgbClr val="000000">
                      <a:alpha val="70000"/>
                    </a:srgbClr>
                  </a:outerShdw>
                </a:effectLst>
              </a:rPr>
              <a:t>        חט"ב                                תפוח פיס</a:t>
            </a:r>
          </a:p>
          <a:p>
            <a:r>
              <a:rPr lang="he-IL" sz="3600" dirty="0" smtClean="0">
                <a:ln w="18415" cmpd="sng">
                  <a:solidFill>
                    <a:schemeClr val="tx1">
                      <a:lumMod val="50000"/>
                      <a:lumOff val="50000"/>
                    </a:schemeClr>
                  </a:solidFill>
                  <a:prstDash val="solid"/>
                </a:ln>
                <a:solidFill>
                  <a:srgbClr val="FFFFFF"/>
                </a:solidFill>
                <a:effectLst>
                  <a:outerShdw blurRad="63500" dir="3600000" algn="tl" rotWithShape="0">
                    <a:srgbClr val="000000">
                      <a:alpha val="70000"/>
                    </a:srgbClr>
                  </a:outerShdw>
                </a:effectLst>
              </a:rPr>
              <a:t> </a:t>
            </a:r>
            <a:r>
              <a:rPr lang="he-IL" sz="3600" dirty="0" err="1" smtClean="0">
                <a:ln w="18415" cmpd="sng">
                  <a:solidFill>
                    <a:schemeClr val="tx1">
                      <a:lumMod val="50000"/>
                      <a:lumOff val="50000"/>
                    </a:schemeClr>
                  </a:solidFill>
                  <a:prstDash val="solid"/>
                </a:ln>
                <a:solidFill>
                  <a:srgbClr val="FFFFFF"/>
                </a:solidFill>
                <a:effectLst>
                  <a:outerShdw blurRad="63500" dir="3600000" algn="tl" rotWithShape="0">
                    <a:srgbClr val="000000">
                      <a:alpha val="70000"/>
                    </a:srgbClr>
                  </a:outerShdw>
                </a:effectLst>
              </a:rPr>
              <a:t>טאהא</a:t>
            </a:r>
            <a:r>
              <a:rPr lang="he-IL" sz="3600" dirty="0">
                <a:ln w="18415" cmpd="sng">
                  <a:solidFill>
                    <a:schemeClr val="tx1">
                      <a:lumMod val="50000"/>
                      <a:lumOff val="50000"/>
                    </a:schemeClr>
                  </a:solidFill>
                  <a:prstDash val="solid"/>
                </a:ln>
                <a:solidFill>
                  <a:srgbClr val="FFFFFF"/>
                </a:solidFill>
                <a:effectLst>
                  <a:outerShdw blurRad="63500" dir="3600000" algn="tl" rotWithShape="0">
                    <a:srgbClr val="000000">
                      <a:alpha val="70000"/>
                    </a:srgbClr>
                  </a:outerShdw>
                </a:effectLst>
              </a:rPr>
              <a:t> </a:t>
            </a:r>
            <a:r>
              <a:rPr lang="he-IL" sz="3600" dirty="0" smtClean="0">
                <a:ln w="18415" cmpd="sng">
                  <a:solidFill>
                    <a:schemeClr val="tx1">
                      <a:lumMod val="50000"/>
                      <a:lumOff val="50000"/>
                    </a:schemeClr>
                  </a:solidFill>
                  <a:prstDash val="solid"/>
                </a:ln>
                <a:solidFill>
                  <a:srgbClr val="FFFFFF"/>
                </a:solidFill>
                <a:effectLst>
                  <a:outerShdw blurRad="63500" dir="3600000" algn="tl" rotWithShape="0">
                    <a:srgbClr val="000000">
                      <a:alpha val="70000"/>
                    </a:srgbClr>
                  </a:outerShdw>
                </a:effectLst>
              </a:rPr>
              <a:t> חוסיין</a:t>
            </a:r>
            <a:endParaRPr lang="he-IL" sz="3600" dirty="0">
              <a:ln w="18415" cmpd="sng">
                <a:solidFill>
                  <a:schemeClr val="tx1">
                    <a:lumMod val="50000"/>
                    <a:lumOff val="50000"/>
                  </a:schemeClr>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3045750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8610" name="Picture 7" descr="http://upload.wikimedia.org/wikipedia/commons/thumb/3/37/Genesis_Collector_Array.jpg/250px-Genesis_Collector_Array.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63688" y="1844824"/>
            <a:ext cx="6586220" cy="4248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מלבן 3"/>
          <p:cNvSpPr/>
          <p:nvPr/>
        </p:nvSpPr>
        <p:spPr>
          <a:xfrm>
            <a:off x="2699792" y="332656"/>
            <a:ext cx="5950668" cy="923330"/>
          </a:xfrm>
          <a:prstGeom prst="rect">
            <a:avLst/>
          </a:prstGeom>
          <a:noFill/>
        </p:spPr>
        <p:txBody>
          <a:bodyPr wrap="none" lIns="91440" tIns="45720" rIns="91440" bIns="45720">
            <a:prstTxWarp prst="textChevronInverted">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he-IL"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מערך לוחיות האיסוף</a:t>
            </a:r>
            <a:endParaRPr lang="he-IL"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689367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a:stretch>
        </a:blipFill>
        <a:effectLst/>
      </p:bgPr>
    </p:bg>
    <p:spTree>
      <p:nvGrpSpPr>
        <p:cNvPr id="1" name=""/>
        <p:cNvGrpSpPr/>
        <p:nvPr/>
      </p:nvGrpSpPr>
      <p:grpSpPr>
        <a:xfrm>
          <a:off x="0" y="0"/>
          <a:ext cx="0" cy="0"/>
          <a:chOff x="0" y="0"/>
          <a:chExt cx="0" cy="0"/>
        </a:xfrm>
      </p:grpSpPr>
      <p:sp>
        <p:nvSpPr>
          <p:cNvPr id="6" name="מלבן 5"/>
          <p:cNvSpPr/>
          <p:nvPr/>
        </p:nvSpPr>
        <p:spPr>
          <a:xfrm>
            <a:off x="1043608" y="1916832"/>
            <a:ext cx="7524328" cy="3970318"/>
          </a:xfrm>
          <a:prstGeom prst="rect">
            <a:avLst/>
          </a:prstGeom>
        </p:spPr>
        <p:txBody>
          <a:bodyPr wrap="square">
            <a:spAutoFit/>
          </a:bodyPr>
          <a:lstStyle/>
          <a:p>
            <a:r>
              <a:rPr lang="he-I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הג'נסיס שוגרה על משגר דלתא </a:t>
            </a:r>
            <a:r>
              <a:rPr lang="he-I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 </a:t>
            </a:r>
            <a:r>
              <a:rPr lang="he-IL"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ב-8 באוגוסט 2001, בשעה 16:13:40 לפי הזמן האוניברסלי המתואם. </a:t>
            </a:r>
            <a:endParaRPr lang="he-IL"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he-IL" sz="2800" dirty="0" smtClean="0">
                <a:solidFill>
                  <a:srgbClr val="C00000"/>
                </a:solidFill>
              </a:rPr>
              <a:t>היא </a:t>
            </a:r>
            <a:r>
              <a:rPr lang="he-IL" sz="2800" dirty="0">
                <a:solidFill>
                  <a:srgbClr val="C00000"/>
                </a:solidFill>
              </a:rPr>
              <a:t>נעה במסלול בין-כוכבי מורכב, עד שהגיעה לנקודת </a:t>
            </a:r>
            <a:r>
              <a:rPr lang="he-IL" sz="2800" dirty="0" err="1">
                <a:solidFill>
                  <a:srgbClr val="C00000"/>
                </a:solidFill>
              </a:rPr>
              <a:t>לגראנז</a:t>
            </a:r>
            <a:r>
              <a:rPr lang="he-IL" sz="2800" dirty="0">
                <a:solidFill>
                  <a:srgbClr val="C00000"/>
                </a:solidFill>
              </a:rPr>
              <a:t>' </a:t>
            </a:r>
            <a:r>
              <a:rPr lang="en-US" sz="2800" dirty="0">
                <a:solidFill>
                  <a:srgbClr val="C00000"/>
                </a:solidFill>
              </a:rPr>
              <a:t>L2</a:t>
            </a:r>
            <a:r>
              <a:rPr lang="he-IL" sz="2800" dirty="0">
                <a:solidFill>
                  <a:srgbClr val="C00000"/>
                </a:solidFill>
              </a:rPr>
              <a:t> בין כדור הארץ לשמש. </a:t>
            </a:r>
            <a:endParaRPr lang="he-IL" sz="2800" dirty="0" smtClean="0">
              <a:solidFill>
                <a:srgbClr val="C00000"/>
              </a:solidFill>
            </a:endParaRPr>
          </a:p>
          <a:p>
            <a:r>
              <a:rPr lang="he-IL" sz="2800" dirty="0" smtClean="0">
                <a:solidFill>
                  <a:srgbClr val="0000FF"/>
                </a:solidFill>
              </a:rPr>
              <a:t>בין </a:t>
            </a:r>
            <a:r>
              <a:rPr lang="he-IL" sz="2800" dirty="0">
                <a:solidFill>
                  <a:srgbClr val="0000FF"/>
                </a:solidFill>
              </a:rPr>
              <a:t>ה-3 בדצמבר 2001 ל-1 באפריל 2004 נחשפו הלוחיות לאיסוף האטומים שנפלטו מהשמש. </a:t>
            </a:r>
            <a:r>
              <a:rPr lang="he-IL" sz="2800" dirty="0" smtClean="0">
                <a:solidFill>
                  <a:srgbClr val="0000FF"/>
                </a:solidFill>
              </a:rPr>
              <a:t>ואחר שלב זה החללית התחילה לעשות את  דרכה אל כדור הארץ. </a:t>
            </a:r>
            <a:r>
              <a:rPr lang="he-IL" sz="2800" b="1" u="sng" dirty="0" smtClean="0">
                <a:solidFill>
                  <a:srgbClr val="FF3300"/>
                </a:solidFill>
              </a:rPr>
              <a:t>החללית  שהתה  בחלל כשלוש שנים</a:t>
            </a:r>
          </a:p>
        </p:txBody>
      </p:sp>
      <p:sp>
        <p:nvSpPr>
          <p:cNvPr id="2" name="מלבן 1"/>
          <p:cNvSpPr/>
          <p:nvPr/>
        </p:nvSpPr>
        <p:spPr>
          <a:xfrm>
            <a:off x="3022710" y="692696"/>
            <a:ext cx="5178021" cy="923330"/>
          </a:xfrm>
          <a:prstGeom prst="rect">
            <a:avLst/>
          </a:prstGeom>
          <a:noFill/>
        </p:spPr>
        <p:txBody>
          <a:bodyPr wrap="none" lIns="91440" tIns="45720" rIns="91440" bIns="45720">
            <a:spAutoFit/>
          </a:bodyPr>
          <a:lstStyle/>
          <a:p>
            <a:pPr algn="ctr"/>
            <a:r>
              <a:rPr lang="he-IL"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משך זמן המשימה</a:t>
            </a:r>
            <a:endParaRPr lang="he-I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 xmlns:p14="http://schemas.microsoft.com/office/powerpoint/2010/main" val="3171566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99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987824" y="0"/>
            <a:ext cx="5987008" cy="922114"/>
          </a:xfrm>
        </p:spPr>
        <p:txBody>
          <a:bodyPr>
            <a:prstTxWarp prst="textChevronInverted">
              <a:avLst/>
            </a:prstTxWarp>
            <a:noAutofit/>
          </a:bodyPr>
          <a:lstStyle/>
          <a:p>
            <a:pPr lvl="0" algn="ctr"/>
            <a:r>
              <a:rPr lang="he-IL"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שיטת החזרת החומר לארץ</a:t>
            </a:r>
            <a:endParaRPr lang="he-IL"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מציין מיקום תוכן 2"/>
          <p:cNvSpPr>
            <a:spLocks noGrp="1"/>
          </p:cNvSpPr>
          <p:nvPr>
            <p:ph idx="1"/>
          </p:nvPr>
        </p:nvSpPr>
        <p:spPr>
          <a:xfrm>
            <a:off x="0" y="1169368"/>
            <a:ext cx="9144000" cy="5688632"/>
          </a:xfrm>
        </p:spPr>
        <p:txBody>
          <a:bodyPr>
            <a:noAutofit/>
          </a:bodyPr>
          <a:lstStyle/>
          <a:p>
            <a:pPr marL="0" indent="0">
              <a:buNone/>
            </a:pPr>
            <a:r>
              <a:rPr lang="he-IL" sz="2400" b="1" dirty="0">
                <a:solidFill>
                  <a:srgbClr val="FFFF00"/>
                </a:solidFill>
              </a:rPr>
              <a:t>בסיום שלב איסוף החומרים, נארזו הדגימות בתוך כמוסת שימור מיוחדת, והחללית החלה לעשות את דרכה אל כדור הארץ. </a:t>
            </a:r>
          </a:p>
          <a:p>
            <a:pPr marL="0" indent="0">
              <a:buNone/>
            </a:pPr>
            <a:endParaRPr lang="he-IL" sz="2400" b="1" dirty="0" smtClean="0">
              <a:solidFill>
                <a:schemeClr val="tx1">
                  <a:lumMod val="95000"/>
                  <a:lumOff val="5000"/>
                </a:schemeClr>
              </a:solidFill>
            </a:endParaRPr>
          </a:p>
          <a:p>
            <a:pPr marL="0" indent="0">
              <a:buNone/>
            </a:pPr>
            <a:r>
              <a:rPr lang="he-IL" sz="2400" b="1" dirty="0" smtClean="0">
                <a:solidFill>
                  <a:schemeClr val="tx1">
                    <a:lumMod val="95000"/>
                    <a:lumOff val="5000"/>
                  </a:schemeClr>
                </a:solidFill>
              </a:rPr>
              <a:t>בהגיעה </a:t>
            </a:r>
            <a:r>
              <a:rPr lang="he-IL" sz="2400" b="1" dirty="0">
                <a:solidFill>
                  <a:schemeClr val="tx1">
                    <a:lumMod val="95000"/>
                    <a:lumOff val="5000"/>
                  </a:schemeClr>
                </a:solidFill>
              </a:rPr>
              <a:t>אל קרבת כדור הארץ, </a:t>
            </a:r>
            <a:r>
              <a:rPr lang="he-IL" sz="2400" b="1" dirty="0" smtClean="0">
                <a:solidFill>
                  <a:schemeClr val="tx1">
                    <a:lumMod val="95000"/>
                    <a:lumOff val="5000"/>
                  </a:schemeClr>
                </a:solidFill>
              </a:rPr>
              <a:t>שחררה </a:t>
            </a:r>
            <a:r>
              <a:rPr lang="he-IL" sz="2400" b="1" dirty="0">
                <a:solidFill>
                  <a:schemeClr val="tx1">
                    <a:lumMod val="95000"/>
                    <a:lumOff val="5000"/>
                  </a:schemeClr>
                </a:solidFill>
              </a:rPr>
              <a:t>החללית את </a:t>
            </a:r>
            <a:r>
              <a:rPr lang="he-IL" sz="2400" b="1" dirty="0" smtClean="0">
                <a:solidFill>
                  <a:schemeClr val="tx1">
                    <a:lumMod val="95000"/>
                    <a:lumOff val="5000"/>
                  </a:schemeClr>
                </a:solidFill>
              </a:rPr>
              <a:t>הקפסולה, </a:t>
            </a:r>
            <a:r>
              <a:rPr lang="he-IL" sz="2400" b="1" dirty="0">
                <a:solidFill>
                  <a:schemeClr val="tx1">
                    <a:lumMod val="95000"/>
                    <a:lumOff val="5000"/>
                  </a:schemeClr>
                </a:solidFill>
              </a:rPr>
              <a:t>שמשקלה 190 ק"ג, לנחיתה על כדור הארץ, בעוד החללית עצמה ממשיכה במסלולה </a:t>
            </a:r>
            <a:r>
              <a:rPr lang="he-IL" sz="2400" b="1" dirty="0" smtClean="0">
                <a:solidFill>
                  <a:schemeClr val="tx1">
                    <a:lumMod val="95000"/>
                    <a:lumOff val="5000"/>
                  </a:schemeClr>
                </a:solidFill>
              </a:rPr>
              <a:t>בחלל</a:t>
            </a:r>
            <a:r>
              <a:rPr lang="he-IL" sz="2400" b="1" dirty="0">
                <a:solidFill>
                  <a:schemeClr val="tx1">
                    <a:lumMod val="95000"/>
                    <a:lumOff val="5000"/>
                  </a:schemeClr>
                </a:solidFill>
              </a:rPr>
              <a:t> </a:t>
            </a:r>
            <a:r>
              <a:rPr lang="he-IL" sz="2400" b="1" dirty="0" smtClean="0">
                <a:solidFill>
                  <a:schemeClr val="tx1">
                    <a:lumMod val="95000"/>
                    <a:lumOff val="5000"/>
                  </a:schemeClr>
                </a:solidFill>
              </a:rPr>
              <a:t>.</a:t>
            </a:r>
            <a:endParaRPr lang="en-US" sz="2400" b="1" dirty="0">
              <a:solidFill>
                <a:schemeClr val="tx1">
                  <a:lumMod val="95000"/>
                  <a:lumOff val="5000"/>
                </a:schemeClr>
              </a:solidFill>
            </a:endParaRPr>
          </a:p>
          <a:p>
            <a:pPr marL="0" indent="0">
              <a:buNone/>
            </a:pPr>
            <a:r>
              <a:rPr lang="he-IL" sz="2400" b="1" dirty="0">
                <a:solidFill>
                  <a:srgbClr val="C00000"/>
                </a:solidFill>
              </a:rPr>
              <a:t>הקפסולה מתחילה ליפול לכוון כדור הארץ בהשפעת כוח המשיכה, באותו זמן פועל עליה כוח החיכוך ההולך וגדל עם האצת הקפסולה.</a:t>
            </a:r>
            <a:endParaRPr lang="en-US" sz="2400" b="1" dirty="0">
              <a:solidFill>
                <a:srgbClr val="C00000"/>
              </a:solidFill>
            </a:endParaRPr>
          </a:p>
          <a:p>
            <a:pPr marL="0" indent="0">
              <a:buNone/>
            </a:pPr>
            <a:r>
              <a:rPr lang="he-IL" sz="2400" b="1" dirty="0" smtClean="0"/>
              <a:t>על </a:t>
            </a:r>
            <a:r>
              <a:rPr lang="he-IL" sz="2400" b="1" dirty="0"/>
              <a:t>פי המתוכנן, בגובה של 33 קילומטרים היה אמור להיפתח מצנח עוגן שיאט במקצת את מהירות הנפילה של </a:t>
            </a:r>
            <a:r>
              <a:rPr lang="he-IL" sz="2400" b="1" dirty="0" smtClean="0"/>
              <a:t>הקפסולה. </a:t>
            </a:r>
            <a:r>
              <a:rPr lang="he-IL" sz="2400" b="1" dirty="0"/>
              <a:t>לאחר ארבע דקות, כאשר </a:t>
            </a:r>
            <a:r>
              <a:rPr lang="he-IL" sz="2400" b="1" dirty="0" smtClean="0"/>
              <a:t>הקפסולה </a:t>
            </a:r>
            <a:r>
              <a:rPr lang="he-IL" sz="2400" b="1" dirty="0"/>
              <a:t>מגיעה לגובה של 6.7 קילומטרים, היה אמור להיפתח מצנח בצורת כנף מטוס </a:t>
            </a:r>
            <a:r>
              <a:rPr lang="he-IL" sz="2400" b="1" dirty="0" smtClean="0"/>
              <a:t>שיאט </a:t>
            </a:r>
            <a:r>
              <a:rPr lang="he-IL" sz="2400" b="1" dirty="0"/>
              <a:t>עוד יותר את מהירות הנפילה. אז היה אמור להגיע מסוק עם </a:t>
            </a:r>
            <a:r>
              <a:rPr lang="he-IL" sz="2400" b="1" dirty="0" smtClean="0"/>
              <a:t>תפיסה </a:t>
            </a:r>
            <a:r>
              <a:rPr lang="he-IL" sz="2400" b="1" dirty="0"/>
              <a:t>מיוחד באורך חמישה מטרים, להיתפס במצנח בעודו באוויר ולהנחית את </a:t>
            </a:r>
            <a:r>
              <a:rPr lang="he-IL" sz="2400" b="1" dirty="0" smtClean="0"/>
              <a:t>הקפסולה </a:t>
            </a:r>
            <a:r>
              <a:rPr lang="he-IL" sz="2400" b="1" dirty="0"/>
              <a:t>בעדינות אל הקרקע. </a:t>
            </a:r>
            <a:endParaRPr lang="en-US" sz="2400" b="1" dirty="0"/>
          </a:p>
        </p:txBody>
      </p:sp>
    </p:spTree>
    <p:extLst>
      <p:ext uri="{BB962C8B-B14F-4D97-AF65-F5344CB8AC3E}">
        <p14:creationId xmlns="" xmlns:p14="http://schemas.microsoft.com/office/powerpoint/2010/main" val="486593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4716016" y="260648"/>
            <a:ext cx="4176464" cy="720080"/>
          </a:xfrm>
        </p:spPr>
        <p:txBody>
          <a:bodyPr>
            <a:prstTxWarp prst="textWave1">
              <a:avLst/>
            </a:prstTxWarp>
          </a:bodyPr>
          <a:lstStyle/>
          <a:p>
            <a:pPr algn="ctr"/>
            <a:r>
              <a:rPr lang="he-IL" sz="3200" cap="none" dirty="0" smtClean="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rPr>
              <a:t>סיבות כישלון המשימה</a:t>
            </a:r>
            <a:endParaRPr lang="he-IL" sz="3200" cap="none" dirty="0">
              <a:ln w="12700">
                <a:solidFill>
                  <a:schemeClr val="tx2">
                    <a:satMod val="155000"/>
                  </a:schemeClr>
                </a:solidFill>
                <a:prstDash val="solid"/>
              </a:ln>
              <a:solidFill>
                <a:srgbClr val="00B050"/>
              </a:solidFill>
              <a:effectLst>
                <a:outerShdw blurRad="41275" dist="20320" dir="1800000" algn="tl" rotWithShape="0">
                  <a:srgbClr val="000000">
                    <a:alpha val="40000"/>
                  </a:srgbClr>
                </a:outerShdw>
              </a:effectLst>
            </a:endParaRPr>
          </a:p>
        </p:txBody>
      </p:sp>
      <p:sp>
        <p:nvSpPr>
          <p:cNvPr id="3" name="מציין מיקום תוכן 2"/>
          <p:cNvSpPr>
            <a:spLocks noGrp="1"/>
          </p:cNvSpPr>
          <p:nvPr>
            <p:ph type="body" sz="half" idx="2"/>
          </p:nvPr>
        </p:nvSpPr>
        <p:spPr>
          <a:xfrm>
            <a:off x="1907704" y="1196752"/>
            <a:ext cx="7056784" cy="4608512"/>
          </a:xfrm>
        </p:spPr>
        <p:txBody>
          <a:bodyPr>
            <a:noAutofit/>
          </a:bodyPr>
          <a:lstStyle/>
          <a:p>
            <a:r>
              <a:rPr lang="he-IL" sz="2800" b="1" cap="all" dirty="0">
                <a:ln w="9000" cmpd="sng">
                  <a:solidFill>
                    <a:schemeClr val="accent4">
                      <a:shade val="50000"/>
                      <a:satMod val="120000"/>
                    </a:schemeClr>
                  </a:solidFill>
                  <a:prstDash val="solid"/>
                </a:ln>
                <a:effectLst/>
              </a:rPr>
              <a:t>בכמוסה תוכנן חיישן תאוצה, אשר היה אמור להורות על הפעלתו של מצנח העוגן. בחיישן היה אמור להיווצר מגע כאשר הכמוסה הגיעה לתאוצה של 3 ג'י, ולשמור על המגע כאשר התאוצה גוברת, עד לתאוצה מתוכננת של 30 ג'י. כאשר התאוצה של הכמוסה שוב תפחת מתחת ל-3 ג'י, בעת התקרבותה לאטמוספירה, היה אמור להינתק המגע ולהפעיל בכך את מצנח העוגן. בפועל, מכיוון שהחיישן הותקן בכיוון ההפוך, לא נוצר כלל המגע בשלב הראשוני ולכן לא הופעל מצנח העוגן</a:t>
            </a:r>
            <a:r>
              <a:rPr lang="he-IL" sz="2800" b="1" cap="all" dirty="0" smtClean="0">
                <a:ln w="9000" cmpd="sng">
                  <a:solidFill>
                    <a:schemeClr val="accent4">
                      <a:shade val="50000"/>
                      <a:satMod val="120000"/>
                    </a:schemeClr>
                  </a:solidFill>
                  <a:prstDash val="solid"/>
                </a:ln>
                <a:effectLst/>
              </a:rPr>
              <a:t>.</a:t>
            </a:r>
            <a:endParaRPr lang="en-US" sz="2800" b="1" cap="all" dirty="0">
              <a:ln w="9000" cmpd="sng">
                <a:solidFill>
                  <a:schemeClr val="accent4">
                    <a:shade val="50000"/>
                    <a:satMod val="120000"/>
                  </a:schemeClr>
                </a:solidFill>
                <a:prstDash val="solid"/>
              </a:ln>
              <a:effectLst/>
            </a:endParaRPr>
          </a:p>
        </p:txBody>
      </p:sp>
    </p:spTree>
    <p:extLst>
      <p:ext uri="{BB962C8B-B14F-4D97-AF65-F5344CB8AC3E}">
        <p14:creationId xmlns="" xmlns:p14="http://schemas.microsoft.com/office/powerpoint/2010/main" val="644645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10" name="תמונה 9" descr="sadfas.jpg"/>
          <p:cNvPicPr/>
          <p:nvPr/>
        </p:nvPicPr>
        <p:blipFill>
          <a:blip r:embed="rId3" cstate="print"/>
          <a:stretch>
            <a:fillRect/>
          </a:stretch>
        </p:blipFill>
        <p:spPr>
          <a:xfrm>
            <a:off x="4427984" y="836712"/>
            <a:ext cx="4248472" cy="51845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8610" name="Picture 11" descr="http://upload.wikimedia.org/wikipedia/commons/thumb/f/f1/Genesis_crash_site_scenery.jpg/250px-Genesis_crash_site_scenery.jpg">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23528" y="332656"/>
            <a:ext cx="3456384" cy="295232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utoShape 2" descr="data:image/jpeg;base64,/9j/4AAQSkZJRgABAQAAAQABAAD/2wCEAAkGBhQSERQUExQWFRQWGBgXFxUYGB0aGBcYFRcVFRgYFBcYGyYeFxkjGhQXHy8gIycpLCwtFR4xNTAqNSYrLCkBCQoKDgwOFw8PFykcHRwpKSkpKSopNSkpKSkpKSkwKSksKjUpLSwpLikpKSksKSkpLCksKSwpKSkpKSwpKSkpKf/AABEIAPUAzgMBIgACEQEDEQH/xAAcAAACAgMBAQAAAAAAAAAAAAACAwABBAUGBwj/xABDEAABAwIDBAcGAwUGBwEAAAABAAIRAyEEEjFBUWHwBQYTcYGRoQciscHR4TJC8RQzQ1JiI1NygpLSFlRjc6KywzT/xAAaAQEBAQEBAQEAAAAAAAAAAAAAAQIDBAUG/8QALhEBAQACAQMCAggHAAAAAAAAAAECEQMEITESUQWBIjJBYXGRofATFCNCwdHx/9oADAMBAAIRAxEAPwD0YCPsrc6NnmhBRErW1o21AedVZdu59EnL3I2uM8EQxtQ33KPqbVQqKEygvPzuROmVXZ+CjDHPxQGFbdbJcog487VQWXcVGsPCfVMa+2nPBU0+aAC1Vl2J5CXAnn1UAZYuQhPDvTXcVQaDwVAPCU9idk5+iEnuSqUAdios2pshVmRCSCqKcYVZUClRaE1w5+iEKhUEbQhuU53MoSAgFx4FMpO3JLnbVHE7x5fQrKnZOeSoBHNkolxtLf8ASf8Aco41P6T5j6oHEcyqMrHdUq/yU/F7h8KZQnE1v7pnhVPzpBBsZ5+qjXb7LWnFVf7gHuqj5tCIV61v7Fvd2t//AEhEbINRZCtS3H1j2k0MgaYYc4eX2mcoFloOgOnsdVxD2VKcU2+8T2XZwHAFrTLyQ76GwU2adtBQwdZWtw/SlYg5sO5pDiAO0YQWjR8g2ndEprukKuzDuP8Anp/NwV2rO7U+CPuWAMbUj9wR31G+sSjbXqx+5ZHGsflSKkqMw00IBlJZUrfyUwP+64//ACTA5+3KPEn5BUHl2KjTVPzb2j/Kf9yjMx3HfAPzKoVUbfn1uqmDBT5g7kJbPEqBbmBCGHn9UTmcyrdTI0QCeKvs7rnOt/W8YNggB1Q3g7Gg389PGdi3eBrPfSpuqNDKjmtc5gJIYSJyydYmPBWBrqcoSw8/qmNd5jnzVTz+ioW4iO9DAtBWOZnRWDvWVG7mPkslh3c+ixIui7TvSIyTHDxCtzd48liHdyPFajrD1qbhKeY6aTssJKluptZN3Tf1KW5AXwJNo52lcV0B17xONa92GoGo1rspcXU2QYBiC/NodYWfisV0hUaWOwrMrhEdqwTw910rPr9pXScc33yjMxXXbDMsXl3+ET5cOK5vB9bqTMVVrHtHNqBstAOrRA901MrQBuF9Sue6SpPbUeKlA0iHZbua5sxIDS06Zb6nwQDCMI/Ffx59F4Muo5Jlqvs8fQ8GeEywu3bu9pdEaUqhjeWj5lNwntHovcGmm9gJAzEiBO03XntXBifxtvpcXj1m+5IqYdzb7ImeGs90J/NZxufDuO9t/q90Lt3f38dEwVrRC8V6D6z4jt2Mdi+yotAOUsNRxAIGVoEENIBvNt116MzrzhZ/eOi+rHD4hevDmxynfs+Ry9LyYWzVsn2unolMzRt81z3/ABjhQJ7UXVu654P++A3rt6p7vP6b7Oi7PaUt1KNFoG9eMJ/zDfIqnde8GP44A8fonqiem+zoG21B53oreJXPO9oOBA//AEAefwhYzvaPgBc4jh+B30T1T3PTXUtp22H4rTv6ea2jVqPDWspmGu2ui0Hf3rlsX7ZcA0ODTWzXH4IGlrkwuF6x9e/2qlSo0WvDWg5muHvF83Jykz56eKu5pi3TedAB3SXSYc8TTpEVqg2e4f7Nh73XjbD1606kTcarjvZL0Myjg8z3Dt8Qe0c2RnawWptImRaXEbC8rt4ItGnFIs+9itAiLzu5CMu3W7/0R1KY1AQNdP1WlYebh5JZqeXNk0ttqhLVlQghA+qGgk2G3cO9PNPcvOvad0xiKGb3KnZ5B2bwP7PM4hrsx2OE2B4RtWcrZO023hMbfpXUZXWH2gdm7s6NPMSQMzpDJJAud19/escdYsNXr1y97XFlFzKdNx9xxqNcDcTFjrH8Q7oXlrOmqhOd5qbxBMHfmkxEbgrPWSoKbWtnMc4qB0Gm7MQW5QfwkCVjHdv0kyuP9m/m77oDpSjgqdQ06zzhGNz1MpBfUrOy02dk8QRMCQCAIGyVxvWTrRNRrsPicTUkFxNZ5c+k8yCKLiAWWMSNbbkjB9J030qVCr2dMU3PeXOa4tqSGBoPZAuzACJ3DW6H/hunUY+rTxVFtOnlzh3aAtLpADJZNQnKTZVh2NPph+IwmfGth0Ny1CCHVHVPwvADg1xNKm/UbZ0csFmIoDV9Y90fRc/isd+y0m0GOuKj3vcabmkmzGQKjZHuA7PzrVv6Web5z8PkuWeEyu7Hp4up5OLHWOVn5O5p4vCgg5ajnNMhxDMwOtiWSFn4XrfRgyytrEOIE/CRqvNaNSpUcGszvcdGtDiT3ALq+h/ZZjcSGueBRYQCHVXe8QdoY2TpvhamHbwzefK3e7+/k3DusuBbY4cxMkZzlJ/wgwfLalv66YAC2FafEQug6N9ieFZHbValU7hFNhPACXf+S3+E9mfRtMyMK1x/re9/o50ei3MGby5X7f1ec1PaBhRYYSnz4JVPr32jstHBU3u/lawvMaTDe9exYPq/haRmnhqLOLabB6gSVsQ8d2y2wchX0M+u/v8A68bwmK6SqH+z6NA4uoZB51CAVnUernTVT+Fh6Q/r7I+jA6y9YZVvqm9rCeiJ6q8qwPs36Uf++xtOlOxjcx82taB4FbLB+yqoZFXpLEvH/TaGepc5ehComNqDRa1E288xXsuwrMjTVxVZ73a1K1g0fiMMa1eadcerDsJialLM4gXY4kkmm67CZJuBY8WlfRj8jnA5AHgQHDdu3LnutfUpmO7M9pkfTsJAOZpIJaTqNDBvBcbHRXU12c8pad1T6PwzaNCpRoUqT6lGm4uZTax3vMa4gkNDtuhK3tSqQsfo7AChSZSYfdptDW5jJytECSdTG1PcydfC9kbM7cbDM6hRjhu9fulNokmEbSBqefFaGHCrN396Inn7IIWVWH8VTyY+u3f6K9VIhBoukOp2Cqy52Dol2shrWkniWkT4rlOl/Z50a10fs2LYS4BppuDg7Nf3AXO4iCB6hejl10nG4NlVmSqxr2HVrwHDWQYIsZ8lNDyk+zDCugspdJloJn3aIzRIhhdlg5tpEWKZX9nFNmGeGUcdmJNSXOw8sNIVBTmKg1FS8Tp+Vd/herzqEjDV3sZBilVHbU2k3lsubUA4B8JOI6Px72uYcThw1wIJbhnhwBsYzViAeN1NDicN7KaBDzXfWa4mGtqFheJsJNOo5pI4k7FvsJ1J6Po6YNrjEZqtTMHQNQHOcBJ/p2rcV+gcTUbD8TTzakigfAtaahDSN6TgsDiHOe04ljajCJAw1MktdOR4cblpg7LFrhskxdezI6KfTY4ZKdOk1rDmFIAtzFzTDSwCYgzLdoW2pEZWkaAADuGmzRa6l0VXbUDjjHOgRl7GmGkawYv5FbHD4dwnM8O/yxx3lajJznKF50hUWeaKfNULzXuVbXeSudEMbUoukLyia++/n4KqZR5o5sgjpGiJQidqFAUm2znuREFWCIVQNqorPv570TTZVk3c+imW6Au3O+yfTfa4lYxaraCFRj1GkbVdEyreQNVbDzvWWlAAFNAlLtz+qENRDXN2IJ4oXu70TGjXYgjjuVt4ozpCWD5IggCsDpHBOJbUp/vac5Z0e0xnpuOwOAEHY4NN4IOw7XhCEv3BS92sb6bsnBVm1abajPwu3iCIsWlp/C4GQRsIITza61dZ5oVO0APZVCBUA0pvMNbVA2NdZr9g911veK2gKStZSTvPFVeOZVZTGxEOIVGpu2qsBDNJUjcqlE1troJEd6gvwUKqdqBirIOCW191ecSqCzeCqVZcEMylRkYcbQY70D3wddebLHDiFkCDBFzzxTYOIOsBMY6dbKy/SQrDh3d4VgwKkTcFRjd9hsVwN996oxvWWi6ttLpjQgDuCIiDcQgt3P3VjW5lQkKnNhEE422hCCoXjcqD5Fh4oKJJRC6oN3lE1h2XCzcpPNJNqqUA4EOEgiCDoQdQd4grB6OcabjQeSS0TScSSX0hAuTq9khpkmfdd+aA3FdKUmfjqU2bsz2g+TiEmpVp12jJUaHtOZjpByuAImZu0gkETcEhcpzcdv0cpv8AF1ksmrOzY51AEnCV84BIg6ObrlI1E7RuO0EHanF0Ls53ssgSPgheqc6So2NqrKFsiNqKobAfLRDPH0VNBugIBSRN/gqBgqFw2K7ELbq3MQ0tTtT8kiygBrTGtkFGM1yi7M7+FroWt2Qgfini2qqlVB1JTcoy3usUi9gtBYcFRpid6mXiiIWNNBh2k896Y11ve17kp2ithERtVFRfh6puccULQVj4yvDXERIFu/RZtmM3TW2n6y9daWFd2bWmviDcUKYzOje6Aco71zGJd07iPeaKOFadGFzc0cZDj6Suz6D6GpUSS0e/UcXPP5nFxn3nakbhoFva9N2YBrdNPdHxX5nqPjGVuuPHt9/+ntx6aT61ec4Pqp0qTL+k3t2EU2m0i8RAniib7KH1f3+PxlXeC43/ANRcvRzRqnYeNwFX7G6JJaOBK+fev6i3tdfhJP8ADr6OP93bz0+x/AtZPZvdsk1SD3wIWqreyCi05mVK9M7C0gx4xPqvSukKAge8z6LV4lj2iQQRwdqe5Yx6/qZfr13w4ePKeI5Dozqlj8PXpZOkHOoueAWvl0j+WHEiSBA01svRw28LyjrT7QMlQ0W0w9ojtQ6wLgZgRcd4XW9Qutb8XRHatLTmc1jtj2j3m3OsCRm0JbvML9V0HJzZ4f1vP2fg8PU8OOHfF1JG3VRiJzC1DI2r6DxLDNvoidTlADuTCbfJaFdhuKFrCbIwJi8HcSmtbbTxBUCjSVtERCK3f4oTUI7tyoOJQuyzc3HolPqkpRG1BkB822cVc8Uula20qzS3mPFNAM2xR4j9VYxfAIv2ngo0SAhc240+ayWVmHUa22/ROZgWu3hRGuzGdZQYoS06aLNxGCy6XWK+jIINptyCFnPHeNnu1Lq7Fg8QGwW2O1ztT3DcsnEV6jn2c6dkNXK9PdZ6eCaXn3nNNmxd53AbAtbgfaZWxDe1pihnb/BLnNcRGwx6r8Rh0XPlLqeLr2e7n6vh4bLlfPzd23Mde0J22ATm4cZZLCR/U74rz5ntDxbpHZUmbPeqE38roWdca5kVKtGmD/K0uM8ZdCs+Hc2/E/N5M/inTzxb8o77F0SPy0xPeVg1ejib5WHukLzXpHrFXeZbi60jQMaGt8BC1ON6aquHv18SQNSXEADuESu+Pwrkt3cpGMfjPHPq42u06U9nrcXjm1arctFtMB7QSHVX6gW/LBuddAu1w9BjA0NaGhohoA/CIiG7rLWdUuj+xwlNpqvqlwz53kk+/wC8AM1wBMQtvmvK/VdNxfwuLHC3ep5a5OX+JfV4CX8VGie5W4gqOpcV3c1uUM8/NRzCBdIz8VUPFHNfcn1H2gJNIETKB7xe91RdOmZOgRU2byD4rHAJG7iqptIubgqDJqVgLX8EAqAoTJ/CJG0blbnCNPCEDm0xEm/xQ1KhNxYc7FKFWZBBCKkAdFRiNbzyFWcg259Lq2ujRFULTGshRVjEEkWB51RuG0QCe5B2oiYt6qqThMmI9PsgyMO98wb7im4ljQL2+JWE7ES45SEbMTNn3AQrT9YurWGxTQKlMyPwvBh7Z/lcPgZC5To/2TMoVTVp4qrIByjK2e55Igt8AvSWvY62nyVfsbTo4fBZsjNxmW9zy8NxPTjS59OvQa2swlroke8DrB4XB3JD+n2tbDWNbxIC9N64+zVmMGdjxTxAENqbHAflqDUjWCLjjouUPscxDNHYerMGXuezKdoAaxwI4mO5ee8Pfs+dn0WO+07OMqdOVHuhs3NgF23V3qFUxDXOxNYtbLcopwc+1wLiPC3Fb3q17LmUxmxOSo4kHs2SKYi4BcYc/usNhBXaswzWw1rQANALARsAGi1jx+8duLppLuyQtrYhoEQIA4BDUfvWW5tkk0TwXo09oaUi+9WXZrgK3U7W1V0qZGzXnegtoO9QNE6eIsPFGAFRMToqgnAwYiVihoMzrwhZOaFhVNT+iAqtIhoS2gSBrPgnBzohwBHqFbqO6I3bVF2WbGNFTqigw8ESYnijyNbtkqhryTrpzZJoiZgju5CtryTsjgNiOswDbKiFGoBs54qB0mVRFufVLda6NG1iI089E6mAGC1z5JFOdTPcUyZFz4BEKqUx+Xy+iGmInbOzcnim38WgRNqN158VFD2J10523Vsw5HyTTFiPsmNqQFUYzQ4GxWRTcSJPoVG1xv5+iM1BCgo1+CrN4KzUtZCY2glTzVUKuyefNQ5uClLIPwxxneqNQzrbd91pkbbapNXEnYgqAkwCUPYHbfuRTKeJOTSClVHmefS6c2nHDxSatEnTYiLbcX80DmGUVPDkkXCt9P3jcwNJ2oqn1XCwAI47vNWzU2PifgZVtIA3zzoiDJ2GPiiAg8/IyrBNpAI9fAoqZO0EJdWqfugvtIbZqlFjnaRHGR81GOIBhLMtNiO5BZbe/PomOgizdOfBKJG/7q21eJUaU6pMAiOe5XmIAUHfHOiumf1VBEZtRYacFMtoHPoqD+OqYxkIlCagDTGvPBKLSQNvxKLNc6/VJc6TtQMYI1sraY5+yGbpmTaJ53rNBNchAgzsQ1G6Ad6AkhMVN7VVeZ2blTXhPZhwbgRxn4LSKNOR37EbGEaSiNCIJPiinciE5TMlWxlzz8kdMRqhdiIMaoKc4abeKTHvGxPhYo6pk6A9/wAkb50FuCBRcLZQQ7aIsnPaIQsBzX04aps8wqBItaDzxCGuPdg/oie2d6JtIBsBBj9mQAir09MwVvdIIvbck4Stc5rd91BTiN6vs+Kj6cog2LqNFtbO2fkmMtsVsda1ipSpXuSiLY4Gd6t1hbRC510RvtQIeTKGo8DeTzonVGWWOSePO5BGlPa46TeJ+3ekZu9FTdBHql8ENpyb6nyVO3/FVTtOwzzKgqHvSeCmNpg8J2appq5bNvGv2Se02Ko1k67v1VRlUn5xOvore+PksVgMyCnuqAhBXalLqPG6Ds+qaGWsqdSnW3zQJdTO9ZLXjn9Uvs4QvftQZBuN0bUAfKFt9qXN4CbDcsnVStULds/JRrLCFbqc/i+KCAiLXlY4wwedcsbET6gbEGDxn0VU6skkAX2oFNds053om1dmxTID4IC0G3qo0OpU3ev6KmVkRaDCF9Of0VENWURckhkDh4ImvHBZQZehLgdfqqzjRR1tFTQA8aBU97WNLnODWi5JIAA3kmwRBq472h9Uq+Op020KjW5MxNNxIFQmIMi0iLSPzG6Ubk9dMFMHF0Jn+cR/q09VuGOzCQZBEg7L7ivD+hfZdjX1Q2qzsGfmqEtdbc0NccxM93Fez9DdGsw9FlFhflptDWl7sziOJ+QgDQABSDMqX55lUAdPUJjROnnuVB2z1OxaDaLhBkwflvVCoJjZw+aHs9loTWsjSJRC+0nfbh8UXajdM7UDm6xv80pwM3Coyy3aoYKFptYDxKsu3KBXZuzf0pmVHIGqsu81RVFxFvNNaEph+6KYUC8SyWkR4wsOnVyiDbv+SyqrQ4y77JNWmT+UoCN0OWUhzoOt+/7phNp58VFE50XU7fxQFx2goQLaH5/FFFM3QtHcqk2sbp2TeiFhnDRGGndCMDcrJ4IEFWGJnaf0+CKoQQPr91Qo01TOSigpgpWmEVJjcqkcELjdJfUQZDnE7ArpuduS8Noq/bHTYd6IcHGNFYBPDggGIcfsqocb+KB+TjZFBm0eivMdIQm3DxVRHN2ocyIvmAFG07/VATRN0V1WeALKmViZOxQE+naYCGjTIFzPepRxAuhrguiPj90GuYZOidUZx4qKKNKBMao2NsOd6iiBmb6IjRtckqKIAyQCpm571FFRCoBpxVqIAzFUX3jeoogGqLqmG8KKIHVBaBzZY4sd6iiJ9p9Ns2OhTadOLb1FEKIRuUiQrUWoRTbQiqPtCiiyCDFNOe5RRVAGyMBRRQf/2Q=="/>
          <p:cNvSpPr>
            <a:spLocks noChangeAspect="1" noChangeArrowheads="1"/>
          </p:cNvSpPr>
          <p:nvPr/>
        </p:nvSpPr>
        <p:spPr bwMode="auto">
          <a:xfrm>
            <a:off x="8562975" y="-1133475"/>
            <a:ext cx="1962150" cy="2333625"/>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8611"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9552" y="3645024"/>
            <a:ext cx="3514429" cy="298169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66205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115120"/>
            <a:ext cx="7488832" cy="908720"/>
          </a:xfrm>
        </p:spPr>
        <p:txBody>
          <a:bodyPr>
            <a:prstTxWarp prst="textWave1">
              <a:avLst/>
            </a:prstTxWarp>
          </a:bodyPr>
          <a:lstStyle/>
          <a:p>
            <a:pPr algn="ctr"/>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he-IL"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דרך שיגור החללית</a:t>
            </a:r>
            <a:endParaRPr lang="he-IL"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pic>
        <p:nvPicPr>
          <p:cNvPr id="6" name="Picture 1" descr="File:Genesis Mission Trajectory and Flight Plan.jpg"/>
          <p:cNvPicPr>
            <a:picLocks noGrp="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683568" y="2348880"/>
            <a:ext cx="7920880" cy="3073512"/>
          </a:xfrm>
          <a:prstGeom prst="rect">
            <a:avLst/>
          </a:prstGeom>
          <a:noFill/>
          <a:ln>
            <a:noFill/>
          </a:ln>
        </p:spPr>
      </p:pic>
      <p:sp>
        <p:nvSpPr>
          <p:cNvPr id="5" name="Rectangle 4"/>
          <p:cNvSpPr>
            <a:spLocks noChangeArrowheads="1"/>
          </p:cNvSpPr>
          <p:nvPr/>
        </p:nvSpPr>
        <p:spPr bwMode="auto">
          <a:xfrm>
            <a:off x="467544" y="1055371"/>
            <a:ext cx="8352928" cy="9541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he-IL" sz="28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החללית משוגרת מכדור הארץ </a:t>
            </a:r>
          </a:p>
          <a:p>
            <a:pPr marL="0" marR="0" lvl="0" indent="0" algn="ctr" defTabSz="914400" rtl="1" eaLnBrk="1" fontAlgn="base" latinLnBrk="0" hangingPunct="1">
              <a:lnSpc>
                <a:spcPct val="100000"/>
              </a:lnSpc>
              <a:spcBef>
                <a:spcPct val="0"/>
              </a:spcBef>
              <a:spcAft>
                <a:spcPct val="0"/>
              </a:spcAft>
              <a:buClrTx/>
              <a:buSzTx/>
              <a:buFontTx/>
              <a:buNone/>
              <a:tabLst/>
            </a:pPr>
            <a:r>
              <a:rPr kumimoji="0" lang="he-IL" sz="28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ע"י טיל שנושא את החללית לעבר נקודת </a:t>
            </a:r>
            <a:r>
              <a:rPr kumimoji="0" lang="he-IL" sz="2800" i="0" u="none" strike="noStrike" normalizeH="0" baseline="0" dirty="0" err="1"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לגראנג</a:t>
            </a:r>
            <a:r>
              <a:rPr kumimoji="0" lang="he-IL" sz="28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kumimoji="0" lang="he-IL" sz="28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757359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מציין מיקום תוכן 2"/>
          <p:cNvSpPr>
            <a:spLocks noGrp="1"/>
          </p:cNvSpPr>
          <p:nvPr>
            <p:ph type="body" sz="half" idx="2"/>
          </p:nvPr>
        </p:nvSpPr>
        <p:spPr>
          <a:xfrm>
            <a:off x="827584" y="2204864"/>
            <a:ext cx="7920880" cy="3672408"/>
          </a:xfrm>
        </p:spPr>
        <p:txBody>
          <a:bodyPr>
            <a:noAutofit/>
          </a:bodyPr>
          <a:lstStyle/>
          <a:p>
            <a:r>
              <a:rPr lang="he-IL" sz="3000" b="1" dirty="0" smtClean="0"/>
              <a:t>במשימה </a:t>
            </a:r>
            <a:r>
              <a:rPr lang="he-IL" sz="3000" b="1" dirty="0"/>
              <a:t>שלנו אנו מעוניינים בנקודת </a:t>
            </a:r>
            <a:r>
              <a:rPr lang="he-IL" sz="3000" b="1" dirty="0" err="1"/>
              <a:t>לאגראנג</a:t>
            </a:r>
            <a:r>
              <a:rPr lang="he-IL" sz="3000" b="1" dirty="0"/>
              <a:t>' הנקראת </a:t>
            </a:r>
            <a:r>
              <a:rPr lang="en-US" sz="3000" b="1" dirty="0"/>
              <a:t>L1</a:t>
            </a:r>
            <a:r>
              <a:rPr lang="he-IL" sz="3000" b="1" dirty="0"/>
              <a:t> והיא מוגדרת בבעיה שלנו בתור הנקודה הנמצאת על הקו המחבר בין כדור הארץ למרכז השמש ושבה מתקיים שכוח המשיכה השקול של השמש וכדור הארץ פונה לכוון השמש ושווה לכוח </a:t>
            </a:r>
            <a:r>
              <a:rPr lang="he-IL" sz="3000" b="1" dirty="0" err="1"/>
              <a:t>הצנטרפיטאלי</a:t>
            </a:r>
            <a:r>
              <a:rPr lang="he-IL" sz="3000" b="1" dirty="0"/>
              <a:t> הדרוש לתנועת החללית בזמן מסביב לשמש בזמן מחזור השווה לזמן המחזור של כדור הארץ (שנה אחת</a:t>
            </a:r>
            <a:r>
              <a:rPr lang="he-IL" sz="3000" b="1" dirty="0" smtClean="0"/>
              <a:t>)</a:t>
            </a:r>
          </a:p>
        </p:txBody>
      </p:sp>
      <p:sp>
        <p:nvSpPr>
          <p:cNvPr id="6" name="מלבן 5"/>
          <p:cNvSpPr/>
          <p:nvPr/>
        </p:nvSpPr>
        <p:spPr>
          <a:xfrm>
            <a:off x="2195736" y="6165304"/>
            <a:ext cx="2029722" cy="400110"/>
          </a:xfrm>
          <a:prstGeom prst="rect">
            <a:avLst/>
          </a:prstGeom>
        </p:spPr>
        <p:txBody>
          <a:bodyPr wrap="none">
            <a:spAutoFit/>
          </a:bodyPr>
          <a:lstStyle/>
          <a:p>
            <a:pPr>
              <a:buNone/>
            </a:pPr>
            <a:r>
              <a:rPr lang="he-IL" sz="2000" b="1" dirty="0" smtClean="0">
                <a:latin typeface="Guttman Adii" pitchFamily="2" charset="-79"/>
                <a:cs typeface="Guttman Adii" pitchFamily="2" charset="-79"/>
              </a:rPr>
              <a:t>ראה התרשים הבא:</a:t>
            </a:r>
            <a:endParaRPr lang="en-US" sz="2000" b="1" dirty="0">
              <a:cs typeface="Guttman Adii" pitchFamily="2" charset="-79"/>
            </a:endParaRPr>
          </a:p>
        </p:txBody>
      </p:sp>
      <p:sp>
        <p:nvSpPr>
          <p:cNvPr id="8" name="מלבן 7"/>
          <p:cNvSpPr/>
          <p:nvPr/>
        </p:nvSpPr>
        <p:spPr>
          <a:xfrm>
            <a:off x="4355976" y="980728"/>
            <a:ext cx="4320480" cy="936104"/>
          </a:xfrm>
          <a:prstGeom prst="rect">
            <a:avLst/>
          </a:prstGeom>
        </p:spPr>
        <p:txBody>
          <a:bodyPr wrap="square">
            <a:prstTxWarp prst="textWave1">
              <a:avLst/>
            </a:prstTxWarp>
            <a:spAutoFit/>
          </a:bodyPr>
          <a:lstStyle/>
          <a:p>
            <a:r>
              <a:rPr lang="he-IL" sz="3600" b="1" dirty="0" smtClean="0">
                <a:ln w="18415" cmpd="sng">
                  <a:solidFill>
                    <a:srgbClr val="FFFFFF"/>
                  </a:solidFill>
                  <a:prstDash val="solid"/>
                </a:ln>
                <a:solidFill>
                  <a:srgbClr val="00B050"/>
                </a:solidFill>
                <a:effectLst>
                  <a:outerShdw blurRad="63500" dir="3600000" algn="tl" rotWithShape="0">
                    <a:srgbClr val="000000">
                      <a:alpha val="70000"/>
                    </a:srgbClr>
                  </a:outerShdw>
                </a:effectLst>
              </a:rPr>
              <a:t>נקודת </a:t>
            </a:r>
            <a:r>
              <a:rPr lang="he-IL" sz="3600" b="1" dirty="0" err="1" smtClean="0">
                <a:ln w="18415" cmpd="sng">
                  <a:solidFill>
                    <a:srgbClr val="FFFFFF"/>
                  </a:solidFill>
                  <a:prstDash val="solid"/>
                </a:ln>
                <a:solidFill>
                  <a:srgbClr val="00B050"/>
                </a:solidFill>
                <a:effectLst>
                  <a:outerShdw blurRad="63500" dir="3600000" algn="tl" rotWithShape="0">
                    <a:srgbClr val="000000">
                      <a:alpha val="70000"/>
                    </a:srgbClr>
                  </a:outerShdw>
                </a:effectLst>
              </a:rPr>
              <a:t>לאגראנץ</a:t>
            </a:r>
            <a:endParaRPr lang="he-IL" sz="3600" b="1" dirty="0">
              <a:ln w="18415" cmpd="sng">
                <a:solidFill>
                  <a:srgbClr val="FFFFFF"/>
                </a:solidFill>
                <a:prstDash val="solid"/>
              </a:ln>
              <a:solidFill>
                <a:srgbClr val="00B050"/>
              </a:solidFill>
              <a:effectLst>
                <a:outerShdw blurRad="63500" dir="3600000" algn="tl" rotWithShape="0">
                  <a:srgbClr val="000000">
                    <a:alpha val="70000"/>
                  </a:srgbClr>
                </a:outerShdw>
              </a:effectLst>
            </a:endParaRPr>
          </a:p>
        </p:txBody>
      </p:sp>
      <p:sp>
        <p:nvSpPr>
          <p:cNvPr id="10" name="חץ שמאלה 9"/>
          <p:cNvSpPr/>
          <p:nvPr/>
        </p:nvSpPr>
        <p:spPr>
          <a:xfrm>
            <a:off x="251520" y="6165304"/>
            <a:ext cx="1872208" cy="400110"/>
          </a:xfrm>
          <a:prstGeom prst="leftArrow">
            <a:avLst/>
          </a:prstGeom>
          <a:scene3d>
            <a:camera prst="perspectiveLeft"/>
            <a:lightRig rig="threePt" dir="t"/>
          </a:scene3d>
          <a:sp3d>
            <a:bevelT w="139700" h="139700" prst="divot"/>
          </a:sp3d>
        </p:spPr>
        <p:style>
          <a:lnRef idx="1">
            <a:schemeClr val="accent1"/>
          </a:lnRef>
          <a:fillRef idx="2">
            <a:schemeClr val="accent1"/>
          </a:fillRef>
          <a:effectRef idx="1">
            <a:schemeClr val="accent1"/>
          </a:effectRef>
          <a:fontRef idx="minor">
            <a:schemeClr val="dk1"/>
          </a:fontRef>
        </p:style>
        <p:txBody>
          <a:bodyPr rtlCol="1" anchor="ctr"/>
          <a:lstStyle/>
          <a:p>
            <a:pPr algn="ctr"/>
            <a:endParaRPr lang="he-IL"/>
          </a:p>
        </p:txBody>
      </p:sp>
    </p:spTree>
    <p:extLst>
      <p:ext uri="{BB962C8B-B14F-4D97-AF65-F5344CB8AC3E}">
        <p14:creationId xmlns="" xmlns:p14="http://schemas.microsoft.com/office/powerpoint/2010/main" val="405934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2049" name="Canvas 2"/>
          <p:cNvGrpSpPr>
            <a:grpSpLocks/>
          </p:cNvGrpSpPr>
          <p:nvPr/>
        </p:nvGrpSpPr>
        <p:grpSpPr bwMode="auto">
          <a:xfrm>
            <a:off x="771443" y="143031"/>
            <a:ext cx="7776864" cy="6120700"/>
            <a:chOff x="0" y="-3237"/>
            <a:chExt cx="47707" cy="39305"/>
          </a:xfrm>
        </p:grpSpPr>
        <p:sp>
          <p:nvSpPr>
            <p:cNvPr id="2072" name="AutoShape 24"/>
            <p:cNvSpPr>
              <a:spLocks noChangeAspect="1" noChangeArrowheads="1"/>
            </p:cNvSpPr>
            <p:nvPr/>
          </p:nvSpPr>
          <p:spPr bwMode="auto">
            <a:xfrm>
              <a:off x="0" y="-3237"/>
              <a:ext cx="47707" cy="39305"/>
            </a:xfrm>
            <a:prstGeom prst="rect">
              <a:avLst/>
            </a:prstGeom>
            <a:noFill/>
          </p:spPr>
          <p:txBody>
            <a:bodyPr vert="horz" wrap="square" lIns="91440" tIns="45720" rIns="91440" bIns="45720" numCol="1" anchor="t" anchorCtr="0" compatLnSpc="1">
              <a:prstTxWarp prst="textNoShape">
                <a:avLst/>
              </a:prstTxWarp>
            </a:bodyPr>
            <a:lstStyle/>
            <a:p>
              <a:endParaRPr lang="he-IL" sz="2800" b="1"/>
            </a:p>
          </p:txBody>
        </p:sp>
        <p:grpSp>
          <p:nvGrpSpPr>
            <p:cNvPr id="20" name="Group 20"/>
            <p:cNvGrpSpPr>
              <a:grpSpLocks/>
            </p:cNvGrpSpPr>
            <p:nvPr/>
          </p:nvGrpSpPr>
          <p:grpSpPr bwMode="auto">
            <a:xfrm>
              <a:off x="0" y="0"/>
              <a:ext cx="44242" cy="36068"/>
              <a:chOff x="5428" y="3606"/>
              <a:chExt cx="44242" cy="36068"/>
            </a:xfrm>
          </p:grpSpPr>
          <p:sp>
            <p:nvSpPr>
              <p:cNvPr id="4" name="Oval 3"/>
              <p:cNvSpPr>
                <a:spLocks noChangeArrowheads="1"/>
              </p:cNvSpPr>
              <p:nvPr/>
            </p:nvSpPr>
            <p:spPr bwMode="auto">
              <a:xfrm>
                <a:off x="5428" y="3606"/>
                <a:ext cx="36068" cy="36068"/>
              </a:xfrm>
              <a:prstGeom prst="ellipse">
                <a:avLst/>
              </a:prstGeom>
              <a:noFill/>
              <a:ln w="9525">
                <a:solidFill>
                  <a:srgbClr val="000000"/>
                </a:solidFill>
                <a:prstDash val="dash"/>
                <a:round/>
                <a:headEnd/>
                <a:tailEnd/>
              </a:ln>
            </p:spPr>
            <p:txBody>
              <a:bodyPr vert="horz" wrap="square" lIns="91440" tIns="45720" rIns="91440" bIns="45720" numCol="1" anchor="ctr" anchorCtr="0" compatLnSpc="1">
                <a:prstTxWarp prst="textNoShape">
                  <a:avLst/>
                </a:prstTxWarp>
              </a:bodyPr>
              <a:lstStyle/>
              <a:p>
                <a:endParaRPr lang="he-IL" sz="2800" b="1"/>
              </a:p>
            </p:txBody>
          </p:sp>
          <p:sp>
            <p:nvSpPr>
              <p:cNvPr id="5" name="Oval 5"/>
              <p:cNvSpPr>
                <a:spLocks noChangeArrowheads="1"/>
              </p:cNvSpPr>
              <p:nvPr/>
            </p:nvSpPr>
            <p:spPr bwMode="auto">
              <a:xfrm>
                <a:off x="12642" y="10820"/>
                <a:ext cx="21640" cy="21641"/>
              </a:xfrm>
              <a:prstGeom prst="ellipse">
                <a:avLst/>
              </a:prstGeom>
              <a:noFill/>
              <a:ln w="9525">
                <a:solidFill>
                  <a:srgbClr val="000000"/>
                </a:solidFill>
                <a:prstDash val="dash"/>
                <a:round/>
                <a:headEnd/>
                <a:tailEnd/>
              </a:ln>
            </p:spPr>
            <p:txBody>
              <a:bodyPr vert="horz" wrap="square" lIns="91440" tIns="45720" rIns="91440" bIns="45720" numCol="1" anchor="ctr" anchorCtr="0" compatLnSpc="1">
                <a:prstTxWarp prst="textNoShape">
                  <a:avLst/>
                </a:prstTxWarp>
              </a:bodyPr>
              <a:lstStyle/>
              <a:p>
                <a:endParaRPr lang="he-IL" sz="2800" b="1"/>
              </a:p>
            </p:txBody>
          </p:sp>
          <p:sp>
            <p:nvSpPr>
              <p:cNvPr id="6" name="Oval 6"/>
              <p:cNvSpPr>
                <a:spLocks noChangeArrowheads="1"/>
              </p:cNvSpPr>
              <p:nvPr/>
            </p:nvSpPr>
            <p:spPr bwMode="auto">
              <a:xfrm>
                <a:off x="21659" y="19837"/>
                <a:ext cx="3606" cy="3607"/>
              </a:xfrm>
              <a:prstGeom prst="ellipse">
                <a:avLst/>
              </a:prstGeom>
              <a:solidFill>
                <a:srgbClr val="4F81BD"/>
              </a:solidFill>
              <a:ln w="25400">
                <a:noFill/>
                <a:round/>
                <a:headEnd/>
                <a:tailEnd/>
              </a:ln>
            </p:spPr>
            <p:txBody>
              <a:bodyPr vert="horz" wrap="square" lIns="91440" tIns="45720" rIns="91440" bIns="45720" numCol="1" anchor="ctr" anchorCtr="0" compatLnSpc="1">
                <a:prstTxWarp prst="textNoShape">
                  <a:avLst/>
                </a:prstTxWarp>
              </a:bodyPr>
              <a:lstStyle/>
              <a:p>
                <a:endParaRPr lang="he-IL" sz="2800" b="1"/>
              </a:p>
            </p:txBody>
          </p:sp>
          <p:sp>
            <p:nvSpPr>
              <p:cNvPr id="7" name="Oval 7"/>
              <p:cNvSpPr>
                <a:spLocks noChangeArrowheads="1"/>
              </p:cNvSpPr>
              <p:nvPr/>
            </p:nvSpPr>
            <p:spPr bwMode="auto">
              <a:xfrm>
                <a:off x="33821" y="21084"/>
                <a:ext cx="926" cy="1007"/>
              </a:xfrm>
              <a:prstGeom prst="ellipse">
                <a:avLst/>
              </a:prstGeom>
              <a:solidFill>
                <a:srgbClr val="000000"/>
              </a:solidFill>
              <a:ln w="25400">
                <a:noFill/>
                <a:round/>
                <a:headEnd/>
                <a:tailEnd/>
              </a:ln>
            </p:spPr>
            <p:txBody>
              <a:bodyPr vert="horz" wrap="square" lIns="91440" tIns="45720" rIns="91440" bIns="45720" numCol="1" anchor="ctr" anchorCtr="0" compatLnSpc="1">
                <a:prstTxWarp prst="textNoShape">
                  <a:avLst/>
                </a:prstTxWarp>
              </a:bodyPr>
              <a:lstStyle/>
              <a:p>
                <a:endParaRPr lang="he-IL" sz="2800" b="1"/>
              </a:p>
            </p:txBody>
          </p:sp>
          <p:sp>
            <p:nvSpPr>
              <p:cNvPr id="8" name="Straight Connector 8"/>
              <p:cNvSpPr>
                <a:spLocks noChangeShapeType="1"/>
              </p:cNvSpPr>
              <p:nvPr/>
            </p:nvSpPr>
            <p:spPr bwMode="auto">
              <a:xfrm>
                <a:off x="25265" y="21640"/>
                <a:ext cx="16231"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he-IL" sz="2800" b="1"/>
              </a:p>
            </p:txBody>
          </p:sp>
          <p:sp>
            <p:nvSpPr>
              <p:cNvPr id="9" name="Oval 9"/>
              <p:cNvSpPr>
                <a:spLocks noChangeArrowheads="1"/>
              </p:cNvSpPr>
              <p:nvPr/>
            </p:nvSpPr>
            <p:spPr bwMode="auto">
              <a:xfrm>
                <a:off x="40570" y="20715"/>
                <a:ext cx="1804" cy="1803"/>
              </a:xfrm>
              <a:prstGeom prst="ellipse">
                <a:avLst/>
              </a:prstGeom>
              <a:solidFill>
                <a:srgbClr val="4F81BD"/>
              </a:solidFill>
              <a:ln w="25400">
                <a:noFill/>
                <a:round/>
                <a:headEnd/>
                <a:tailEnd/>
              </a:ln>
            </p:spPr>
            <p:txBody>
              <a:bodyPr vert="horz" wrap="square" lIns="91440" tIns="45720" rIns="91440" bIns="45720" numCol="1" anchor="ctr" anchorCtr="0" compatLnSpc="1">
                <a:prstTxWarp prst="textNoShape">
                  <a:avLst/>
                </a:prstTxWarp>
              </a:bodyPr>
              <a:lstStyle/>
              <a:p>
                <a:endParaRPr lang="he-IL" sz="2800" b="1"/>
              </a:p>
            </p:txBody>
          </p:sp>
          <p:sp>
            <p:nvSpPr>
              <p:cNvPr id="10" name="Text Box 10"/>
              <p:cNvSpPr txBox="1">
                <a:spLocks noChangeArrowheads="1"/>
              </p:cNvSpPr>
              <p:nvPr/>
            </p:nvSpPr>
            <p:spPr bwMode="auto">
              <a:xfrm>
                <a:off x="21287" y="17556"/>
                <a:ext cx="5340" cy="278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שמש</a:t>
                </a:r>
                <a:endParaRPr kumimoji="0" lang="he-IL" sz="2000" b="1" i="0" u="none" strike="noStrike" cap="none" normalizeH="0" baseline="0" dirty="0" smtClean="0">
                  <a:ln>
                    <a:noFill/>
                  </a:ln>
                  <a:solidFill>
                    <a:schemeClr val="tx1"/>
                  </a:solidFill>
                  <a:effectLst/>
                </a:endParaRPr>
              </a:p>
            </p:txBody>
          </p:sp>
          <p:sp>
            <p:nvSpPr>
              <p:cNvPr id="11" name="Text Box 11"/>
              <p:cNvSpPr txBox="1">
                <a:spLocks noChangeArrowheads="1"/>
              </p:cNvSpPr>
              <p:nvPr/>
            </p:nvSpPr>
            <p:spPr bwMode="auto">
              <a:xfrm>
                <a:off x="28650" y="18600"/>
                <a:ext cx="5341" cy="278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חללית</a:t>
                </a:r>
                <a:endParaRPr kumimoji="0" lang="he-IL" sz="2000" b="1" i="0" u="none" strike="noStrike" cap="none" normalizeH="0" baseline="0" dirty="0" smtClean="0">
                  <a:ln>
                    <a:noFill/>
                  </a:ln>
                  <a:solidFill>
                    <a:schemeClr val="tx1"/>
                  </a:solidFill>
                  <a:effectLst/>
                </a:endParaRPr>
              </a:p>
            </p:txBody>
          </p:sp>
          <p:sp>
            <p:nvSpPr>
              <p:cNvPr id="12" name="Text Box 12"/>
              <p:cNvSpPr txBox="1">
                <a:spLocks noChangeArrowheads="1"/>
              </p:cNvSpPr>
              <p:nvPr/>
            </p:nvSpPr>
            <p:spPr bwMode="auto">
              <a:xfrm>
                <a:off x="41623" y="18068"/>
                <a:ext cx="8047" cy="278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כדור הארץ</a:t>
                </a:r>
                <a:endParaRPr kumimoji="0" lang="he-IL" sz="2000" b="1" i="0" u="none" strike="noStrike" cap="none" normalizeH="0" baseline="0" dirty="0" smtClean="0">
                  <a:ln>
                    <a:noFill/>
                  </a:ln>
                  <a:solidFill>
                    <a:schemeClr val="tx1"/>
                  </a:solidFill>
                  <a:effectLst/>
                </a:endParaRPr>
              </a:p>
            </p:txBody>
          </p:sp>
          <p:sp>
            <p:nvSpPr>
              <p:cNvPr id="13" name="Straight Arrow Connector 13"/>
              <p:cNvSpPr>
                <a:spLocks noChangeShapeType="1"/>
              </p:cNvSpPr>
              <p:nvPr/>
            </p:nvSpPr>
            <p:spPr bwMode="auto">
              <a:xfrm flipH="1">
                <a:off x="27069" y="21640"/>
                <a:ext cx="7213" cy="0"/>
              </a:xfrm>
              <a:prstGeom prst="straightConnector1">
                <a:avLst/>
              </a:prstGeom>
              <a:noFill/>
              <a:ln w="19050">
                <a:solidFill>
                  <a:srgbClr val="000000"/>
                </a:solidFill>
                <a:round/>
                <a:headEnd/>
                <a:tailEnd type="arrow" w="med" len="med"/>
              </a:ln>
            </p:spPr>
            <p:txBody>
              <a:bodyPr vert="horz" wrap="square" lIns="91440" tIns="45720" rIns="91440" bIns="45720" numCol="1" anchor="t" anchorCtr="0" compatLnSpc="1">
                <a:prstTxWarp prst="textNoShape">
                  <a:avLst/>
                </a:prstTxWarp>
              </a:bodyPr>
              <a:lstStyle/>
              <a:p>
                <a:endParaRPr lang="he-IL" sz="2800" b="1"/>
              </a:p>
            </p:txBody>
          </p:sp>
          <p:sp>
            <p:nvSpPr>
              <p:cNvPr id="14" name="Straight Arrow Connector 14"/>
              <p:cNvSpPr>
                <a:spLocks noChangeShapeType="1"/>
              </p:cNvSpPr>
              <p:nvPr/>
            </p:nvSpPr>
            <p:spPr bwMode="auto">
              <a:xfrm flipH="1">
                <a:off x="32479" y="21640"/>
                <a:ext cx="5410" cy="0"/>
              </a:xfrm>
              <a:prstGeom prst="straightConnector1">
                <a:avLst/>
              </a:prstGeom>
              <a:noFill/>
              <a:ln w="19050">
                <a:solidFill>
                  <a:srgbClr val="000000"/>
                </a:solidFill>
                <a:round/>
                <a:headEnd type="arrow" w="med" len="med"/>
                <a:tailEnd/>
              </a:ln>
            </p:spPr>
            <p:txBody>
              <a:bodyPr vert="horz" wrap="square" lIns="91440" tIns="45720" rIns="91440" bIns="45720" numCol="1" anchor="t" anchorCtr="0" compatLnSpc="1">
                <a:prstTxWarp prst="textNoShape">
                  <a:avLst/>
                </a:prstTxWarp>
              </a:bodyPr>
              <a:lstStyle/>
              <a:p>
                <a:endParaRPr lang="he-IL" sz="2800" b="1"/>
              </a:p>
            </p:txBody>
          </p:sp>
          <p:sp>
            <p:nvSpPr>
              <p:cNvPr id="16" name="Right Brace 16"/>
              <p:cNvSpPr>
                <a:spLocks/>
              </p:cNvSpPr>
              <p:nvPr/>
            </p:nvSpPr>
            <p:spPr bwMode="auto">
              <a:xfrm rot="5400000">
                <a:off x="31577" y="15329"/>
                <a:ext cx="1803" cy="18034"/>
              </a:xfrm>
              <a:prstGeom prst="rightBrace">
                <a:avLst>
                  <a:gd name="adj1" fmla="val 46862"/>
                  <a:gd name="adj2" fmla="val 50000"/>
                </a:avLst>
              </a:pr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he-IL" sz="2800" b="1"/>
              </a:p>
            </p:txBody>
          </p:sp>
          <p:sp>
            <p:nvSpPr>
              <p:cNvPr id="17" name="Right Brace 17"/>
              <p:cNvSpPr>
                <a:spLocks/>
              </p:cNvSpPr>
              <p:nvPr/>
            </p:nvSpPr>
            <p:spPr bwMode="auto">
              <a:xfrm rot="-5400000">
                <a:off x="37087" y="15865"/>
                <a:ext cx="1803" cy="7414"/>
              </a:xfrm>
              <a:prstGeom prst="rightBrace">
                <a:avLst>
                  <a:gd name="adj1" fmla="val 46889"/>
                  <a:gd name="adj2" fmla="val 50000"/>
                </a:avLst>
              </a:prstGeom>
              <a:noFill/>
              <a:ln w="9525">
                <a:solidFill>
                  <a:srgbClr val="000000"/>
                </a:solidFill>
                <a:round/>
                <a:headEnd/>
                <a:tailEnd/>
              </a:ln>
            </p:spPr>
            <p:txBody>
              <a:bodyPr vert="horz" wrap="square" lIns="91440" tIns="45720" rIns="91440" bIns="45720" numCol="1" anchor="ctr" anchorCtr="0" compatLnSpc="1">
                <a:prstTxWarp prst="textNoShape">
                  <a:avLst/>
                </a:prstTxWarp>
              </a:bodyPr>
              <a:lstStyle/>
              <a:p>
                <a:endParaRPr lang="he-IL" sz="2800" b="1"/>
              </a:p>
            </p:txBody>
          </p:sp>
          <p:sp>
            <p:nvSpPr>
              <p:cNvPr id="18" name="Text Box 18"/>
              <p:cNvSpPr txBox="1">
                <a:spLocks noChangeArrowheads="1"/>
              </p:cNvSpPr>
              <p:nvPr/>
            </p:nvSpPr>
            <p:spPr bwMode="auto">
              <a:xfrm>
                <a:off x="30577" y="24798"/>
                <a:ext cx="4242" cy="2926"/>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endParaRPr lang="he-IL" sz="2800" b="1"/>
              </a:p>
            </p:txBody>
          </p:sp>
          <p:sp>
            <p:nvSpPr>
              <p:cNvPr id="19" name="Text Box 19"/>
              <p:cNvSpPr txBox="1">
                <a:spLocks noChangeArrowheads="1"/>
              </p:cNvSpPr>
              <p:nvPr/>
            </p:nvSpPr>
            <p:spPr bwMode="auto">
              <a:xfrm>
                <a:off x="36210" y="16166"/>
                <a:ext cx="4242" cy="2927"/>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endParaRPr lang="he-IL" sz="2800" b="1"/>
              </a:p>
            </p:txBody>
          </p:sp>
          <p:sp>
            <p:nvSpPr>
              <p:cNvPr id="21" name="Text Box 21"/>
              <p:cNvSpPr txBox="1">
                <a:spLocks noChangeArrowheads="1"/>
              </p:cNvSpPr>
              <p:nvPr/>
            </p:nvSpPr>
            <p:spPr bwMode="auto">
              <a:xfrm>
                <a:off x="26041" y="18653"/>
                <a:ext cx="4242" cy="2921"/>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endParaRPr lang="he-IL" sz="2800" b="1"/>
              </a:p>
            </p:txBody>
          </p:sp>
          <p:sp>
            <p:nvSpPr>
              <p:cNvPr id="22" name="Text Box 22"/>
              <p:cNvSpPr txBox="1">
                <a:spLocks noChangeArrowheads="1"/>
              </p:cNvSpPr>
              <p:nvPr/>
            </p:nvSpPr>
            <p:spPr bwMode="auto">
              <a:xfrm>
                <a:off x="35917" y="19165"/>
                <a:ext cx="4242" cy="2921"/>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endParaRPr lang="he-IL" sz="2800" b="1"/>
              </a:p>
            </p:txBody>
          </p:sp>
        </p:grpSp>
      </p:grpSp>
      <p:sp>
        <p:nvSpPr>
          <p:cNvPr id="2073"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077" name="Rectangle 29"/>
          <p:cNvSpPr>
            <a:spLocks noChangeArrowheads="1"/>
          </p:cNvSpPr>
          <p:nvPr/>
        </p:nvSpPr>
        <p:spPr bwMode="auto">
          <a:xfrm>
            <a:off x="0" y="0"/>
            <a:ext cx="0" cy="0"/>
          </a:xfrm>
          <a:prstGeom prst="rect">
            <a:avLst/>
          </a:prstGeom>
          <a:solidFill>
            <a:schemeClr val="accent1"/>
          </a:solidFill>
          <a:ln w="9525">
            <a:solidFill>
              <a:schemeClr val="tx1"/>
            </a:solidFill>
            <a:miter lim="800000"/>
            <a:headEnd/>
            <a:tailEnd/>
          </a:ln>
          <a:effectLst/>
        </p:spPr>
        <p:txBody>
          <a:bodyPr vert="horz" wrap="square" lIns="91440" tIns="45720" rIns="91440" bIns="45720" numCol="1" anchor="t" anchorCtr="0" compatLnSpc="1">
            <a:prstTxWarp prst="textNoShape">
              <a:avLst/>
            </a:prstTxWarp>
          </a:bodyPr>
          <a:lstStyle/>
          <a:p>
            <a:endParaRPr lang="he-IL"/>
          </a:p>
        </p:txBody>
      </p:sp>
      <p:sp>
        <p:nvSpPr>
          <p:cNvPr id="2078" name="Rectangle 30"/>
          <p:cNvSpPr>
            <a:spLocks noChangeArrowheads="1"/>
          </p:cNvSpPr>
          <p:nvPr/>
        </p:nvSpPr>
        <p:spPr bwMode="auto">
          <a:xfrm>
            <a:off x="0" y="171450"/>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079" name="Rectangle 31"/>
          <p:cNvSpPr>
            <a:spLocks noChangeArrowheads="1"/>
          </p:cNvSpPr>
          <p:nvPr/>
        </p:nvSpPr>
        <p:spPr bwMode="auto">
          <a:xfrm>
            <a:off x="0" y="77152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080" name="Rectangle 32"/>
          <p:cNvSpPr>
            <a:spLocks noChangeArrowheads="1"/>
          </p:cNvSpPr>
          <p:nvPr/>
        </p:nvSpPr>
        <p:spPr bwMode="auto">
          <a:xfrm>
            <a:off x="0" y="1457325"/>
            <a:ext cx="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 name="מלבן 1"/>
          <p:cNvSpPr/>
          <p:nvPr/>
        </p:nvSpPr>
        <p:spPr>
          <a:xfrm>
            <a:off x="6014216" y="3224505"/>
            <a:ext cx="529840" cy="417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Fe</a:t>
            </a:r>
            <a:endParaRPr lang="he-IL" b="1" dirty="0">
              <a:solidFill>
                <a:schemeClr val="tx1"/>
              </a:solidFill>
            </a:endParaRPr>
          </a:p>
        </p:txBody>
      </p:sp>
      <p:sp>
        <p:nvSpPr>
          <p:cNvPr id="48" name="מלבן 47"/>
          <p:cNvSpPr/>
          <p:nvPr/>
        </p:nvSpPr>
        <p:spPr>
          <a:xfrm>
            <a:off x="5869697" y="2510632"/>
            <a:ext cx="576579" cy="571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x</a:t>
            </a:r>
            <a:endParaRPr lang="he-IL" b="1" dirty="0">
              <a:solidFill>
                <a:schemeClr val="tx1"/>
              </a:solidFill>
            </a:endParaRPr>
          </a:p>
        </p:txBody>
      </p:sp>
      <p:sp>
        <p:nvSpPr>
          <p:cNvPr id="49" name="מלבן 48"/>
          <p:cNvSpPr/>
          <p:nvPr/>
        </p:nvSpPr>
        <p:spPr>
          <a:xfrm>
            <a:off x="4821396" y="4198088"/>
            <a:ext cx="576579" cy="571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smtClean="0">
                <a:solidFill>
                  <a:schemeClr val="tx1"/>
                </a:solidFill>
              </a:rPr>
              <a:t>d</a:t>
            </a:r>
            <a:endParaRPr lang="he-IL" b="1" dirty="0">
              <a:solidFill>
                <a:schemeClr val="tx1"/>
              </a:solidFill>
            </a:endParaRPr>
          </a:p>
        </p:txBody>
      </p:sp>
      <p:sp>
        <p:nvSpPr>
          <p:cNvPr id="32" name="מלבן 31"/>
          <p:cNvSpPr/>
          <p:nvPr/>
        </p:nvSpPr>
        <p:spPr>
          <a:xfrm>
            <a:off x="4189091" y="2837788"/>
            <a:ext cx="576579" cy="5716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err="1" smtClean="0">
                <a:solidFill>
                  <a:schemeClr val="tx1"/>
                </a:solidFill>
              </a:rPr>
              <a:t>Fs</a:t>
            </a:r>
            <a:endParaRPr lang="he-IL" b="1" dirty="0">
              <a:solidFill>
                <a:schemeClr val="tx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66561" name="Object 1"/>
          <p:cNvGraphicFramePr>
            <a:graphicFrameLocks noChangeAspect="1"/>
          </p:cNvGraphicFramePr>
          <p:nvPr>
            <p:extLst>
              <p:ext uri="{D42A27DB-BD31-4B8C-83A1-F6EECF244321}">
                <p14:modId xmlns="" xmlns:p14="http://schemas.microsoft.com/office/powerpoint/2010/main" val="419146310"/>
              </p:ext>
            </p:extLst>
          </p:nvPr>
        </p:nvGraphicFramePr>
        <p:xfrm>
          <a:off x="683568" y="1412776"/>
          <a:ext cx="4662518" cy="1440160"/>
        </p:xfrm>
        <a:graphic>
          <a:graphicData uri="http://schemas.openxmlformats.org/presentationml/2006/ole">
            <p:oleObj spid="_x0000_s67151" r:id="rId3" imgW="2463800" imgH="762000" progId="">
              <p:embed/>
            </p:oleObj>
          </a:graphicData>
        </a:graphic>
      </p:graphicFrame>
      <p:sp>
        <p:nvSpPr>
          <p:cNvPr id="665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66563" name="Object 3"/>
          <p:cNvGraphicFramePr>
            <a:graphicFrameLocks noChangeAspect="1"/>
          </p:cNvGraphicFramePr>
          <p:nvPr/>
        </p:nvGraphicFramePr>
        <p:xfrm>
          <a:off x="2123728" y="3501008"/>
          <a:ext cx="2825594" cy="648072"/>
        </p:xfrm>
        <a:graphic>
          <a:graphicData uri="http://schemas.openxmlformats.org/presentationml/2006/ole">
            <p:oleObj spid="_x0000_s67152" r:id="rId4" imgW="1040948" imgH="241195" progId="">
              <p:embed/>
            </p:oleObj>
          </a:graphicData>
        </a:graphic>
      </p:graphicFrame>
      <p:sp>
        <p:nvSpPr>
          <p:cNvPr id="665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66565" name="Object 5"/>
          <p:cNvGraphicFramePr>
            <a:graphicFrameLocks noChangeAspect="1"/>
          </p:cNvGraphicFramePr>
          <p:nvPr>
            <p:extLst>
              <p:ext uri="{D42A27DB-BD31-4B8C-83A1-F6EECF244321}">
                <p14:modId xmlns="" xmlns:p14="http://schemas.microsoft.com/office/powerpoint/2010/main" val="770523037"/>
              </p:ext>
            </p:extLst>
          </p:nvPr>
        </p:nvGraphicFramePr>
        <p:xfrm>
          <a:off x="2106446" y="2924944"/>
          <a:ext cx="2465554" cy="576064"/>
        </p:xfrm>
        <a:graphic>
          <a:graphicData uri="http://schemas.openxmlformats.org/presentationml/2006/ole">
            <p:oleObj spid="_x0000_s67153" r:id="rId5" imgW="1016000" imgH="241300" progId="">
              <p:embed/>
            </p:oleObj>
          </a:graphicData>
        </a:graphic>
      </p:graphicFrame>
      <p:sp>
        <p:nvSpPr>
          <p:cNvPr id="665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66567" name="Object 7"/>
          <p:cNvGraphicFramePr>
            <a:graphicFrameLocks noChangeAspect="1"/>
          </p:cNvGraphicFramePr>
          <p:nvPr>
            <p:extLst>
              <p:ext uri="{D42A27DB-BD31-4B8C-83A1-F6EECF244321}">
                <p14:modId xmlns="" xmlns:p14="http://schemas.microsoft.com/office/powerpoint/2010/main" val="3040067734"/>
              </p:ext>
            </p:extLst>
          </p:nvPr>
        </p:nvGraphicFramePr>
        <p:xfrm>
          <a:off x="1835696" y="4149080"/>
          <a:ext cx="3384376" cy="641598"/>
        </p:xfrm>
        <a:graphic>
          <a:graphicData uri="http://schemas.openxmlformats.org/presentationml/2006/ole">
            <p:oleObj spid="_x0000_s67154" r:id="rId6" imgW="952087" imgH="203112" progId="">
              <p:embed/>
            </p:oleObj>
          </a:graphicData>
        </a:graphic>
      </p:graphicFrame>
      <p:sp>
        <p:nvSpPr>
          <p:cNvPr id="665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graphicFrame>
        <p:nvGraphicFramePr>
          <p:cNvPr id="66569" name="Object 9"/>
          <p:cNvGraphicFramePr>
            <a:graphicFrameLocks noChangeAspect="1"/>
          </p:cNvGraphicFramePr>
          <p:nvPr/>
        </p:nvGraphicFramePr>
        <p:xfrm>
          <a:off x="2627784" y="5877272"/>
          <a:ext cx="1656184" cy="425574"/>
        </p:xfrm>
        <a:graphic>
          <a:graphicData uri="http://schemas.openxmlformats.org/presentationml/2006/ole">
            <p:oleObj spid="_x0000_s67155" r:id="rId7" imgW="1104900" imgH="203200" progId="">
              <p:embed/>
            </p:oleObj>
          </a:graphicData>
        </a:graphic>
      </p:graphicFrame>
      <p:sp>
        <p:nvSpPr>
          <p:cNvPr id="2" name="כותרת 1"/>
          <p:cNvSpPr>
            <a:spLocks noGrp="1"/>
          </p:cNvSpPr>
          <p:nvPr>
            <p:ph type="title"/>
          </p:nvPr>
        </p:nvSpPr>
        <p:spPr>
          <a:xfrm>
            <a:off x="683568" y="188640"/>
            <a:ext cx="8229600" cy="1143000"/>
          </a:xfrm>
        </p:spPr>
        <p:txBody>
          <a:bodyPr/>
          <a:lstStyle/>
          <a:p>
            <a:pPr algn="r"/>
            <a:r>
              <a:rPr lang="he-IL"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בנקודה זו מתקיים:</a:t>
            </a:r>
            <a:endParaRPr lang="he-IL"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מלבן מעוגל 2"/>
          <p:cNvSpPr/>
          <p:nvPr/>
        </p:nvSpPr>
        <p:spPr>
          <a:xfrm>
            <a:off x="323528" y="2996951"/>
            <a:ext cx="5904656" cy="24023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7152431" y="2608492"/>
            <a:ext cx="1133644" cy="523220"/>
          </a:xfrm>
          <a:prstGeom prst="rect">
            <a:avLst/>
          </a:prstGeom>
        </p:spPr>
        <p:txBody>
          <a:bodyPr wrap="none">
            <a:spAutoFit/>
          </a:bodyPr>
          <a:lstStyle/>
          <a:p>
            <a:r>
              <a:rPr lang="he-IL" sz="2800" b="1" dirty="0"/>
              <a:t>כאשר:</a:t>
            </a:r>
            <a:endParaRPr lang="en-US" sz="2800" b="1" dirty="0"/>
          </a:p>
        </p:txBody>
      </p:sp>
      <p:sp>
        <p:nvSpPr>
          <p:cNvPr id="21" name="מלבן 20"/>
          <p:cNvSpPr/>
          <p:nvPr/>
        </p:nvSpPr>
        <p:spPr>
          <a:xfrm>
            <a:off x="816024" y="3131712"/>
            <a:ext cx="1308371" cy="369332"/>
          </a:xfrm>
          <a:prstGeom prst="rect">
            <a:avLst/>
          </a:prstGeom>
        </p:spPr>
        <p:txBody>
          <a:bodyPr wrap="none">
            <a:spAutoFit/>
          </a:bodyPr>
          <a:lstStyle/>
          <a:p>
            <a:r>
              <a:rPr lang="he-IL" b="1" dirty="0"/>
              <a:t>מסת השמש</a:t>
            </a:r>
          </a:p>
        </p:txBody>
      </p:sp>
      <p:sp>
        <p:nvSpPr>
          <p:cNvPr id="22" name="מלבן 21"/>
          <p:cNvSpPr/>
          <p:nvPr/>
        </p:nvSpPr>
        <p:spPr>
          <a:xfrm>
            <a:off x="434509" y="3707740"/>
            <a:ext cx="1689886" cy="369332"/>
          </a:xfrm>
          <a:prstGeom prst="rect">
            <a:avLst/>
          </a:prstGeom>
        </p:spPr>
        <p:txBody>
          <a:bodyPr wrap="none">
            <a:spAutoFit/>
          </a:bodyPr>
          <a:lstStyle/>
          <a:p>
            <a:r>
              <a:rPr lang="he-IL" b="1" dirty="0"/>
              <a:t>מסת כדור הארץ</a:t>
            </a:r>
          </a:p>
        </p:txBody>
      </p:sp>
      <p:sp>
        <p:nvSpPr>
          <p:cNvPr id="23" name="מלבן 22"/>
          <p:cNvSpPr/>
          <p:nvPr/>
        </p:nvSpPr>
        <p:spPr>
          <a:xfrm>
            <a:off x="323528" y="4752966"/>
            <a:ext cx="2953051" cy="646331"/>
          </a:xfrm>
          <a:prstGeom prst="rect">
            <a:avLst/>
          </a:prstGeom>
        </p:spPr>
        <p:txBody>
          <a:bodyPr wrap="square">
            <a:spAutoFit/>
          </a:bodyPr>
          <a:lstStyle/>
          <a:p>
            <a:r>
              <a:rPr lang="he-IL" b="1" dirty="0"/>
              <a:t>המרחק בין כדור הארץ והשמש.</a:t>
            </a:r>
          </a:p>
        </p:txBody>
      </p:sp>
      <p:sp>
        <p:nvSpPr>
          <p:cNvPr id="24" name="מלבן 23"/>
          <p:cNvSpPr/>
          <p:nvPr/>
        </p:nvSpPr>
        <p:spPr>
          <a:xfrm>
            <a:off x="4211960" y="5399297"/>
            <a:ext cx="4572000" cy="646331"/>
          </a:xfrm>
          <a:prstGeom prst="rect">
            <a:avLst/>
          </a:prstGeom>
        </p:spPr>
        <p:txBody>
          <a:bodyPr>
            <a:spAutoFit/>
          </a:bodyPr>
          <a:lstStyle/>
          <a:p>
            <a:r>
              <a:rPr lang="he-IL" b="1" dirty="0" err="1"/>
              <a:t>פיתרון</a:t>
            </a:r>
            <a:r>
              <a:rPr lang="he-IL" b="1" dirty="0"/>
              <a:t> המשוואה האחרונה נותן לנו שמרחק המסלול מכדור הארץ הוא:</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26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prstTxWarp prst="textWave2">
              <a:avLst/>
            </a:prstTxWarp>
          </a:bodyPr>
          <a:lstStyle/>
          <a:p>
            <a:pPr algn="r"/>
            <a:r>
              <a:rPr lang="he-IL"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חשיבות היות החללית בנקודה</a:t>
            </a:r>
            <a:endParaRPr lang="he-IL" b="0"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מלבן 2"/>
          <p:cNvSpPr/>
          <p:nvPr/>
        </p:nvSpPr>
        <p:spPr>
          <a:xfrm>
            <a:off x="467544" y="1556792"/>
            <a:ext cx="6192688" cy="4185761"/>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spcAft>
                <a:spcPts val="0"/>
              </a:spcAft>
            </a:pPr>
            <a:r>
              <a:rPr lang="he-IL"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imes New Roman"/>
                <a:ea typeface="Calibri"/>
              </a:rPr>
              <a:t>ל</a:t>
            </a:r>
            <a:r>
              <a:rPr lang="he-IL"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raditional Arabic" pitchFamily="18" charset="-78"/>
                <a:ea typeface="Calibri"/>
              </a:rPr>
              <a:t>מה המסלול של החללית מסביב לשמש חשוב שיהיה בנקודת </a:t>
            </a:r>
            <a:r>
              <a:rPr lang="he-IL" sz="2800" b="1" cap="all" dirty="0" err="1">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raditional Arabic" pitchFamily="18" charset="-78"/>
                <a:ea typeface="Calibri"/>
              </a:rPr>
              <a:t>לאגראנג</a:t>
            </a:r>
            <a:r>
              <a:rPr lang="he-IL"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raditional Arabic" pitchFamily="18" charset="-78"/>
                <a:ea typeface="Calibri"/>
              </a:rPr>
              <a:t>'</a:t>
            </a:r>
            <a:endParaRPr lang="en-US" sz="2800" b="1" cap="all" dirty="0">
              <a:ln w="9000" cmpd="sng">
                <a:solidFill>
                  <a:schemeClr val="accent4">
                    <a:shade val="50000"/>
                    <a:satMod val="120000"/>
                  </a:schemeClr>
                </a:solidFill>
                <a:prstDash val="solid"/>
              </a:ln>
              <a:solidFill>
                <a:srgbClr val="FFFF00"/>
              </a:solidFill>
              <a:effectLst>
                <a:reflection blurRad="12700" stA="28000" endPos="45000" dist="1000" dir="5400000" sy="-100000" algn="bl" rotWithShape="0"/>
              </a:effectLst>
              <a:latin typeface="Traditional Arabic" pitchFamily="18" charset="-78"/>
              <a:ea typeface="Calibri"/>
              <a:cs typeface="Traditional Arabic" pitchFamily="18" charset="-78"/>
            </a:endParaRPr>
          </a:p>
          <a:p>
            <a:pPr marL="342900" lvl="0" indent="-342900">
              <a:spcAft>
                <a:spcPts val="0"/>
              </a:spcAft>
              <a:buFont typeface="+mj-lt"/>
              <a:buAutoNum type="arabicPeriod"/>
            </a:pPr>
            <a:r>
              <a:rPr lang="he-IL" sz="2400" b="1" dirty="0">
                <a:ln w="50800"/>
                <a:solidFill>
                  <a:schemeClr val="bg1">
                    <a:shade val="50000"/>
                  </a:schemeClr>
                </a:solidFill>
                <a:latin typeface="Traditional Arabic" pitchFamily="18" charset="-78"/>
                <a:ea typeface="Calibri"/>
              </a:rPr>
              <a:t>בנקודה הזו החללית נעה בהשפעת כוח הכבידה ללא צורך בהפעלת מנועים, דבר לא דורש אנרגיה.</a:t>
            </a:r>
            <a:endParaRPr lang="en-US" sz="2400" b="1" dirty="0">
              <a:ln w="50800"/>
              <a:solidFill>
                <a:schemeClr val="bg1">
                  <a:shade val="50000"/>
                </a:schemeClr>
              </a:solidFill>
              <a:latin typeface="Traditional Arabic" pitchFamily="18" charset="-78"/>
              <a:ea typeface="Calibri"/>
              <a:cs typeface="Traditional Arabic" pitchFamily="18" charset="-78"/>
            </a:endParaRPr>
          </a:p>
          <a:p>
            <a:pPr marL="342900" lvl="0" indent="-342900">
              <a:spcAft>
                <a:spcPts val="0"/>
              </a:spcAft>
              <a:buFont typeface="+mj-lt"/>
              <a:buAutoNum type="arabicPeriod"/>
            </a:pPr>
            <a:r>
              <a:rPr lang="he-IL" sz="2400" b="1" dirty="0">
                <a:ln w="50800"/>
                <a:solidFill>
                  <a:schemeClr val="bg1">
                    <a:shade val="50000"/>
                  </a:schemeClr>
                </a:solidFill>
                <a:latin typeface="Traditional Arabic" pitchFamily="18" charset="-78"/>
                <a:ea typeface="Calibri"/>
              </a:rPr>
              <a:t>בנקודה זו זמן המחזור של החללית שווה לזמן </a:t>
            </a:r>
            <a:r>
              <a:rPr lang="he-IL" sz="2400" b="1" dirty="0" smtClean="0">
                <a:ln w="50800"/>
                <a:solidFill>
                  <a:schemeClr val="bg1">
                    <a:shade val="50000"/>
                  </a:schemeClr>
                </a:solidFill>
                <a:latin typeface="Traditional Arabic" pitchFamily="18" charset="-78"/>
                <a:ea typeface="Calibri"/>
              </a:rPr>
              <a:t>מחזור כדור הארץ סביב השמש, </a:t>
            </a:r>
            <a:r>
              <a:rPr lang="he-IL" sz="2400" b="1" dirty="0">
                <a:ln w="50800"/>
                <a:solidFill>
                  <a:schemeClr val="bg1">
                    <a:shade val="50000"/>
                  </a:schemeClr>
                </a:solidFill>
                <a:latin typeface="Traditional Arabic" pitchFamily="18" charset="-78"/>
                <a:ea typeface="Calibri"/>
              </a:rPr>
              <a:t>כך שהיא תישאר בין כדור הארץ לשמש.</a:t>
            </a:r>
            <a:endParaRPr lang="en-US" sz="2400" b="1" dirty="0">
              <a:ln w="50800"/>
              <a:solidFill>
                <a:schemeClr val="bg1">
                  <a:shade val="50000"/>
                </a:schemeClr>
              </a:solidFill>
              <a:latin typeface="Traditional Arabic" pitchFamily="18" charset="-78"/>
              <a:ea typeface="Calibri"/>
              <a:cs typeface="Traditional Arabic" pitchFamily="18" charset="-78"/>
            </a:endParaRPr>
          </a:p>
          <a:p>
            <a:pPr marL="342900" lvl="0" indent="-342900">
              <a:spcAft>
                <a:spcPts val="0"/>
              </a:spcAft>
              <a:buFont typeface="+mj-lt"/>
              <a:buAutoNum type="arabicPeriod"/>
            </a:pPr>
            <a:r>
              <a:rPr lang="he-IL" sz="2400" b="1" dirty="0">
                <a:ln w="50800"/>
                <a:solidFill>
                  <a:schemeClr val="bg1">
                    <a:shade val="50000"/>
                  </a:schemeClr>
                </a:solidFill>
                <a:latin typeface="Traditional Arabic" pitchFamily="18" charset="-78"/>
                <a:ea typeface="Calibri"/>
              </a:rPr>
              <a:t>הזמן הדרוש לרוח השמש להגיע מהשמש לחללית הוא בערך שעה.</a:t>
            </a:r>
            <a:endParaRPr lang="en-US" sz="2400" b="1" dirty="0">
              <a:ln w="50800"/>
              <a:solidFill>
                <a:schemeClr val="bg1">
                  <a:shade val="50000"/>
                </a:schemeClr>
              </a:solidFill>
              <a:latin typeface="Traditional Arabic" pitchFamily="18" charset="-78"/>
              <a:ea typeface="Calibri"/>
              <a:cs typeface="Traditional Arabic" pitchFamily="18" charset="-78"/>
            </a:endParaRPr>
          </a:p>
          <a:p>
            <a:pPr>
              <a:spcAft>
                <a:spcPts val="0"/>
              </a:spcAft>
            </a:pPr>
            <a:r>
              <a:rPr lang="he-IL" b="1" dirty="0">
                <a:ln w="50800"/>
                <a:solidFill>
                  <a:schemeClr val="bg1">
                    <a:shade val="50000"/>
                  </a:schemeClr>
                </a:solidFill>
                <a:latin typeface="Times New Roman"/>
                <a:ea typeface="Calibri"/>
              </a:rPr>
              <a:t> </a:t>
            </a:r>
            <a:endParaRPr lang="en-US" b="1" dirty="0">
              <a:ln w="50800"/>
              <a:solidFill>
                <a:schemeClr val="bg1">
                  <a:shade val="50000"/>
                </a:schemeClr>
              </a:solidFill>
              <a:latin typeface="Times New Roman"/>
              <a:ea typeface="Calibri"/>
            </a:endParaRPr>
          </a:p>
        </p:txBody>
      </p:sp>
      <p:pic>
        <p:nvPicPr>
          <p:cNvPr id="4" name="תמונה 3" descr="Large_rocket.gif"/>
          <p:cNvPicPr>
            <a:picLocks noChangeAspect="1"/>
          </p:cNvPicPr>
          <p:nvPr/>
        </p:nvPicPr>
        <p:blipFill>
          <a:blip r:embed="rId3" cstate="print"/>
          <a:stretch>
            <a:fillRect/>
          </a:stretch>
        </p:blipFill>
        <p:spPr>
          <a:xfrm>
            <a:off x="7452320" y="4077072"/>
            <a:ext cx="796677" cy="809029"/>
          </a:xfrm>
          <a:prstGeom prst="rect">
            <a:avLst/>
          </a:prstGeom>
        </p:spPr>
      </p:pic>
    </p:spTree>
    <p:extLst>
      <p:ext uri="{BB962C8B-B14F-4D97-AF65-F5344CB8AC3E}">
        <p14:creationId xmlns="" xmlns:p14="http://schemas.microsoft.com/office/powerpoint/2010/main" val="1221635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b="-19000"/>
          </a:stretch>
        </a:blipFill>
        <a:effectLst/>
      </p:bgPr>
    </p:bg>
    <p:spTree>
      <p:nvGrpSpPr>
        <p:cNvPr id="1" name=""/>
        <p:cNvGrpSpPr/>
        <p:nvPr/>
      </p:nvGrpSpPr>
      <p:grpSpPr>
        <a:xfrm>
          <a:off x="0" y="0"/>
          <a:ext cx="0" cy="0"/>
          <a:chOff x="0" y="0"/>
          <a:chExt cx="0" cy="0"/>
        </a:xfrm>
      </p:grpSpPr>
      <p:sp>
        <p:nvSpPr>
          <p:cNvPr id="5" name="כותרת 4"/>
          <p:cNvSpPr>
            <a:spLocks noGrp="1"/>
          </p:cNvSpPr>
          <p:nvPr>
            <p:ph type="title"/>
          </p:nvPr>
        </p:nvSpPr>
        <p:spPr>
          <a:xfrm>
            <a:off x="1763688" y="0"/>
            <a:ext cx="5791200" cy="912168"/>
          </a:xfrm>
          <a:noFill/>
          <a:ln>
            <a:noFill/>
          </a:ln>
        </p:spPr>
        <p:style>
          <a:lnRef idx="2">
            <a:schemeClr val="accent1"/>
          </a:lnRef>
          <a:fillRef idx="1">
            <a:schemeClr val="lt1"/>
          </a:fillRef>
          <a:effectRef idx="0">
            <a:schemeClr val="accent1"/>
          </a:effectRef>
          <a:fontRef idx="minor">
            <a:schemeClr val="dk1"/>
          </a:fontRef>
        </p:style>
        <p:txBody>
          <a:bodyPr/>
          <a:lstStyle/>
          <a:p>
            <a:pPr algn="ctr"/>
            <a:r>
              <a:rPr lang="he-IL"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שמות של התלמידים</a:t>
            </a:r>
            <a:endParaRPr lang="he-IL"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endParaRPr>
          </a:p>
        </p:txBody>
      </p:sp>
      <p:sp>
        <p:nvSpPr>
          <p:cNvPr id="4" name="ענן 3"/>
          <p:cNvSpPr/>
          <p:nvPr/>
        </p:nvSpPr>
        <p:spPr>
          <a:xfrm>
            <a:off x="6660232" y="1412776"/>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ln w="1905"/>
                <a:solidFill>
                  <a:srgbClr val="C00000"/>
                </a:solidFill>
                <a:effectLst>
                  <a:innerShdw blurRad="69850" dist="43180" dir="5400000">
                    <a:srgbClr val="000000">
                      <a:alpha val="65000"/>
                    </a:srgbClr>
                  </a:innerShdw>
                </a:effectLst>
              </a:rPr>
              <a:t>טארק </a:t>
            </a:r>
            <a:r>
              <a:rPr lang="he-IL" b="1" dirty="0" err="1" smtClean="0">
                <a:ln w="1905"/>
                <a:solidFill>
                  <a:srgbClr val="C00000"/>
                </a:solidFill>
                <a:effectLst>
                  <a:innerShdw blurRad="69850" dist="43180" dir="5400000">
                    <a:srgbClr val="000000">
                      <a:alpha val="65000"/>
                    </a:srgbClr>
                  </a:innerShdw>
                </a:effectLst>
              </a:rPr>
              <a:t>חלאילה</a:t>
            </a:r>
            <a:endParaRPr lang="he-IL" b="1" dirty="0">
              <a:ln w="1905"/>
              <a:solidFill>
                <a:srgbClr val="C00000"/>
              </a:solidFill>
              <a:effectLst>
                <a:innerShdw blurRad="69850" dist="43180" dir="5400000">
                  <a:srgbClr val="000000">
                    <a:alpha val="65000"/>
                  </a:srgbClr>
                </a:innerShdw>
              </a:effectLst>
            </a:endParaRPr>
          </a:p>
        </p:txBody>
      </p:sp>
      <p:sp>
        <p:nvSpPr>
          <p:cNvPr id="6" name="ענן 5"/>
          <p:cNvSpPr/>
          <p:nvPr/>
        </p:nvSpPr>
        <p:spPr>
          <a:xfrm>
            <a:off x="6804248" y="4293096"/>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err="1" smtClean="0">
                <a:ln w="1905"/>
                <a:solidFill>
                  <a:srgbClr val="C00000"/>
                </a:solidFill>
                <a:effectLst>
                  <a:innerShdw blurRad="69850" dist="43180" dir="5400000">
                    <a:srgbClr val="000000">
                      <a:alpha val="65000"/>
                    </a:srgbClr>
                  </a:innerShdw>
                </a:effectLst>
              </a:rPr>
              <a:t>מוהנד</a:t>
            </a:r>
            <a:r>
              <a:rPr lang="he-IL" b="1" dirty="0" smtClean="0">
                <a:ln w="1905"/>
                <a:solidFill>
                  <a:srgbClr val="C00000"/>
                </a:solidFill>
                <a:effectLst>
                  <a:innerShdw blurRad="69850" dist="43180" dir="5400000">
                    <a:srgbClr val="000000">
                      <a:alpha val="65000"/>
                    </a:srgbClr>
                  </a:innerShdw>
                </a:effectLst>
              </a:rPr>
              <a:t> חמזה</a:t>
            </a:r>
            <a:endParaRPr lang="he-IL" b="1" dirty="0">
              <a:ln w="1905"/>
              <a:solidFill>
                <a:srgbClr val="C00000"/>
              </a:solidFill>
              <a:effectLst>
                <a:innerShdw blurRad="69850" dist="43180" dir="5400000">
                  <a:srgbClr val="000000">
                    <a:alpha val="65000"/>
                  </a:srgbClr>
                </a:innerShdw>
              </a:effectLst>
            </a:endParaRPr>
          </a:p>
        </p:txBody>
      </p:sp>
      <p:sp>
        <p:nvSpPr>
          <p:cNvPr id="7" name="ענן 6"/>
          <p:cNvSpPr/>
          <p:nvPr/>
        </p:nvSpPr>
        <p:spPr>
          <a:xfrm>
            <a:off x="4283968" y="4985792"/>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ln w="1905"/>
                <a:solidFill>
                  <a:srgbClr val="C00000"/>
                </a:solidFill>
                <a:effectLst>
                  <a:innerShdw blurRad="69850" dist="43180" dir="5400000">
                    <a:srgbClr val="000000">
                      <a:alpha val="65000"/>
                    </a:srgbClr>
                  </a:innerShdw>
                </a:effectLst>
              </a:rPr>
              <a:t>מחמד </a:t>
            </a:r>
            <a:r>
              <a:rPr lang="he-IL" b="1" dirty="0" err="1" smtClean="0">
                <a:ln w="1905"/>
                <a:solidFill>
                  <a:srgbClr val="C00000"/>
                </a:solidFill>
                <a:effectLst>
                  <a:innerShdw blurRad="69850" dist="43180" dir="5400000">
                    <a:srgbClr val="000000">
                      <a:alpha val="65000"/>
                    </a:srgbClr>
                  </a:innerShdw>
                </a:effectLst>
              </a:rPr>
              <a:t>חלאילה</a:t>
            </a:r>
            <a:endParaRPr lang="he-IL" b="1" dirty="0">
              <a:ln w="1905"/>
              <a:solidFill>
                <a:srgbClr val="C00000"/>
              </a:solidFill>
              <a:effectLst>
                <a:innerShdw blurRad="69850" dist="43180" dir="5400000">
                  <a:srgbClr val="000000">
                    <a:alpha val="65000"/>
                  </a:srgbClr>
                </a:innerShdw>
              </a:effectLst>
            </a:endParaRPr>
          </a:p>
        </p:txBody>
      </p:sp>
      <p:sp>
        <p:nvSpPr>
          <p:cNvPr id="8" name="ענן 7"/>
          <p:cNvSpPr/>
          <p:nvPr/>
        </p:nvSpPr>
        <p:spPr>
          <a:xfrm>
            <a:off x="2339752" y="4985792"/>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err="1" smtClean="0">
                <a:ln w="1905"/>
                <a:solidFill>
                  <a:srgbClr val="C00000"/>
                </a:solidFill>
                <a:effectLst>
                  <a:innerShdw blurRad="69850" dist="43180" dir="5400000">
                    <a:srgbClr val="000000">
                      <a:alpha val="65000"/>
                    </a:srgbClr>
                  </a:innerShdw>
                </a:effectLst>
              </a:rPr>
              <a:t>סיואר</a:t>
            </a:r>
            <a:r>
              <a:rPr lang="he-IL" b="1" dirty="0" smtClean="0">
                <a:ln w="1905"/>
                <a:solidFill>
                  <a:srgbClr val="C00000"/>
                </a:solidFill>
                <a:effectLst>
                  <a:innerShdw blurRad="69850" dist="43180" dir="5400000">
                    <a:srgbClr val="000000">
                      <a:alpha val="65000"/>
                    </a:srgbClr>
                  </a:innerShdw>
                </a:effectLst>
              </a:rPr>
              <a:t> אליאס</a:t>
            </a:r>
            <a:endParaRPr lang="he-IL" b="1" dirty="0">
              <a:ln w="1905"/>
              <a:solidFill>
                <a:srgbClr val="C00000"/>
              </a:solidFill>
              <a:effectLst>
                <a:innerShdw blurRad="69850" dist="43180" dir="5400000">
                  <a:srgbClr val="000000">
                    <a:alpha val="65000"/>
                  </a:srgbClr>
                </a:innerShdw>
              </a:effectLst>
            </a:endParaRPr>
          </a:p>
        </p:txBody>
      </p:sp>
      <p:sp>
        <p:nvSpPr>
          <p:cNvPr id="9" name="ענן 8"/>
          <p:cNvSpPr/>
          <p:nvPr/>
        </p:nvSpPr>
        <p:spPr>
          <a:xfrm>
            <a:off x="251520" y="1844824"/>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err="1" smtClean="0">
                <a:ln w="1905"/>
                <a:solidFill>
                  <a:srgbClr val="C00000"/>
                </a:solidFill>
                <a:effectLst>
                  <a:innerShdw blurRad="69850" dist="43180" dir="5400000">
                    <a:srgbClr val="000000">
                      <a:alpha val="65000"/>
                    </a:srgbClr>
                  </a:innerShdw>
                </a:effectLst>
              </a:rPr>
              <a:t>גואד</a:t>
            </a:r>
            <a:r>
              <a:rPr lang="he-IL" b="1" dirty="0" smtClean="0">
                <a:ln w="1905"/>
                <a:solidFill>
                  <a:srgbClr val="C00000"/>
                </a:solidFill>
                <a:effectLst>
                  <a:innerShdw blurRad="69850" dist="43180" dir="5400000">
                    <a:srgbClr val="000000">
                      <a:alpha val="65000"/>
                    </a:srgbClr>
                  </a:innerShdw>
                </a:effectLst>
              </a:rPr>
              <a:t> </a:t>
            </a:r>
          </a:p>
          <a:p>
            <a:pPr algn="ctr"/>
            <a:r>
              <a:rPr lang="he-IL" b="1" dirty="0" smtClean="0">
                <a:ln w="1905"/>
                <a:solidFill>
                  <a:srgbClr val="C00000"/>
                </a:solidFill>
                <a:effectLst>
                  <a:innerShdw blurRad="69850" dist="43180" dir="5400000">
                    <a:srgbClr val="000000">
                      <a:alpha val="65000"/>
                    </a:srgbClr>
                  </a:innerShdw>
                </a:effectLst>
              </a:rPr>
              <a:t>אבו </a:t>
            </a:r>
            <a:r>
              <a:rPr lang="he-IL" b="1" dirty="0" err="1" smtClean="0">
                <a:ln w="1905"/>
                <a:solidFill>
                  <a:srgbClr val="C00000"/>
                </a:solidFill>
                <a:effectLst>
                  <a:innerShdw blurRad="69850" dist="43180" dir="5400000">
                    <a:srgbClr val="000000">
                      <a:alpha val="65000"/>
                    </a:srgbClr>
                  </a:innerShdw>
                </a:effectLst>
              </a:rPr>
              <a:t>ריא</a:t>
            </a:r>
            <a:endParaRPr lang="he-IL" b="1" dirty="0">
              <a:ln w="1905"/>
              <a:solidFill>
                <a:srgbClr val="C00000"/>
              </a:solidFill>
              <a:effectLst>
                <a:innerShdw blurRad="69850" dist="43180" dir="5400000">
                  <a:srgbClr val="000000">
                    <a:alpha val="65000"/>
                  </a:srgbClr>
                </a:innerShdw>
              </a:effectLst>
            </a:endParaRPr>
          </a:p>
        </p:txBody>
      </p:sp>
      <p:sp>
        <p:nvSpPr>
          <p:cNvPr id="10" name="ענן 9"/>
          <p:cNvSpPr/>
          <p:nvPr/>
        </p:nvSpPr>
        <p:spPr>
          <a:xfrm>
            <a:off x="539552" y="4221088"/>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ln w="1905"/>
                <a:solidFill>
                  <a:srgbClr val="C00000"/>
                </a:solidFill>
                <a:effectLst>
                  <a:innerShdw blurRad="69850" dist="43180" dir="5400000">
                    <a:srgbClr val="000000">
                      <a:alpha val="65000"/>
                    </a:srgbClr>
                  </a:innerShdw>
                </a:effectLst>
              </a:rPr>
              <a:t>מחמוד </a:t>
            </a:r>
            <a:r>
              <a:rPr lang="he-IL" b="1" dirty="0" err="1" smtClean="0">
                <a:ln w="1905"/>
                <a:solidFill>
                  <a:srgbClr val="C00000"/>
                </a:solidFill>
                <a:effectLst>
                  <a:innerShdw blurRad="69850" dist="43180" dir="5400000">
                    <a:srgbClr val="000000">
                      <a:alpha val="65000"/>
                    </a:srgbClr>
                  </a:innerShdw>
                </a:effectLst>
              </a:rPr>
              <a:t>חיאדרי</a:t>
            </a:r>
            <a:endParaRPr lang="he-IL" b="1" dirty="0">
              <a:ln w="1905"/>
              <a:solidFill>
                <a:srgbClr val="C00000"/>
              </a:solidFill>
              <a:effectLst>
                <a:innerShdw blurRad="69850" dist="43180" dir="5400000">
                  <a:srgbClr val="000000">
                    <a:alpha val="65000"/>
                  </a:srgbClr>
                </a:innerShdw>
              </a:effectLst>
            </a:endParaRPr>
          </a:p>
        </p:txBody>
      </p:sp>
      <p:sp>
        <p:nvSpPr>
          <p:cNvPr id="12" name="ענן 11"/>
          <p:cNvSpPr/>
          <p:nvPr/>
        </p:nvSpPr>
        <p:spPr>
          <a:xfrm>
            <a:off x="2195736" y="1268760"/>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err="1" smtClean="0">
                <a:ln w="1905"/>
                <a:solidFill>
                  <a:srgbClr val="C00000"/>
                </a:solidFill>
                <a:effectLst>
                  <a:innerShdw blurRad="69850" dist="43180" dir="5400000">
                    <a:srgbClr val="000000">
                      <a:alpha val="65000"/>
                    </a:srgbClr>
                  </a:innerShdw>
                </a:effectLst>
              </a:rPr>
              <a:t>רוזא</a:t>
            </a:r>
            <a:r>
              <a:rPr lang="he-IL" b="1" dirty="0" smtClean="0">
                <a:ln w="1905"/>
                <a:solidFill>
                  <a:srgbClr val="C00000"/>
                </a:solidFill>
                <a:effectLst>
                  <a:innerShdw blurRad="69850" dist="43180" dir="5400000">
                    <a:srgbClr val="000000">
                      <a:alpha val="65000"/>
                    </a:srgbClr>
                  </a:innerShdw>
                </a:effectLst>
              </a:rPr>
              <a:t> </a:t>
            </a:r>
          </a:p>
          <a:p>
            <a:pPr algn="ctr"/>
            <a:r>
              <a:rPr lang="he-IL" b="1" dirty="0" err="1" smtClean="0">
                <a:ln w="1905"/>
                <a:solidFill>
                  <a:srgbClr val="C00000"/>
                </a:solidFill>
                <a:effectLst>
                  <a:innerShdw blurRad="69850" dist="43180" dir="5400000">
                    <a:srgbClr val="000000">
                      <a:alpha val="65000"/>
                    </a:srgbClr>
                  </a:innerShdw>
                </a:effectLst>
              </a:rPr>
              <a:t>מעלוף</a:t>
            </a:r>
            <a:endParaRPr lang="he-IL" b="1" dirty="0">
              <a:ln w="1905"/>
              <a:solidFill>
                <a:srgbClr val="C00000"/>
              </a:solidFill>
              <a:effectLst>
                <a:innerShdw blurRad="69850" dist="43180" dir="5400000">
                  <a:srgbClr val="000000">
                    <a:alpha val="65000"/>
                  </a:srgbClr>
                </a:innerShdw>
              </a:effectLst>
            </a:endParaRPr>
          </a:p>
        </p:txBody>
      </p:sp>
      <p:sp>
        <p:nvSpPr>
          <p:cNvPr id="13" name="ענן 12"/>
          <p:cNvSpPr/>
          <p:nvPr/>
        </p:nvSpPr>
        <p:spPr>
          <a:xfrm>
            <a:off x="4355976" y="1340768"/>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err="1" smtClean="0">
                <a:ln w="1905"/>
                <a:solidFill>
                  <a:srgbClr val="C00000"/>
                </a:solidFill>
                <a:effectLst>
                  <a:innerShdw blurRad="69850" dist="43180" dir="5400000">
                    <a:srgbClr val="000000">
                      <a:alpha val="65000"/>
                    </a:srgbClr>
                  </a:innerShdw>
                </a:effectLst>
              </a:rPr>
              <a:t>אליקסנדרא</a:t>
            </a:r>
            <a:r>
              <a:rPr lang="he-IL" b="1" dirty="0" smtClean="0">
                <a:ln w="1905"/>
                <a:solidFill>
                  <a:srgbClr val="C00000"/>
                </a:solidFill>
                <a:effectLst>
                  <a:innerShdw blurRad="69850" dist="43180" dir="5400000">
                    <a:srgbClr val="000000">
                      <a:alpha val="65000"/>
                    </a:srgbClr>
                  </a:innerShdw>
                </a:effectLst>
              </a:rPr>
              <a:t> גנטוס</a:t>
            </a:r>
            <a:endParaRPr lang="he-IL" b="1" dirty="0">
              <a:ln w="1905"/>
              <a:solidFill>
                <a:srgbClr val="C00000"/>
              </a:solidFill>
              <a:effectLst>
                <a:innerShdw blurRad="69850" dist="43180" dir="5400000">
                  <a:srgbClr val="000000">
                    <a:alpha val="65000"/>
                  </a:srgbClr>
                </a:innerShdw>
              </a:effectLst>
            </a:endParaRPr>
          </a:p>
        </p:txBody>
      </p:sp>
      <p:sp>
        <p:nvSpPr>
          <p:cNvPr id="14" name="ענן 13"/>
          <p:cNvSpPr/>
          <p:nvPr/>
        </p:nvSpPr>
        <p:spPr>
          <a:xfrm>
            <a:off x="2555776" y="3068960"/>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ln w="1905"/>
                <a:solidFill>
                  <a:srgbClr val="C00000"/>
                </a:solidFill>
                <a:effectLst>
                  <a:innerShdw blurRad="69850" dist="43180" dir="5400000">
                    <a:srgbClr val="000000">
                      <a:alpha val="65000"/>
                    </a:srgbClr>
                  </a:innerShdw>
                </a:effectLst>
              </a:rPr>
              <a:t>יאסמין בדארנה</a:t>
            </a:r>
            <a:endParaRPr lang="he-IL" b="1" dirty="0">
              <a:ln w="1905"/>
              <a:solidFill>
                <a:srgbClr val="C00000"/>
              </a:solidFill>
              <a:effectLst>
                <a:innerShdw blurRad="69850" dist="43180" dir="5400000">
                  <a:srgbClr val="000000">
                    <a:alpha val="65000"/>
                  </a:srgbClr>
                </a:innerShdw>
              </a:effectLst>
            </a:endParaRPr>
          </a:p>
        </p:txBody>
      </p:sp>
      <p:sp>
        <p:nvSpPr>
          <p:cNvPr id="15" name="ענן 14"/>
          <p:cNvSpPr/>
          <p:nvPr/>
        </p:nvSpPr>
        <p:spPr>
          <a:xfrm>
            <a:off x="5148064" y="3140968"/>
            <a:ext cx="2016224" cy="1872208"/>
          </a:xfrm>
          <a:prstGeom prst="cloud">
            <a:avLst/>
          </a:prstGeom>
          <a:noFill/>
          <a:ln w="28575">
            <a:solidFill>
              <a:schemeClr val="accent2">
                <a:lumMod val="20000"/>
                <a:lumOff val="80000"/>
              </a:schemeClr>
            </a:solidFill>
          </a:ln>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smtClean="0">
                <a:ln w="1905"/>
                <a:solidFill>
                  <a:srgbClr val="C00000"/>
                </a:solidFill>
                <a:effectLst>
                  <a:innerShdw blurRad="69850" dist="43180" dir="5400000">
                    <a:srgbClr val="000000">
                      <a:alpha val="65000"/>
                    </a:srgbClr>
                  </a:innerShdw>
                </a:effectLst>
              </a:rPr>
              <a:t>פיליפ</a:t>
            </a:r>
          </a:p>
          <a:p>
            <a:pPr algn="ctr"/>
            <a:r>
              <a:rPr lang="he-IL" b="1" dirty="0" smtClean="0">
                <a:ln w="1905"/>
                <a:solidFill>
                  <a:srgbClr val="C00000"/>
                </a:solidFill>
                <a:effectLst>
                  <a:innerShdw blurRad="69850" dist="43180" dir="5400000">
                    <a:srgbClr val="000000">
                      <a:alpha val="65000"/>
                    </a:srgbClr>
                  </a:innerShdw>
                </a:effectLst>
              </a:rPr>
              <a:t> שקור</a:t>
            </a:r>
            <a:endParaRPr lang="he-IL" b="1" dirty="0">
              <a:ln w="1905"/>
              <a:solidFill>
                <a:srgbClr val="C00000"/>
              </a:soli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31583589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66000"/>
            <a:lum/>
          </a:blip>
          <a:srcRect/>
          <a:stretch>
            <a:fillRect t="-19000" b="-2000"/>
          </a:stretch>
        </a:blipFill>
        <a:effectLst/>
      </p:bgPr>
    </p:bg>
    <p:spTree>
      <p:nvGrpSpPr>
        <p:cNvPr id="1" name=""/>
        <p:cNvGrpSpPr/>
        <p:nvPr/>
      </p:nvGrpSpPr>
      <p:grpSpPr>
        <a:xfrm>
          <a:off x="0" y="0"/>
          <a:ext cx="0" cy="0"/>
          <a:chOff x="0" y="0"/>
          <a:chExt cx="0" cy="0"/>
        </a:xfrm>
      </p:grpSpPr>
      <p:graphicFrame>
        <p:nvGraphicFramePr>
          <p:cNvPr id="67590" name="Object 6"/>
          <p:cNvGraphicFramePr>
            <a:graphicFrameLocks noChangeAspect="1"/>
          </p:cNvGraphicFramePr>
          <p:nvPr/>
        </p:nvGraphicFramePr>
        <p:xfrm>
          <a:off x="1259632" y="908720"/>
          <a:ext cx="1895739" cy="425574"/>
        </p:xfrm>
        <a:graphic>
          <a:graphicData uri="http://schemas.openxmlformats.org/presentationml/2006/ole">
            <p:oleObj spid="_x0000_s68275" r:id="rId4" imgW="939392" imgH="203112" progId="">
              <p:embed/>
            </p:oleObj>
          </a:graphicData>
        </a:graphic>
      </p:graphicFrame>
      <p:graphicFrame>
        <p:nvGraphicFramePr>
          <p:cNvPr id="67589" name="Object 5"/>
          <p:cNvGraphicFramePr>
            <a:graphicFrameLocks noChangeAspect="1"/>
          </p:cNvGraphicFramePr>
          <p:nvPr>
            <p:extLst>
              <p:ext uri="{D42A27DB-BD31-4B8C-83A1-F6EECF244321}">
                <p14:modId xmlns="" xmlns:p14="http://schemas.microsoft.com/office/powerpoint/2010/main" val="3060803613"/>
              </p:ext>
            </p:extLst>
          </p:nvPr>
        </p:nvGraphicFramePr>
        <p:xfrm>
          <a:off x="827584" y="1362075"/>
          <a:ext cx="3456384" cy="554757"/>
        </p:xfrm>
        <a:graphic>
          <a:graphicData uri="http://schemas.openxmlformats.org/presentationml/2006/ole">
            <p:oleObj spid="_x0000_s68276" r:id="rId5" imgW="1409700" imgH="469900" progId="">
              <p:embed/>
            </p:oleObj>
          </a:graphicData>
        </a:graphic>
      </p:graphicFrame>
      <p:graphicFrame>
        <p:nvGraphicFramePr>
          <p:cNvPr id="67588" name="Object 4"/>
          <p:cNvGraphicFramePr>
            <a:graphicFrameLocks noChangeAspect="1"/>
          </p:cNvGraphicFramePr>
          <p:nvPr>
            <p:extLst>
              <p:ext uri="{D42A27DB-BD31-4B8C-83A1-F6EECF244321}">
                <p14:modId xmlns="" xmlns:p14="http://schemas.microsoft.com/office/powerpoint/2010/main" val="2934566444"/>
              </p:ext>
            </p:extLst>
          </p:nvPr>
        </p:nvGraphicFramePr>
        <p:xfrm>
          <a:off x="827584" y="2060848"/>
          <a:ext cx="990110" cy="432048"/>
        </p:xfrm>
        <a:graphic>
          <a:graphicData uri="http://schemas.openxmlformats.org/presentationml/2006/ole">
            <p:oleObj spid="_x0000_s68277" r:id="rId6" imgW="520700" imgH="228600" progId="">
              <p:embed/>
            </p:oleObj>
          </a:graphicData>
        </a:graphic>
      </p:graphicFrame>
      <p:graphicFrame>
        <p:nvGraphicFramePr>
          <p:cNvPr id="67587" name="Object 3"/>
          <p:cNvGraphicFramePr>
            <a:graphicFrameLocks noChangeAspect="1"/>
          </p:cNvGraphicFramePr>
          <p:nvPr>
            <p:extLst>
              <p:ext uri="{D42A27DB-BD31-4B8C-83A1-F6EECF244321}">
                <p14:modId xmlns="" xmlns:p14="http://schemas.microsoft.com/office/powerpoint/2010/main" val="3356460661"/>
              </p:ext>
            </p:extLst>
          </p:nvPr>
        </p:nvGraphicFramePr>
        <p:xfrm>
          <a:off x="683568" y="2564904"/>
          <a:ext cx="6120888" cy="504056"/>
        </p:xfrm>
        <a:graphic>
          <a:graphicData uri="http://schemas.openxmlformats.org/presentationml/2006/ole">
            <p:oleObj spid="_x0000_s68278" r:id="rId7" imgW="1256755" imgH="203112" progId="">
              <p:embed/>
            </p:oleObj>
          </a:graphicData>
        </a:graphic>
      </p:graphicFrame>
      <p:graphicFrame>
        <p:nvGraphicFramePr>
          <p:cNvPr id="67586" name="Object 2"/>
          <p:cNvGraphicFramePr>
            <a:graphicFrameLocks noChangeAspect="1"/>
          </p:cNvGraphicFramePr>
          <p:nvPr>
            <p:extLst>
              <p:ext uri="{D42A27DB-BD31-4B8C-83A1-F6EECF244321}">
                <p14:modId xmlns="" xmlns:p14="http://schemas.microsoft.com/office/powerpoint/2010/main" val="2438455078"/>
              </p:ext>
            </p:extLst>
          </p:nvPr>
        </p:nvGraphicFramePr>
        <p:xfrm>
          <a:off x="596721" y="3573016"/>
          <a:ext cx="7950558" cy="891162"/>
        </p:xfrm>
        <a:graphic>
          <a:graphicData uri="http://schemas.openxmlformats.org/presentationml/2006/ole">
            <p:oleObj spid="_x0000_s68279" r:id="rId8" imgW="4330700" imgH="482600" progId="">
              <p:embed/>
            </p:oleObj>
          </a:graphicData>
        </a:graphic>
      </p:graphicFrame>
      <p:graphicFrame>
        <p:nvGraphicFramePr>
          <p:cNvPr id="67585" name="Object 1"/>
          <p:cNvGraphicFramePr>
            <a:graphicFrameLocks noChangeAspect="1"/>
          </p:cNvGraphicFramePr>
          <p:nvPr>
            <p:extLst>
              <p:ext uri="{D42A27DB-BD31-4B8C-83A1-F6EECF244321}">
                <p14:modId xmlns="" xmlns:p14="http://schemas.microsoft.com/office/powerpoint/2010/main" val="3797990859"/>
              </p:ext>
            </p:extLst>
          </p:nvPr>
        </p:nvGraphicFramePr>
        <p:xfrm>
          <a:off x="654592" y="4735043"/>
          <a:ext cx="6661003" cy="710181"/>
        </p:xfrm>
        <a:graphic>
          <a:graphicData uri="http://schemas.openxmlformats.org/presentationml/2006/ole">
            <p:oleObj spid="_x0000_s68280" r:id="rId9" imgW="2590800" imgH="393700" progId="">
              <p:embed/>
            </p:oleObj>
          </a:graphicData>
        </a:graphic>
      </p:graphicFrame>
      <p:sp>
        <p:nvSpPr>
          <p:cNvPr id="67593" name="Rectangle 9"/>
          <p:cNvSpPr>
            <a:spLocks noChangeArrowheads="1"/>
          </p:cNvSpPr>
          <p:nvPr/>
        </p:nvSpPr>
        <p:spPr bwMode="auto">
          <a:xfrm>
            <a:off x="2627784" y="1772816"/>
            <a:ext cx="6133410"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נניח ש רדיוס הילת השמש הוא פעמיים רדיוס השמש: </a:t>
            </a:r>
            <a:endParaRPr kumimoji="0" lang="he-IL" sz="2400" b="1" i="0" u="none" strike="noStrike" cap="none" normalizeH="0" baseline="0" dirty="0" smtClean="0">
              <a:ln>
                <a:noFill/>
              </a:ln>
              <a:solidFill>
                <a:srgbClr val="FF0000"/>
              </a:solidFill>
              <a:effectLst/>
            </a:endParaRPr>
          </a:p>
        </p:txBody>
      </p:sp>
      <p:sp>
        <p:nvSpPr>
          <p:cNvPr id="67595" name="Rectangle 11"/>
          <p:cNvSpPr>
            <a:spLocks noChangeArrowheads="1"/>
          </p:cNvSpPr>
          <p:nvPr/>
        </p:nvSpPr>
        <p:spPr bwMode="auto">
          <a:xfrm>
            <a:off x="6690091" y="3034374"/>
            <a:ext cx="185518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he-IL"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נציב ונקבל </a:t>
            </a:r>
            <a:endParaRPr kumimoji="0" lang="en-US" sz="2400" b="1"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p:txBody>
      </p:sp>
      <p:sp>
        <p:nvSpPr>
          <p:cNvPr id="67596" name="Rectangle 12"/>
          <p:cNvSpPr>
            <a:spLocks noChangeArrowheads="1"/>
          </p:cNvSpPr>
          <p:nvPr/>
        </p:nvSpPr>
        <p:spPr bwMode="auto">
          <a:xfrm>
            <a:off x="4860032" y="4218331"/>
            <a:ext cx="406074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None/>
              <a:tabLst/>
            </a:pPr>
            <a:r>
              <a:rPr kumimoji="0" lang="he-IL" sz="24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לכן על מנת לקלוט חלקיק אחד הוא: </a:t>
            </a:r>
            <a:endParaRPr kumimoji="0" lang="en-US" sz="2400" b="1" i="0" u="none" strike="noStrike" cap="none" normalizeH="0" baseline="0" dirty="0" smtClean="0">
              <a:ln>
                <a:noFill/>
              </a:ln>
              <a:solidFill>
                <a:srgbClr val="FF0000"/>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endParaRPr>
          </a:p>
        </p:txBody>
      </p:sp>
      <p:sp>
        <p:nvSpPr>
          <p:cNvPr id="67597" name="Rectangle 13"/>
          <p:cNvSpPr>
            <a:spLocks noChangeArrowheads="1"/>
          </p:cNvSpPr>
          <p:nvPr/>
        </p:nvSpPr>
        <p:spPr bwMode="auto">
          <a:xfrm>
            <a:off x="323528" y="5733256"/>
            <a:ext cx="820929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3200" b="1" i="0" u="none" strike="noStrike" normalizeH="0" baseline="0"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Times New Roman" pitchFamily="18" charset="0"/>
                <a:ea typeface="Calibri" pitchFamily="34" charset="0"/>
                <a:cs typeface="Times New Roman" pitchFamily="18" charset="0"/>
              </a:rPr>
              <a:t>לכן על מנת לקלוט 100 חלקיקים יש לחכות כ' 9 שנים.</a:t>
            </a:r>
            <a:r>
              <a:rPr kumimoji="0" lang="en-US" sz="3200" b="1" i="0" u="none" strike="noStrike" normalizeH="0" baseline="0" dirty="0" smtClean="0">
                <a:ln w="18415" cmpd="sng">
                  <a:solidFill>
                    <a:schemeClr val="tx1"/>
                  </a:solidFill>
                  <a:prstDash val="solid"/>
                </a:ln>
                <a:solidFill>
                  <a:srgbClr val="FFFFFF"/>
                </a:solidFill>
                <a:effectLst>
                  <a:outerShdw blurRad="63500" dir="3600000" algn="tl" rotWithShape="0">
                    <a:srgbClr val="000000">
                      <a:alpha val="70000"/>
                    </a:srgbClr>
                  </a:outerShdw>
                </a:effectLst>
              </a:rPr>
              <a:t> </a:t>
            </a:r>
          </a:p>
        </p:txBody>
      </p:sp>
      <p:sp>
        <p:nvSpPr>
          <p:cNvPr id="2" name="מלבן 1"/>
          <p:cNvSpPr/>
          <p:nvPr/>
        </p:nvSpPr>
        <p:spPr>
          <a:xfrm>
            <a:off x="3923928" y="1340768"/>
            <a:ext cx="4968552" cy="461665"/>
          </a:xfrm>
          <a:prstGeom prst="rect">
            <a:avLst/>
          </a:prstGeom>
        </p:spPr>
        <p:txBody>
          <a:bodyPr wrap="square">
            <a:spAutoFit/>
          </a:bodyPr>
          <a:lstStyle/>
          <a:p>
            <a:r>
              <a:rPr lang="he-IL"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צפיפות החומר במקום בו נמצאת החללית היא:</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מלבן 2"/>
          <p:cNvSpPr/>
          <p:nvPr/>
        </p:nvSpPr>
        <p:spPr>
          <a:xfrm>
            <a:off x="3851920" y="980728"/>
            <a:ext cx="4775743" cy="400110"/>
          </a:xfrm>
          <a:prstGeom prst="rect">
            <a:avLst/>
          </a:prstGeom>
        </p:spPr>
        <p:txBody>
          <a:bodyPr wrap="square">
            <a:spAutoFit/>
          </a:bodyPr>
          <a:lstStyle/>
          <a:p>
            <a:r>
              <a:rPr lang="he-IL"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David" pitchFamily="34" charset="-79"/>
                <a:cs typeface="David" pitchFamily="34" charset="-79"/>
              </a:rPr>
              <a:t>נניח שחומר מסוים משטח השמש נפלט בצפיפות </a:t>
            </a:r>
          </a:p>
        </p:txBody>
      </p:sp>
      <p:sp>
        <p:nvSpPr>
          <p:cNvPr id="4" name="מלבן 3"/>
          <p:cNvSpPr/>
          <p:nvPr/>
        </p:nvSpPr>
        <p:spPr>
          <a:xfrm>
            <a:off x="3275856" y="-8893"/>
            <a:ext cx="5534666" cy="845606"/>
          </a:xfrm>
          <a:prstGeom prst="rect">
            <a:avLst/>
          </a:prstGeom>
          <a:noFill/>
        </p:spPr>
        <p:txBody>
          <a:bodyPr wrap="square" lIns="91440" tIns="45720" rIns="91440" bIns="45720">
            <a:prstTxWarp prst="textCurveDown">
              <a:avLst/>
            </a:prstTxWarp>
            <a:spAutoFit/>
          </a:bodyPr>
          <a:lstStyle/>
          <a:p>
            <a:pPr algn="ctr"/>
            <a:r>
              <a:rPr lang="he-IL"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דרך להערכת זמן</a:t>
            </a:r>
            <a:endParaRPr lang="he-IL"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301752" y="2276872"/>
            <a:ext cx="4558280" cy="2952328"/>
          </a:xfrm>
        </p:spPr>
        <p:txBody>
          <a:bodyPr>
            <a:prstTxWarp prst="textWave2">
              <a:avLst/>
            </a:prstTxWarp>
            <a:normAutofit/>
          </a:bodyPr>
          <a:lstStyle/>
          <a:p>
            <a:pPr algn="ctr"/>
            <a:r>
              <a:rPr lang="he-IL"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הצעות</a:t>
            </a:r>
            <a:br>
              <a:rPr lang="he-IL"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he-IL" sz="7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לפתרון</a:t>
            </a:r>
            <a:endParaRPr lang="he-IL" sz="7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8658144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t="-6000" r="-14000" b="-5000"/>
          </a:stretch>
        </a:blipFill>
        <a:effectLst/>
      </p:bgPr>
    </p:bg>
    <p:spTree>
      <p:nvGrpSpPr>
        <p:cNvPr id="1" name=""/>
        <p:cNvGrpSpPr/>
        <p:nvPr/>
      </p:nvGrpSpPr>
      <p:grpSpPr>
        <a:xfrm>
          <a:off x="0" y="0"/>
          <a:ext cx="0" cy="0"/>
          <a:chOff x="0" y="0"/>
          <a:chExt cx="0" cy="0"/>
        </a:xfrm>
      </p:grpSpPr>
      <p:pic>
        <p:nvPicPr>
          <p:cNvPr id="5" name="תמונה 4" descr="PIC-865-1328048028.png"/>
          <p:cNvPicPr>
            <a:picLocks noChangeAspect="1"/>
          </p:cNvPicPr>
          <p:nvPr/>
        </p:nvPicPr>
        <p:blipFill>
          <a:blip r:embed="rId3" cstate="print"/>
          <a:stretch>
            <a:fillRect/>
          </a:stretch>
        </p:blipFill>
        <p:spPr>
          <a:xfrm rot="20082905">
            <a:off x="405799" y="-125320"/>
            <a:ext cx="2406589" cy="2485753"/>
          </a:xfrm>
          <a:prstGeom prst="rect">
            <a:avLst/>
          </a:prstGeom>
        </p:spPr>
      </p:pic>
      <p:sp>
        <p:nvSpPr>
          <p:cNvPr id="4" name="מציין מיקום תוכן 3"/>
          <p:cNvSpPr>
            <a:spLocks noGrp="1"/>
          </p:cNvSpPr>
          <p:nvPr>
            <p:ph idx="1"/>
          </p:nvPr>
        </p:nvSpPr>
        <p:spPr>
          <a:xfrm>
            <a:off x="971600" y="1052736"/>
            <a:ext cx="7499176" cy="5229200"/>
          </a:xfrm>
        </p:spPr>
        <p:txBody>
          <a:bodyPr>
            <a:normAutofit lnSpcReduction="10000"/>
          </a:bodyPr>
          <a:lstStyle/>
          <a:p>
            <a:pPr marL="0" lvl="0" indent="0">
              <a:buNone/>
            </a:pPr>
            <a:r>
              <a:rPr lang="he-IL" b="1" dirty="0" smtClean="0">
                <a:solidFill>
                  <a:srgbClr val="0000FF"/>
                </a:solidFill>
              </a:rPr>
              <a:t> העברת החומר באמצעות הקפסולה</a:t>
            </a:r>
          </a:p>
          <a:p>
            <a:pPr marL="0" lvl="0" indent="0">
              <a:buNone/>
            </a:pPr>
            <a:r>
              <a:rPr lang="he-IL" b="1" dirty="0" smtClean="0">
                <a:solidFill>
                  <a:srgbClr val="0000FF"/>
                </a:solidFill>
              </a:rPr>
              <a:t> לתחנת החלל הבינלאומית שמאוכלסת באסטרונאוטים התחנה מסתובבת במסלול מעגלי סביב כדור הארץ 16 פעם ביום. ( עושה סיבוב כל 90 דקות)</a:t>
            </a:r>
          </a:p>
          <a:p>
            <a:pPr marL="0" indent="0">
              <a:buNone/>
            </a:pPr>
            <a:r>
              <a:rPr lang="he-IL" b="1" dirty="0" smtClean="0">
                <a:solidFill>
                  <a:srgbClr val="0000FF"/>
                </a:solidFill>
              </a:rPr>
              <a:t>  </a:t>
            </a:r>
            <a:r>
              <a:rPr lang="he-IL" b="1" dirty="0">
                <a:solidFill>
                  <a:srgbClr val="0000FF"/>
                </a:solidFill>
              </a:rPr>
              <a:t>באמצעות זרוע </a:t>
            </a:r>
            <a:r>
              <a:rPr lang="he-IL" b="1" dirty="0" smtClean="0">
                <a:solidFill>
                  <a:srgbClr val="0000FF"/>
                </a:solidFill>
              </a:rPr>
              <a:t>מיכנת   </a:t>
            </a:r>
            <a:r>
              <a:rPr lang="he-IL" b="1" dirty="0">
                <a:solidFill>
                  <a:srgbClr val="0000FF"/>
                </a:solidFill>
              </a:rPr>
              <a:t>של </a:t>
            </a:r>
            <a:r>
              <a:rPr lang="he-IL" b="1" dirty="0" smtClean="0">
                <a:solidFill>
                  <a:srgbClr val="0000FF"/>
                </a:solidFill>
              </a:rPr>
              <a:t>רובוט שנמצא על התחנה ומופעל </a:t>
            </a:r>
            <a:r>
              <a:rPr lang="he-IL" b="1" dirty="0">
                <a:solidFill>
                  <a:srgbClr val="0000FF"/>
                </a:solidFill>
              </a:rPr>
              <a:t>ע"י </a:t>
            </a:r>
            <a:r>
              <a:rPr lang="he-IL" b="1" dirty="0" smtClean="0">
                <a:solidFill>
                  <a:srgbClr val="0000FF"/>
                </a:solidFill>
              </a:rPr>
              <a:t>האסטרונאוטים  </a:t>
            </a:r>
            <a:r>
              <a:rPr lang="he-IL" b="1" dirty="0">
                <a:solidFill>
                  <a:srgbClr val="0000FF"/>
                </a:solidFill>
              </a:rPr>
              <a:t>קולט </a:t>
            </a:r>
            <a:r>
              <a:rPr lang="he-IL" b="1" dirty="0" smtClean="0">
                <a:solidFill>
                  <a:srgbClr val="0000FF"/>
                </a:solidFill>
              </a:rPr>
              <a:t>את הקפסולה ומעביר ממנה את החומר השמשי </a:t>
            </a:r>
            <a:endParaRPr lang="en-US" b="1" dirty="0">
              <a:solidFill>
                <a:srgbClr val="0000FF"/>
              </a:solidFill>
            </a:endParaRPr>
          </a:p>
          <a:p>
            <a:pPr marL="0" lvl="0" indent="0">
              <a:buNone/>
            </a:pPr>
            <a:r>
              <a:rPr lang="he-IL" b="1" dirty="0" smtClean="0">
                <a:solidFill>
                  <a:srgbClr val="0000FF"/>
                </a:solidFill>
              </a:rPr>
              <a:t>אח"כ החומר מועבר לכדור הארץ באמצעות </a:t>
            </a:r>
            <a:r>
              <a:rPr lang="he-IL" b="1" dirty="0">
                <a:solidFill>
                  <a:srgbClr val="0000FF"/>
                </a:solidFill>
              </a:rPr>
              <a:t>מעברות חלל </a:t>
            </a:r>
            <a:r>
              <a:rPr lang="he-IL" b="1" dirty="0" smtClean="0">
                <a:solidFill>
                  <a:srgbClr val="0000FF"/>
                </a:solidFill>
              </a:rPr>
              <a:t>שמעבירה אסטרונאוטים .</a:t>
            </a:r>
            <a:endParaRPr lang="en-US" b="1" dirty="0">
              <a:solidFill>
                <a:srgbClr val="0000FF"/>
              </a:solidFill>
            </a:endParaRPr>
          </a:p>
        </p:txBody>
      </p:sp>
      <p:sp>
        <p:nvSpPr>
          <p:cNvPr id="3" name="כותרת 2"/>
          <p:cNvSpPr>
            <a:spLocks noGrp="1"/>
          </p:cNvSpPr>
          <p:nvPr>
            <p:ph type="title"/>
          </p:nvPr>
        </p:nvSpPr>
        <p:spPr>
          <a:xfrm rot="19986300">
            <a:off x="683568" y="476672"/>
            <a:ext cx="1728192" cy="1224136"/>
          </a:xfrm>
        </p:spPr>
        <p:txBody>
          <a:bodyPr>
            <a:normAutofit/>
          </a:bodyPr>
          <a:lstStyle/>
          <a:p>
            <a:pPr algn="r"/>
            <a:r>
              <a:rPr lang="he-IL" dirty="0" smtClean="0">
                <a:ln w="18415" cmpd="sng">
                  <a:solidFill>
                    <a:sysClr val="windowText" lastClr="000000"/>
                  </a:solidFill>
                  <a:prstDash val="solid"/>
                </a:ln>
                <a:solidFill>
                  <a:schemeClr val="tx1">
                    <a:lumMod val="95000"/>
                    <a:lumOff val="5000"/>
                  </a:schemeClr>
                </a:solidFill>
                <a:effectLst>
                  <a:outerShdw blurRad="63500" dir="3600000" algn="tl" rotWithShape="0">
                    <a:srgbClr val="000000">
                      <a:alpha val="70000"/>
                    </a:srgbClr>
                  </a:outerShdw>
                </a:effectLst>
              </a:rPr>
              <a:t>פתרון 1</a:t>
            </a:r>
            <a:endParaRPr lang="he-IL" dirty="0">
              <a:ln w="18415" cmpd="sng">
                <a:solidFill>
                  <a:sysClr val="windowText" lastClr="000000"/>
                </a:solidFill>
                <a:prstDash val="solid"/>
              </a:ln>
              <a:solidFill>
                <a:schemeClr val="tx1">
                  <a:lumMod val="95000"/>
                  <a:lumOff val="5000"/>
                </a:schemeClr>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4056771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2771800" y="188640"/>
            <a:ext cx="5076056" cy="1196752"/>
          </a:xfrm>
        </p:spPr>
        <p:txBody>
          <a:bodyPr>
            <a:prstTxWarp prst="textWave2">
              <a:avLst/>
            </a:prstTxWarp>
          </a:bodyPr>
          <a:lstStyle/>
          <a:p>
            <a:pPr algn="r"/>
            <a:r>
              <a:rPr lang="he-I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זמן שהות בחלל</a:t>
            </a:r>
            <a:endParaRPr lang="he-I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מציין מיקום תוכן 2"/>
          <p:cNvSpPr>
            <a:spLocks noGrp="1"/>
          </p:cNvSpPr>
          <p:nvPr>
            <p:ph idx="1"/>
          </p:nvPr>
        </p:nvSpPr>
        <p:spPr>
          <a:xfrm>
            <a:off x="1403648" y="1988840"/>
            <a:ext cx="6408712" cy="3816424"/>
          </a:xfrm>
        </p:spPr>
        <p:txBody>
          <a:bodyPr>
            <a:noAutofit/>
          </a:bodyPr>
          <a:lstStyle/>
          <a:p>
            <a:pPr marL="0" indent="0">
              <a:buNone/>
            </a:pPr>
            <a:r>
              <a:rPr lang="he-IL" sz="2800" dirty="0">
                <a:ln w="18415" cmpd="sng">
                  <a:solidFill>
                    <a:sysClr val="windowText" lastClr="000000"/>
                  </a:solidFill>
                  <a:prstDash val="solid"/>
                </a:ln>
                <a:effectLst>
                  <a:outerShdw blurRad="63500" dir="3600000" algn="tl" rotWithShape="0">
                    <a:srgbClr val="000000">
                      <a:alpha val="70000"/>
                    </a:srgbClr>
                  </a:outerShdw>
                </a:effectLst>
              </a:rPr>
              <a:t> צריך לקחת בחשבון מיקום תחנת החלל  עם הקפסולה הנקלטת ע"י הזרוע   </a:t>
            </a:r>
            <a:r>
              <a:rPr lang="he-IL" sz="2800" dirty="0" smtClean="0">
                <a:ln w="18415" cmpd="sng">
                  <a:solidFill>
                    <a:sysClr val="windowText" lastClr="000000"/>
                  </a:solidFill>
                  <a:prstDash val="solid"/>
                </a:ln>
                <a:effectLst>
                  <a:outerShdw blurRad="63500" dir="3600000" algn="tl" rotWithShape="0">
                    <a:srgbClr val="000000">
                      <a:alpha val="70000"/>
                    </a:srgbClr>
                  </a:outerShdw>
                </a:effectLst>
              </a:rPr>
              <a:t>המכני </a:t>
            </a:r>
            <a:r>
              <a:rPr lang="he-IL" sz="2800" dirty="0">
                <a:ln w="18415" cmpd="sng">
                  <a:solidFill>
                    <a:sysClr val="windowText" lastClr="000000"/>
                  </a:solidFill>
                  <a:prstDash val="solid"/>
                </a:ln>
                <a:effectLst>
                  <a:outerShdw blurRad="63500" dir="3600000" algn="tl" rotWithShape="0">
                    <a:srgbClr val="000000">
                      <a:alpha val="70000"/>
                    </a:srgbClr>
                  </a:outerShdw>
                </a:effectLst>
              </a:rPr>
              <a:t>. הדבר תלוי ברגע שחרור החללית מנקודת </a:t>
            </a:r>
            <a:r>
              <a:rPr lang="he-IL" sz="2800" dirty="0" err="1">
                <a:ln w="18415" cmpd="sng">
                  <a:solidFill>
                    <a:sysClr val="windowText" lastClr="000000"/>
                  </a:solidFill>
                  <a:prstDash val="solid"/>
                </a:ln>
                <a:effectLst>
                  <a:outerShdw blurRad="63500" dir="3600000" algn="tl" rotWithShape="0">
                    <a:srgbClr val="000000">
                      <a:alpha val="70000"/>
                    </a:srgbClr>
                  </a:outerShdw>
                </a:effectLst>
              </a:rPr>
              <a:t>לגרנץ</a:t>
            </a:r>
            <a:r>
              <a:rPr lang="he-IL" sz="2800" dirty="0">
                <a:ln w="18415" cmpd="sng">
                  <a:solidFill>
                    <a:sysClr val="windowText" lastClr="000000"/>
                  </a:solidFill>
                  <a:prstDash val="solid"/>
                </a:ln>
                <a:effectLst>
                  <a:outerShdw blurRad="63500" dir="3600000" algn="tl" rotWithShape="0">
                    <a:srgbClr val="000000">
                      <a:alpha val="70000"/>
                    </a:srgbClr>
                  </a:outerShdw>
                </a:effectLst>
              </a:rPr>
              <a:t>  הנמצאת במרחק 1.5 </a:t>
            </a:r>
            <a:r>
              <a:rPr lang="he-IL" sz="2800" dirty="0" smtClean="0">
                <a:ln w="18415" cmpd="sng">
                  <a:solidFill>
                    <a:sysClr val="windowText" lastClr="000000"/>
                  </a:solidFill>
                  <a:prstDash val="solid"/>
                </a:ln>
                <a:effectLst>
                  <a:outerShdw blurRad="63500" dir="3600000" algn="tl" rotWithShape="0">
                    <a:srgbClr val="000000">
                      <a:alpha val="70000"/>
                    </a:srgbClr>
                  </a:outerShdw>
                </a:effectLst>
              </a:rPr>
              <a:t>מיליון </a:t>
            </a:r>
            <a:r>
              <a:rPr lang="he-IL" sz="2800" dirty="0">
                <a:ln w="18415" cmpd="sng">
                  <a:solidFill>
                    <a:sysClr val="windowText" lastClr="000000"/>
                  </a:solidFill>
                  <a:prstDash val="solid"/>
                </a:ln>
                <a:effectLst>
                  <a:outerShdw blurRad="63500" dir="3600000" algn="tl" rotWithShape="0">
                    <a:srgbClr val="000000">
                      <a:alpha val="70000"/>
                    </a:srgbClr>
                  </a:outerShdw>
                </a:effectLst>
              </a:rPr>
              <a:t>ק"מ </a:t>
            </a:r>
            <a:r>
              <a:rPr lang="he-IL" sz="2800" dirty="0" smtClean="0">
                <a:ln w="18415" cmpd="sng">
                  <a:solidFill>
                    <a:sysClr val="windowText" lastClr="000000"/>
                  </a:solidFill>
                  <a:prstDash val="solid"/>
                </a:ln>
                <a:effectLst>
                  <a:outerShdw blurRad="63500" dir="3600000" algn="tl" rotWithShape="0">
                    <a:srgbClr val="000000">
                      <a:alpha val="70000"/>
                    </a:srgbClr>
                  </a:outerShdw>
                </a:effectLst>
              </a:rPr>
              <a:t>מ- כדור הארץ </a:t>
            </a:r>
            <a:r>
              <a:rPr lang="he-IL" sz="2800" dirty="0">
                <a:ln w="18415" cmpd="sng">
                  <a:solidFill>
                    <a:sysClr val="windowText" lastClr="000000"/>
                  </a:solidFill>
                  <a:prstDash val="solid"/>
                </a:ln>
                <a:effectLst>
                  <a:outerShdw blurRad="63500" dir="3600000" algn="tl" rotWithShape="0">
                    <a:srgbClr val="000000">
                      <a:alpha val="70000"/>
                    </a:srgbClr>
                  </a:outerShdw>
                </a:effectLst>
              </a:rPr>
              <a:t>עד שמגיעה לתחנת החלל שנמצאת  במרחק 400 ק"מ </a:t>
            </a:r>
            <a:r>
              <a:rPr lang="he-IL" sz="2800" dirty="0" smtClean="0">
                <a:ln w="18415" cmpd="sng">
                  <a:solidFill>
                    <a:sysClr val="windowText" lastClr="000000"/>
                  </a:solidFill>
                  <a:prstDash val="solid"/>
                </a:ln>
                <a:effectLst>
                  <a:outerShdw blurRad="63500" dir="3600000" algn="tl" rotWithShape="0">
                    <a:srgbClr val="000000">
                      <a:alpha val="70000"/>
                    </a:srgbClr>
                  </a:outerShdw>
                </a:effectLst>
              </a:rPr>
              <a:t>מכדור הארץ .</a:t>
            </a:r>
            <a:endParaRPr lang="en-US" sz="2800" dirty="0">
              <a:ln w="18415" cmpd="sng">
                <a:solidFill>
                  <a:sysClr val="windowText" lastClr="000000"/>
                </a:solidFill>
                <a:prstDash val="solid"/>
              </a:ln>
              <a:effectLst>
                <a:outerShdw blurRad="63500" dir="3600000" algn="tl" rotWithShape="0">
                  <a:srgbClr val="000000">
                    <a:alpha val="70000"/>
                  </a:srgbClr>
                </a:outerShdw>
              </a:effectLst>
            </a:endParaRPr>
          </a:p>
        </p:txBody>
      </p:sp>
      <p:pic>
        <p:nvPicPr>
          <p:cNvPr id="5" name="תמונה 4" descr="smart_guy_giving_speech.gif"/>
          <p:cNvPicPr>
            <a:picLocks noChangeAspect="1"/>
          </p:cNvPicPr>
          <p:nvPr/>
        </p:nvPicPr>
        <p:blipFill>
          <a:blip r:embed="rId3" cstate="print">
            <a:clrChange>
              <a:clrFrom>
                <a:srgbClr val="FEFEFE"/>
              </a:clrFrom>
              <a:clrTo>
                <a:srgbClr val="FEFEFE">
                  <a:alpha val="0"/>
                </a:srgbClr>
              </a:clrTo>
            </a:clrChange>
          </a:blip>
          <a:stretch>
            <a:fillRect/>
          </a:stretch>
        </p:blipFill>
        <p:spPr>
          <a:xfrm>
            <a:off x="251520" y="4045438"/>
            <a:ext cx="1512168" cy="2505455"/>
          </a:xfrm>
          <a:prstGeom prst="rect">
            <a:avLst/>
          </a:prstGeom>
        </p:spPr>
      </p:pic>
    </p:spTree>
    <p:extLst>
      <p:ext uri="{BB962C8B-B14F-4D97-AF65-F5344CB8AC3E}">
        <p14:creationId xmlns="" xmlns:p14="http://schemas.microsoft.com/office/powerpoint/2010/main" val="21310971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watch_clock_powerpoint_backgrounds.jpg"/>
          <p:cNvPicPr>
            <a:picLocks noChangeAspect="1"/>
          </p:cNvPicPr>
          <p:nvPr/>
        </p:nvPicPr>
        <p:blipFill>
          <a:blip r:embed="rId2" cstate="print"/>
          <a:srcRect t="41852" r="44608"/>
          <a:stretch>
            <a:fillRect/>
          </a:stretch>
        </p:blipFill>
        <p:spPr>
          <a:xfrm>
            <a:off x="0" y="5157192"/>
            <a:ext cx="2160240" cy="1700808"/>
          </a:xfrm>
          <a:prstGeom prst="rect">
            <a:avLst/>
          </a:prstGeom>
        </p:spPr>
      </p:pic>
      <p:sp>
        <p:nvSpPr>
          <p:cNvPr id="2" name="כותרת 1"/>
          <p:cNvSpPr>
            <a:spLocks noGrp="1"/>
          </p:cNvSpPr>
          <p:nvPr>
            <p:ph type="title"/>
          </p:nvPr>
        </p:nvSpPr>
        <p:spPr>
          <a:xfrm>
            <a:off x="3779912" y="0"/>
            <a:ext cx="5076056" cy="1196752"/>
          </a:xfrm>
        </p:spPr>
        <p:txBody>
          <a:bodyPr>
            <a:prstTxWarp prst="textWave2">
              <a:avLst/>
            </a:prstTxWarp>
          </a:bodyPr>
          <a:lstStyle/>
          <a:p>
            <a:pPr algn="r"/>
            <a:r>
              <a:rPr lang="he-I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זמן שהות בחלל</a:t>
            </a:r>
            <a:endParaRPr lang="he-I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מציין מיקום תוכן 2"/>
          <p:cNvSpPr>
            <a:spLocks noGrp="1"/>
          </p:cNvSpPr>
          <p:nvPr>
            <p:ph idx="1"/>
          </p:nvPr>
        </p:nvSpPr>
        <p:spPr>
          <a:xfrm>
            <a:off x="899592" y="1196752"/>
            <a:ext cx="7776864" cy="4525963"/>
          </a:xfrm>
        </p:spPr>
        <p:txBody>
          <a:bodyPr>
            <a:noAutofit/>
          </a:bodyPr>
          <a:lstStyle/>
          <a:p>
            <a:pPr marL="0" indent="0">
              <a:buNone/>
            </a:pPr>
            <a:r>
              <a:rPr lang="he-IL" sz="2800" b="1" dirty="0" smtClean="0"/>
              <a:t>אז </a:t>
            </a:r>
            <a:r>
              <a:rPr lang="he-IL" sz="2800" b="1" dirty="0"/>
              <a:t>יש לחשב משך הזמן הדרוש כדי שתעבור הקפסולה מנקודת </a:t>
            </a:r>
            <a:r>
              <a:rPr lang="he-IL" sz="2800" b="1" dirty="0" err="1"/>
              <a:t>לגרנץ</a:t>
            </a:r>
            <a:r>
              <a:rPr lang="he-IL" sz="2800" b="1" dirty="0"/>
              <a:t> עד נקודת המפגש ולדאוג שתחנת החלל נמצאת באותה נקודה ובאותו זמן בערך ואז קל לקלוט אותה.</a:t>
            </a:r>
            <a:endParaRPr lang="en-US" sz="2800" b="1" dirty="0"/>
          </a:p>
          <a:p>
            <a:pPr marL="0" indent="0">
              <a:buNone/>
            </a:pPr>
            <a:r>
              <a:rPr lang="he-IL" sz="2800" b="1" dirty="0"/>
              <a:t>אם משגרים את החללית בתאריך 13-1-2013  בשעה 9:30  באמצעות טיל ומגיעה לנקודת ל </a:t>
            </a:r>
            <a:r>
              <a:rPr lang="he-IL" sz="2800" b="1" dirty="0" err="1" smtClean="0"/>
              <a:t>גרנץ</a:t>
            </a:r>
            <a:r>
              <a:rPr lang="he-IL" sz="2800" b="1" dirty="0" smtClean="0"/>
              <a:t>  </a:t>
            </a:r>
            <a:r>
              <a:rPr lang="he-IL" sz="2800" b="1" dirty="0"/>
              <a:t>ושוהה בחלל עד תאריך </a:t>
            </a:r>
            <a:endParaRPr lang="he-IL" sz="2800" b="1" dirty="0" smtClean="0"/>
          </a:p>
          <a:p>
            <a:pPr marL="0" indent="0">
              <a:buNone/>
            </a:pPr>
            <a:r>
              <a:rPr lang="he-IL" sz="2800" b="1" dirty="0" smtClean="0"/>
              <a:t>13-1-2017 </a:t>
            </a:r>
            <a:r>
              <a:rPr lang="he-IL" sz="2800" b="1" dirty="0"/>
              <a:t>בשעה 9:30 מופעל טיל </a:t>
            </a:r>
            <a:r>
              <a:rPr lang="he-IL" sz="2800" b="1" dirty="0" smtClean="0"/>
              <a:t>אוטומטי  </a:t>
            </a:r>
            <a:r>
              <a:rPr lang="he-IL" sz="2800" b="1" dirty="0"/>
              <a:t>של החללית בכיוון </a:t>
            </a:r>
            <a:r>
              <a:rPr lang="he-IL" sz="2800" b="1" dirty="0" smtClean="0"/>
              <a:t>התחנה הבינלאומית </a:t>
            </a:r>
            <a:r>
              <a:rPr lang="he-IL" sz="2800" b="1" dirty="0"/>
              <a:t>ושם  נקלטת ע"י </a:t>
            </a:r>
            <a:r>
              <a:rPr lang="he-IL" sz="2800" b="1" dirty="0" smtClean="0"/>
              <a:t> זרועות הרובוט </a:t>
            </a:r>
            <a:r>
              <a:rPr lang="he-IL" sz="2800" b="1" dirty="0"/>
              <a:t>כאשר מגיעה </a:t>
            </a:r>
            <a:r>
              <a:rPr lang="he-IL" sz="2800" b="1" dirty="0" smtClean="0"/>
              <a:t>לנקודת המפגש עם התחנה.</a:t>
            </a:r>
            <a:endParaRPr lang="en-US" sz="2800" b="1" dirty="0"/>
          </a:p>
        </p:txBody>
      </p:sp>
    </p:spTree>
    <p:extLst>
      <p:ext uri="{BB962C8B-B14F-4D97-AF65-F5344CB8AC3E}">
        <p14:creationId xmlns="" xmlns:p14="http://schemas.microsoft.com/office/powerpoint/2010/main" val="2131097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9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99592" y="332656"/>
            <a:ext cx="7992888" cy="1176064"/>
          </a:xfrm>
        </p:spPr>
        <p:txBody>
          <a:bodyPr>
            <a:normAutofit fontScale="90000"/>
          </a:bodyPr>
          <a:lstStyle/>
          <a:p>
            <a:pPr lvl="0" algn="ctr"/>
            <a:r>
              <a:rPr lang="he-IL" sz="4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rPr>
              <a:t>קביעת </a:t>
            </a:r>
            <a:r>
              <a:rPr lang="he-IL"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משך המשימה</a:t>
            </a:r>
            <a:r>
              <a:rPr lang="en-US"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he-IL" sz="4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שהות בחלל</a:t>
            </a:r>
            <a:endParaRPr lang="he-IL" sz="4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3"/>
          <p:cNvSpPr>
            <a:spLocks noChangeArrowheads="1"/>
          </p:cNvSpPr>
          <p:nvPr/>
        </p:nvSpPr>
        <p:spPr bwMode="auto">
          <a:xfrm>
            <a:off x="230104" y="1700808"/>
            <a:ext cx="8640960" cy="45858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normalizeH="0" baseline="0"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ea typeface="Calibri" pitchFamily="34" charset="0"/>
                <a:cs typeface="+mn-cs"/>
              </a:rPr>
              <a:t>מכיוון שצפיפות החומר ברוח השמש </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normalizeH="0" baseline="0"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ea typeface="Calibri" pitchFamily="34" charset="0"/>
                <a:cs typeface="+mn-cs"/>
              </a:rPr>
              <a:t>יכולה להיות דלה ביותר</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normalizeH="0" baseline="0"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ea typeface="Calibri" pitchFamily="34" charset="0"/>
                <a:cs typeface="+mn-cs"/>
              </a:rPr>
              <a:t>, ושטח חתך החללית הוא קטן ביותר, </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normalizeH="0" baseline="0"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ea typeface="Calibri" pitchFamily="34" charset="0"/>
                <a:cs typeface="+mn-cs"/>
              </a:rPr>
              <a:t>ההסתברות לקלוט חומרים בעלי שכיחות קטנה </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normalizeH="0" baseline="0"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ea typeface="Calibri" pitchFamily="34" charset="0"/>
                <a:cs typeface="+mn-cs"/>
              </a:rPr>
              <a:t>ע"י החללית היא דלה ביותר</a:t>
            </a:r>
          </a:p>
          <a:p>
            <a:pPr marL="0" marR="0" lvl="0" indent="0" algn="r" defTabSz="914400" rtl="1" eaLnBrk="1" fontAlgn="base" latinLnBrk="0" hangingPunct="1">
              <a:lnSpc>
                <a:spcPct val="100000"/>
              </a:lnSpc>
              <a:spcBef>
                <a:spcPct val="0"/>
              </a:spcBef>
              <a:spcAft>
                <a:spcPct val="0"/>
              </a:spcAft>
              <a:buClrTx/>
              <a:buSzTx/>
              <a:buFontTx/>
              <a:buNone/>
              <a:tabLst/>
            </a:pPr>
            <a:r>
              <a:rPr kumimoji="0" lang="he-IL" sz="2400" b="1" i="0" u="none" strike="noStrike" normalizeH="0" baseline="0"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ea typeface="Calibri" pitchFamily="34" charset="0"/>
                <a:cs typeface="+mn-cs"/>
              </a:rPr>
              <a:t>, לכן יש להשאיר את החללית זמן רב בחלל</a:t>
            </a:r>
            <a:r>
              <a:rPr kumimoji="0" lang="he-IL" sz="2400" b="1" i="0" u="none" strike="noStrike" normalizeH="0"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ea typeface="Calibri" pitchFamily="34" charset="0"/>
                <a:cs typeface="+mn-cs"/>
              </a:rPr>
              <a:t> .</a:t>
            </a:r>
          </a:p>
          <a:p>
            <a:pPr marL="0" marR="0" lvl="0" indent="0" algn="r" defTabSz="914400" rtl="1" eaLnBrk="1" fontAlgn="base" latinLnBrk="0" hangingPunct="1">
              <a:lnSpc>
                <a:spcPct val="100000"/>
              </a:lnSpc>
              <a:spcBef>
                <a:spcPct val="0"/>
              </a:spcBef>
              <a:spcAft>
                <a:spcPct val="0"/>
              </a:spcAft>
              <a:buClrTx/>
              <a:buSzTx/>
              <a:buFontTx/>
              <a:buNone/>
              <a:tabLst/>
            </a:pPr>
            <a:r>
              <a:rPr lang="he-IL" sz="2400" b="1" baseline="0"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mn-cs"/>
              </a:rPr>
              <a:t>לכן</a:t>
            </a:r>
            <a:r>
              <a:rPr lang="he-IL" sz="2400" b="1"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mn-cs"/>
              </a:rPr>
              <a:t> ההנחה שלנו </a:t>
            </a:r>
            <a:r>
              <a:rPr lang="he-IL" sz="2400" b="1" dirty="0" err="1"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mn-cs"/>
              </a:rPr>
              <a:t>היתה</a:t>
            </a:r>
            <a:r>
              <a:rPr lang="he-IL" sz="2400" b="1" dirty="0" smtClean="0">
                <a:ln w="12700">
                  <a:solidFill>
                    <a:schemeClr val="bg1"/>
                  </a:solidFill>
                  <a:prstDash val="solid"/>
                </a:ln>
                <a:solidFill>
                  <a:schemeClr val="tx2">
                    <a:lumMod val="60000"/>
                    <a:lumOff val="40000"/>
                  </a:schemeClr>
                </a:solidFill>
                <a:effectLst>
                  <a:outerShdw blurRad="41275" dist="20320" dir="1800000" algn="tl" rotWithShape="0">
                    <a:srgbClr val="000000">
                      <a:alpha val="40000"/>
                    </a:srgbClr>
                  </a:outerShdw>
                </a:effectLst>
                <a:latin typeface="Times New Roman" pitchFamily="18" charset="0"/>
                <a:cs typeface="+mn-cs"/>
              </a:rPr>
              <a:t>:</a:t>
            </a:r>
          </a:p>
          <a:p>
            <a:pPr marL="0" indent="0">
              <a:buNone/>
            </a:pPr>
            <a:r>
              <a:rPr lang="he-IL" sz="2400" dirty="0" smtClean="0"/>
              <a:t>שאם </a:t>
            </a:r>
            <a:r>
              <a:rPr lang="he-IL" sz="2400" dirty="0"/>
              <a:t>משגרים את החללית בתאריך 13-1-2013  בשעה 9:30  באמצעות טיל ומגיעה לנקודת ל </a:t>
            </a:r>
            <a:r>
              <a:rPr lang="he-IL" sz="2400" dirty="0" err="1" smtClean="0"/>
              <a:t>גראנץ</a:t>
            </a:r>
            <a:r>
              <a:rPr lang="he-IL" sz="2400" dirty="0" smtClean="0"/>
              <a:t>  , שוהה </a:t>
            </a:r>
            <a:r>
              <a:rPr lang="he-IL" sz="2400" dirty="0"/>
              <a:t>בחלל עד תאריך </a:t>
            </a:r>
          </a:p>
          <a:p>
            <a:pPr marL="0" indent="0">
              <a:buNone/>
            </a:pPr>
            <a:r>
              <a:rPr lang="he-IL" sz="2400" dirty="0"/>
              <a:t>13-1-2017 בשעה </a:t>
            </a:r>
            <a:r>
              <a:rPr lang="he-IL" sz="2400" dirty="0" smtClean="0"/>
              <a:t>9:30  מופעל טיל אוטומטי בכיוון התחנה הבינלאומית.</a:t>
            </a:r>
          </a:p>
          <a:p>
            <a:pPr marL="0" indent="0">
              <a:buNone/>
            </a:pPr>
            <a:r>
              <a:rPr lang="he-IL" sz="2400" b="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mn-cs"/>
              </a:rPr>
              <a:t>ז"א עדיף </a:t>
            </a:r>
            <a:r>
              <a:rPr lang="he-IL" sz="2400" b="1" dirty="0" err="1"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mn-cs"/>
              </a:rPr>
              <a:t>שתשאר</a:t>
            </a:r>
            <a:r>
              <a:rPr lang="he-IL" sz="2400" b="1" dirty="0" smtClean="0">
                <a:ln w="12700">
                  <a:solidFill>
                    <a:schemeClr val="bg1"/>
                  </a:solidFill>
                  <a:prstDash val="solid"/>
                </a:ln>
                <a:solidFill>
                  <a:srgbClr val="FFFF00"/>
                </a:solidFill>
                <a:effectLst>
                  <a:outerShdw blurRad="41275" dist="20320" dir="1800000" algn="tl" rotWithShape="0">
                    <a:srgbClr val="000000">
                      <a:alpha val="40000"/>
                    </a:srgbClr>
                  </a:outerShdw>
                </a:effectLst>
                <a:latin typeface="Times New Roman" pitchFamily="18" charset="0"/>
                <a:cs typeface="+mn-cs"/>
              </a:rPr>
              <a:t> בחלל 4 שנים כך שתוכל לאסוף מספיק חומר שמשי</a:t>
            </a: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2800" b="1" i="0" u="none" strike="noStrike" normalizeH="0" baseline="0" dirty="0" smtClean="0">
              <a:ln w="12700">
                <a:solidFill>
                  <a:schemeClr val="bg1"/>
                </a:solidFill>
                <a:prstDash val="solid"/>
              </a:ln>
              <a:solidFill>
                <a:srgbClr val="FFFF00"/>
              </a:solidFill>
              <a:effectLst>
                <a:outerShdw blurRad="41275" dist="20320" dir="1800000" algn="tl" rotWithShape="0">
                  <a:srgbClr val="000000">
                    <a:alpha val="40000"/>
                  </a:srgbClr>
                </a:outerShdw>
              </a:effectLst>
              <a:cs typeface="+mn-cs"/>
            </a:endParaRPr>
          </a:p>
        </p:txBody>
      </p:sp>
      <p:sp>
        <p:nvSpPr>
          <p:cNvPr id="7" name="Rectangle 5"/>
          <p:cNvSpPr>
            <a:spLocks noChangeArrowheads="1"/>
          </p:cNvSpPr>
          <p:nvPr/>
        </p:nvSpPr>
        <p:spPr bwMode="auto">
          <a:xfrm>
            <a:off x="0" y="1133475"/>
            <a:ext cx="9144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4390993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16785" y="620688"/>
            <a:ext cx="4627215" cy="26667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4316304" y="3354720"/>
            <a:ext cx="4081566" cy="830997"/>
          </a:xfrm>
          <a:prstGeom prst="rect">
            <a:avLst/>
          </a:prstGeom>
          <a:noFill/>
        </p:spPr>
        <p:txBody>
          <a:bodyPr wrap="none" lIns="91440" tIns="45720" rIns="91440" bIns="45720">
            <a:spAutoFit/>
          </a:bodyPr>
          <a:lstStyle/>
          <a:p>
            <a:pPr algn="ctr"/>
            <a:r>
              <a:rPr lang="he-IL"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תחנת החלל הבינלאומית </a:t>
            </a:r>
          </a:p>
          <a:p>
            <a:pPr algn="ct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International space station</a:t>
            </a:r>
            <a:endParaRPr lang="he-IL"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6861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7663" y="1916832"/>
            <a:ext cx="3420281" cy="37240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מלבן 4"/>
          <p:cNvSpPr/>
          <p:nvPr/>
        </p:nvSpPr>
        <p:spPr>
          <a:xfrm>
            <a:off x="539552" y="5609379"/>
            <a:ext cx="2856110" cy="523220"/>
          </a:xfrm>
          <a:prstGeom prst="rect">
            <a:avLst/>
          </a:prstGeom>
          <a:noFill/>
        </p:spPr>
        <p:txBody>
          <a:bodyPr wrap="square" lIns="91440" tIns="45720" rIns="91440" bIns="45720">
            <a:spAutoFit/>
          </a:bodyPr>
          <a:lstStyle/>
          <a:p>
            <a:pPr algn="ctr"/>
            <a:r>
              <a:rPr lang="he-IL" sz="2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מעבורת חלל</a:t>
            </a:r>
            <a:endParaRPr lang="he-IL" sz="2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34870469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p:txBody>
          <a:bodyPr/>
          <a:lstStyle/>
          <a:p>
            <a:r>
              <a:rPr lang="he-IL"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הסרטון לפתרון הראשון</a:t>
            </a:r>
            <a:endParaRPr lang="he-IL"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אנימציה חדשה3.wmv">
            <a:hlinkClick r:id="" action="ppaction://media"/>
          </p:cNvPr>
          <p:cNvPicPr>
            <a:picLocks noGrp="1" noRot="1" noChangeAspect="1"/>
          </p:cNvPicPr>
          <p:nvPr>
            <p:ph idx="1"/>
            <a:videoFile r:link="rId1"/>
          </p:nvPr>
        </p:nvPicPr>
        <p:blipFill>
          <a:blip r:embed="rId4" cstate="print"/>
          <a:stretch>
            <a:fillRect/>
          </a:stretch>
        </p:blipFill>
        <p:spPr>
          <a:xfrm>
            <a:off x="1955710" y="1844824"/>
            <a:ext cx="5232581" cy="39244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198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2000" t="-6000" r="-14000" b="-5000"/>
          </a:stretch>
        </a:blipFill>
        <a:effectLst/>
      </p:bgPr>
    </p:bg>
    <p:spTree>
      <p:nvGrpSpPr>
        <p:cNvPr id="1" name=""/>
        <p:cNvGrpSpPr/>
        <p:nvPr/>
      </p:nvGrpSpPr>
      <p:grpSpPr>
        <a:xfrm>
          <a:off x="0" y="0"/>
          <a:ext cx="0" cy="0"/>
          <a:chOff x="0" y="0"/>
          <a:chExt cx="0" cy="0"/>
        </a:xfrm>
      </p:grpSpPr>
      <p:pic>
        <p:nvPicPr>
          <p:cNvPr id="5" name="תמונה 4" descr="PIC-865-1328048028.png"/>
          <p:cNvPicPr>
            <a:picLocks noChangeAspect="1"/>
          </p:cNvPicPr>
          <p:nvPr/>
        </p:nvPicPr>
        <p:blipFill>
          <a:blip r:embed="rId3" cstate="print"/>
          <a:stretch>
            <a:fillRect/>
          </a:stretch>
        </p:blipFill>
        <p:spPr>
          <a:xfrm rot="20082905">
            <a:off x="405799" y="-125320"/>
            <a:ext cx="2406589" cy="2485753"/>
          </a:xfrm>
          <a:prstGeom prst="rect">
            <a:avLst/>
          </a:prstGeom>
        </p:spPr>
      </p:pic>
      <p:sp>
        <p:nvSpPr>
          <p:cNvPr id="4" name="מציין מיקום תוכן 3"/>
          <p:cNvSpPr>
            <a:spLocks noGrp="1"/>
          </p:cNvSpPr>
          <p:nvPr>
            <p:ph idx="1"/>
          </p:nvPr>
        </p:nvSpPr>
        <p:spPr>
          <a:xfrm>
            <a:off x="827584" y="1268760"/>
            <a:ext cx="7499176" cy="5229200"/>
          </a:xfrm>
        </p:spPr>
        <p:txBody>
          <a:bodyPr>
            <a:normAutofit fontScale="92500" lnSpcReduction="20000"/>
          </a:bodyPr>
          <a:lstStyle/>
          <a:p>
            <a:pPr marL="0" lvl="0" indent="0">
              <a:buNone/>
            </a:pPr>
            <a:r>
              <a:rPr lang="he-IL" dirty="0" smtClean="0">
                <a:ln w="18415" cmpd="sng">
                  <a:solidFill>
                    <a:sysClr val="windowText" lastClr="000000"/>
                  </a:solidFill>
                  <a:prstDash val="solid"/>
                </a:ln>
                <a:solidFill>
                  <a:srgbClr val="0000FF"/>
                </a:solidFill>
                <a:effectLst>
                  <a:outerShdw blurRad="63500" dir="3600000" algn="tl" rotWithShape="0">
                    <a:srgbClr val="000000">
                      <a:alpha val="70000"/>
                    </a:srgbClr>
                  </a:outerShdw>
                </a:effectLst>
              </a:rPr>
              <a:t> לבנות חללית כמו מעבדה</a:t>
            </a:r>
          </a:p>
          <a:p>
            <a:pPr marL="0" lvl="0" indent="0">
              <a:buNone/>
            </a:pPr>
            <a:r>
              <a:rPr lang="he-IL" dirty="0" smtClean="0">
                <a:ln w="18415" cmpd="sng">
                  <a:solidFill>
                    <a:sysClr val="windowText" lastClr="000000"/>
                  </a:solidFill>
                  <a:prstDash val="solid"/>
                </a:ln>
                <a:solidFill>
                  <a:srgbClr val="0000FF"/>
                </a:solidFill>
                <a:effectLst>
                  <a:outerShdw blurRad="63500" dir="3600000" algn="tl" rotWithShape="0">
                    <a:srgbClr val="000000">
                      <a:alpha val="70000"/>
                    </a:srgbClr>
                  </a:outerShdw>
                </a:effectLst>
              </a:rPr>
              <a:t> שמעבירה אינפורמציה  באמצעות גלי מיקרו </a:t>
            </a:r>
          </a:p>
          <a:p>
            <a:pPr marL="0" lvl="0" indent="0">
              <a:buNone/>
            </a:pPr>
            <a:r>
              <a:rPr lang="he-IL" dirty="0" smtClean="0">
                <a:ln w="18415" cmpd="sng">
                  <a:solidFill>
                    <a:sysClr val="windowText" lastClr="000000"/>
                  </a:solidFill>
                  <a:prstDash val="solid"/>
                </a:ln>
                <a:solidFill>
                  <a:srgbClr val="0000FF"/>
                </a:solidFill>
                <a:effectLst>
                  <a:outerShdw blurRad="63500" dir="3600000" algn="tl" rotWithShape="0">
                    <a:srgbClr val="000000">
                      <a:alpha val="70000"/>
                    </a:srgbClr>
                  </a:outerShdw>
                </a:effectLst>
              </a:rPr>
              <a:t> או גלי רדיו  .</a:t>
            </a:r>
          </a:p>
          <a:p>
            <a:pPr marL="0" lvl="0" indent="0">
              <a:buNone/>
            </a:pPr>
            <a:r>
              <a:rPr lang="he-IL" dirty="0" smtClean="0">
                <a:ln w="18415" cmpd="sng">
                  <a:solidFill>
                    <a:sysClr val="windowText" lastClr="000000"/>
                  </a:solidFill>
                  <a:prstDash val="solid"/>
                </a:ln>
                <a:solidFill>
                  <a:srgbClr val="0000FF"/>
                </a:solidFill>
                <a:effectLst>
                  <a:outerShdw blurRad="63500" dir="3600000" algn="tl" rotWithShape="0">
                    <a:srgbClr val="000000">
                      <a:alpha val="70000"/>
                    </a:srgbClr>
                  </a:outerShdw>
                </a:effectLst>
              </a:rPr>
              <a:t>מיני מעבדה שמכילה חיישנים , ספקטרומים  מופעלת ע"י אנרגיה גרעינית. הקפסולה נוחתת על החללית אח"כ החומר מועבר לחללית</a:t>
            </a:r>
          </a:p>
          <a:p>
            <a:pPr marL="0" lvl="0" indent="0">
              <a:buNone/>
            </a:pPr>
            <a:r>
              <a:rPr lang="he-IL" dirty="0" smtClean="0">
                <a:ln w="18415" cmpd="sng">
                  <a:solidFill>
                    <a:sysClr val="windowText" lastClr="000000"/>
                  </a:solidFill>
                  <a:prstDash val="solid"/>
                </a:ln>
                <a:solidFill>
                  <a:srgbClr val="0000FF"/>
                </a:solidFill>
                <a:effectLst>
                  <a:outerShdw blurRad="63500" dir="3600000" algn="tl" rotWithShape="0">
                    <a:srgbClr val="000000">
                      <a:alpha val="70000"/>
                    </a:srgbClr>
                  </a:outerShdw>
                </a:effectLst>
              </a:rPr>
              <a:t> ואחרי ניתוח ועיבוד הנתונים מהחומר הנקלט מהשמש התוצאות מועברות און ליין באמצעות גלי רדיו או גלי מיקרו לתחנת החלל שנמצאת על כדור הארץ.</a:t>
            </a:r>
            <a:endParaRPr lang="en-US" dirty="0" smtClean="0">
              <a:ln w="18415" cmpd="sng">
                <a:solidFill>
                  <a:sysClr val="windowText" lastClr="000000"/>
                </a:solidFill>
                <a:prstDash val="solid"/>
              </a:ln>
              <a:solidFill>
                <a:srgbClr val="0000FF"/>
              </a:solidFill>
              <a:effectLst>
                <a:outerShdw blurRad="63500" dir="3600000" algn="tl" rotWithShape="0">
                  <a:srgbClr val="000000">
                    <a:alpha val="70000"/>
                  </a:srgbClr>
                </a:outerShdw>
              </a:effectLst>
            </a:endParaRPr>
          </a:p>
          <a:p>
            <a:pPr marL="0" indent="0">
              <a:buNone/>
            </a:pPr>
            <a:r>
              <a:rPr lang="he-IL" dirty="0" smtClean="0">
                <a:ln w="18415" cmpd="sng">
                  <a:solidFill>
                    <a:sysClr val="windowText" lastClr="000000"/>
                  </a:solidFill>
                  <a:prstDash val="solid"/>
                </a:ln>
                <a:solidFill>
                  <a:srgbClr val="0000FF"/>
                </a:solidFill>
                <a:effectLst>
                  <a:outerShdw blurRad="63500" dir="3600000" algn="tl" rotWithShape="0">
                    <a:srgbClr val="000000">
                      <a:alpha val="70000"/>
                    </a:srgbClr>
                  </a:outerShdw>
                </a:effectLst>
              </a:rPr>
              <a:t>אין חשיבות לקביעת זמן שהות בחלל משום שהנתונים מועברים און ליין לכדור הארץ</a:t>
            </a:r>
            <a:endParaRPr lang="en-US" dirty="0">
              <a:ln w="18415" cmpd="sng">
                <a:solidFill>
                  <a:sysClr val="windowText" lastClr="000000"/>
                </a:solidFill>
                <a:prstDash val="solid"/>
              </a:ln>
              <a:solidFill>
                <a:srgbClr val="0000FF"/>
              </a:solidFill>
              <a:effectLst>
                <a:outerShdw blurRad="63500" dir="3600000" algn="tl" rotWithShape="0">
                  <a:srgbClr val="000000">
                    <a:alpha val="70000"/>
                  </a:srgbClr>
                </a:outerShdw>
              </a:effectLst>
            </a:endParaRPr>
          </a:p>
        </p:txBody>
      </p:sp>
      <p:sp>
        <p:nvSpPr>
          <p:cNvPr id="3" name="כותרת 2"/>
          <p:cNvSpPr>
            <a:spLocks noGrp="1"/>
          </p:cNvSpPr>
          <p:nvPr>
            <p:ph type="title"/>
          </p:nvPr>
        </p:nvSpPr>
        <p:spPr>
          <a:xfrm rot="19986300">
            <a:off x="683568" y="476672"/>
            <a:ext cx="1728192" cy="1224136"/>
          </a:xfrm>
        </p:spPr>
        <p:txBody>
          <a:bodyPr>
            <a:normAutofit/>
          </a:bodyPr>
          <a:lstStyle/>
          <a:p>
            <a:pPr algn="r"/>
            <a:r>
              <a:rPr lang="he-IL" dirty="0" smtClean="0">
                <a:ln w="18415" cmpd="sng">
                  <a:solidFill>
                    <a:sysClr val="windowText" lastClr="000000"/>
                  </a:solidFill>
                  <a:prstDash val="solid"/>
                </a:ln>
                <a:solidFill>
                  <a:schemeClr val="tx1">
                    <a:lumMod val="95000"/>
                    <a:lumOff val="5000"/>
                  </a:schemeClr>
                </a:solidFill>
                <a:effectLst>
                  <a:outerShdw blurRad="63500" dir="3600000" algn="tl" rotWithShape="0">
                    <a:srgbClr val="000000">
                      <a:alpha val="70000"/>
                    </a:srgbClr>
                  </a:outerShdw>
                </a:effectLst>
              </a:rPr>
              <a:t>פתרון 2</a:t>
            </a:r>
            <a:endParaRPr lang="he-IL" dirty="0">
              <a:ln w="18415" cmpd="sng">
                <a:solidFill>
                  <a:sysClr val="windowText" lastClr="000000"/>
                </a:solidFill>
                <a:prstDash val="solid"/>
              </a:ln>
              <a:solidFill>
                <a:schemeClr val="tx1">
                  <a:lumMod val="95000"/>
                  <a:lumOff val="5000"/>
                </a:schemeClr>
              </a:solidFill>
              <a:effectLst>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24056771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0"/>
            <a:ext cx="8229600" cy="764704"/>
          </a:xfrm>
        </p:spPr>
        <p:txBody>
          <a:bodyPr>
            <a:prstTxWarp prst="textWave2">
              <a:avLst/>
            </a:prstTxWarp>
          </a:bodyPr>
          <a:lstStyle/>
          <a:p>
            <a:pPr algn="r"/>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מבנה החללית שלנו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Sari 3</a:t>
            </a:r>
            <a:endParaRPr lang="he-I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מציין מיקום תוכן 2"/>
          <p:cNvSpPr>
            <a:spLocks noGrp="1"/>
          </p:cNvSpPr>
          <p:nvPr>
            <p:ph idx="1"/>
          </p:nvPr>
        </p:nvSpPr>
        <p:spPr>
          <a:xfrm>
            <a:off x="683568" y="3329608"/>
            <a:ext cx="8229600" cy="3051720"/>
          </a:xfrm>
        </p:spPr>
        <p:txBody>
          <a:bodyPr>
            <a:normAutofit/>
          </a:bodyPr>
          <a:lstStyle/>
          <a:p>
            <a:pPr lvl="0">
              <a:buNone/>
            </a:pPr>
            <a:r>
              <a:rPr lang="he-IL" sz="2800" b="1" dirty="0" smtClean="0">
                <a:solidFill>
                  <a:srgbClr val="FFFF00"/>
                </a:solidFill>
              </a:rPr>
              <a:t>מחשבים: </a:t>
            </a:r>
            <a:endParaRPr lang="en-US" sz="2800" b="1" dirty="0" smtClean="0">
              <a:solidFill>
                <a:srgbClr val="FFFF00"/>
              </a:solidFill>
            </a:endParaRPr>
          </a:p>
          <a:p>
            <a:pPr marL="0" indent="0">
              <a:buNone/>
            </a:pPr>
            <a:r>
              <a:rPr lang="he-IL" sz="2400" b="1" dirty="0"/>
              <a:t>צריך שני מחשבים המכילים זיכרון מוגן מפני קרינה אלקטרומגנטית</a:t>
            </a:r>
            <a:endParaRPr lang="en-US" sz="2400" b="1" dirty="0"/>
          </a:p>
          <a:p>
            <a:pPr marL="0" indent="0">
              <a:buNone/>
            </a:pPr>
            <a:r>
              <a:rPr lang="he-IL" sz="2400" b="1" dirty="0"/>
              <a:t>כדי לקבל הוראות מתחנת שידור המוצבת על כדה"א  </a:t>
            </a:r>
            <a:endParaRPr lang="en-US" sz="2400" b="1" dirty="0"/>
          </a:p>
          <a:p>
            <a:pPr marL="0" indent="0">
              <a:buNone/>
            </a:pPr>
            <a:r>
              <a:rPr lang="he-IL" sz="2400" b="1" dirty="0"/>
              <a:t>חשוב שיהיו שני מחשבים כך במקרה של תקלה של המחשב הראשי המחשב השני יכנס לפעולה. המחשבים מעבדים ומנתחים </a:t>
            </a:r>
            <a:r>
              <a:rPr lang="he-IL" sz="2400" b="1" dirty="0" smtClean="0"/>
              <a:t>נתונים. </a:t>
            </a:r>
            <a:endParaRPr lang="en-US" sz="2400" b="1" dirty="0"/>
          </a:p>
        </p:txBody>
      </p:sp>
      <p:sp>
        <p:nvSpPr>
          <p:cNvPr id="4" name="מלבן 3"/>
          <p:cNvSpPr/>
          <p:nvPr/>
        </p:nvSpPr>
        <p:spPr>
          <a:xfrm>
            <a:off x="1763688" y="1052736"/>
            <a:ext cx="7200800" cy="2000548"/>
          </a:xfrm>
          <a:prstGeom prst="rect">
            <a:avLst/>
          </a:prstGeom>
        </p:spPr>
        <p:txBody>
          <a:bodyPr wrap="square">
            <a:spAutoFit/>
          </a:bodyPr>
          <a:lstStyle/>
          <a:p>
            <a:pPr lvl="0"/>
            <a:r>
              <a:rPr lang="he-IL" sz="2800" b="1" dirty="0" smtClean="0">
                <a:solidFill>
                  <a:srgbClr val="FFFF00"/>
                </a:solidFill>
              </a:rPr>
              <a:t>מקור אנרגיה של המעבדה:</a:t>
            </a:r>
            <a:endParaRPr lang="en-US" sz="2800" b="1" dirty="0" smtClean="0">
              <a:solidFill>
                <a:srgbClr val="FFFF00"/>
              </a:solidFill>
            </a:endParaRPr>
          </a:p>
          <a:p>
            <a:pPr marL="0" indent="0">
              <a:buNone/>
            </a:pPr>
            <a:r>
              <a:rPr lang="he-IL" sz="2400" b="1" dirty="0" smtClean="0"/>
              <a:t>מערכת החשמל של המעבדה מתקבלת משתי אפשריות :</a:t>
            </a:r>
            <a:endParaRPr lang="en-US" sz="2400" b="1" dirty="0" smtClean="0"/>
          </a:p>
          <a:p>
            <a:pPr marL="0" lvl="0" indent="0">
              <a:buNone/>
            </a:pPr>
            <a:r>
              <a:rPr lang="he-IL" sz="2400" b="1" dirty="0" smtClean="0"/>
              <a:t>מסוללה גרעינית מפלוטוניום מספר מסה 238 או </a:t>
            </a:r>
            <a:r>
              <a:rPr lang="he-IL" sz="2400" b="1" dirty="0" err="1" smtClean="0"/>
              <a:t>מיורניום</a:t>
            </a:r>
            <a:r>
              <a:rPr lang="he-IL" sz="2400" b="1" dirty="0" smtClean="0"/>
              <a:t> ( איזוטופים כבדים)</a:t>
            </a:r>
            <a:endParaRPr lang="en-US" sz="2400" b="1" dirty="0" smtClean="0"/>
          </a:p>
          <a:p>
            <a:pPr marL="0" lvl="0" indent="0">
              <a:buNone/>
            </a:pPr>
            <a:r>
              <a:rPr lang="he-IL" sz="2400" b="1" dirty="0" smtClean="0"/>
              <a:t>מאנרגית שמש מתאים </a:t>
            </a:r>
            <a:r>
              <a:rPr lang="he-IL" sz="2400" b="1" dirty="0" err="1" smtClean="0"/>
              <a:t>סולרים</a:t>
            </a:r>
            <a:r>
              <a:rPr lang="he-IL" sz="2400" b="1" dirty="0" smtClean="0"/>
              <a:t>   </a:t>
            </a:r>
            <a:endParaRPr lang="en-US" sz="2400" b="1" dirty="0"/>
          </a:p>
        </p:txBody>
      </p:sp>
    </p:spTree>
    <p:extLst>
      <p:ext uri="{BB962C8B-B14F-4D97-AF65-F5344CB8AC3E}">
        <p14:creationId xmlns="" xmlns:p14="http://schemas.microsoft.com/office/powerpoint/2010/main" val="100863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1000" b="-1000"/>
          </a:stretch>
        </a:blipFill>
        <a:effectLst/>
      </p:bgPr>
    </p:bg>
    <p:spTree>
      <p:nvGrpSpPr>
        <p:cNvPr id="1" name=""/>
        <p:cNvGrpSpPr/>
        <p:nvPr/>
      </p:nvGrpSpPr>
      <p:grpSpPr>
        <a:xfrm>
          <a:off x="0" y="0"/>
          <a:ext cx="0" cy="0"/>
          <a:chOff x="0" y="0"/>
          <a:chExt cx="0" cy="0"/>
        </a:xfrm>
      </p:grpSpPr>
      <p:sp>
        <p:nvSpPr>
          <p:cNvPr id="2050" name="מלבן 4"/>
          <p:cNvSpPr>
            <a:spLocks noChangeArrowheads="1"/>
          </p:cNvSpPr>
          <p:nvPr/>
        </p:nvSpPr>
        <p:spPr bwMode="auto">
          <a:xfrm>
            <a:off x="1115616" y="692696"/>
            <a:ext cx="6912769"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e-IL" sz="3600" b="1" dirty="0" smtClean="0"/>
              <a:t>הקדמה:</a:t>
            </a:r>
            <a:r>
              <a:rPr lang="he-IL" sz="3600" b="1" dirty="0"/>
              <a:t/>
            </a:r>
            <a:br>
              <a:rPr lang="he-IL" sz="3600" b="1" dirty="0"/>
            </a:br>
            <a:r>
              <a:rPr lang="he-IL" sz="3600" b="1" dirty="0"/>
              <a:t>בחרנו הנושא הזה כי האדם מחפש ללא הרף אחרי גילויים חדשים ביקום שאמורים לסייע בהישרדות האדם ובחיפוש אחרי הבלתי נודע.</a:t>
            </a:r>
          </a:p>
          <a:p>
            <a:r>
              <a:rPr lang="he-IL" sz="3600" b="1" dirty="0"/>
              <a:t>לא פעם הוכח כי לידע אין גבולות וכי בעזרתו התגלו גילויים מרחיקי לכת במסע האדם בחיפוש אחרי חיים ביקום .</a:t>
            </a:r>
          </a:p>
          <a:p>
            <a:endParaRPr lang="he-IL" sz="3600" b="1" dirty="0"/>
          </a:p>
        </p:txBody>
      </p:sp>
    </p:spTree>
    <p:extLst>
      <p:ext uri="{BB962C8B-B14F-4D97-AF65-F5344CB8AC3E}">
        <p14:creationId xmlns="" xmlns:p14="http://schemas.microsoft.com/office/powerpoint/2010/main" val="8504707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683568" y="0"/>
            <a:ext cx="8229600" cy="764704"/>
          </a:xfrm>
        </p:spPr>
        <p:txBody>
          <a:bodyPr/>
          <a:lstStyle/>
          <a:p>
            <a:pPr algn="r"/>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מבנה החללית שלנו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Sari 3</a:t>
            </a:r>
            <a:endParaRPr lang="he-I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מציין מיקום תוכן 2"/>
          <p:cNvSpPr>
            <a:spLocks noGrp="1"/>
          </p:cNvSpPr>
          <p:nvPr>
            <p:ph idx="1"/>
          </p:nvPr>
        </p:nvSpPr>
        <p:spPr>
          <a:xfrm>
            <a:off x="683568" y="1196752"/>
            <a:ext cx="8229600" cy="5184576"/>
          </a:xfrm>
        </p:spPr>
        <p:txBody>
          <a:bodyPr>
            <a:normAutofit/>
          </a:bodyPr>
          <a:lstStyle/>
          <a:p>
            <a:pPr lvl="0"/>
            <a:r>
              <a:rPr lang="he-IL" sz="3600" b="1" dirty="0" smtClean="0">
                <a:solidFill>
                  <a:srgbClr val="FFFF00"/>
                </a:solidFill>
              </a:rPr>
              <a:t>מערכת תקשורת :</a:t>
            </a:r>
            <a:endParaRPr lang="en-US" sz="3600" b="1" dirty="0" smtClean="0">
              <a:solidFill>
                <a:srgbClr val="FFFF00"/>
              </a:solidFill>
            </a:endParaRPr>
          </a:p>
          <a:p>
            <a:pPr marL="0" indent="0">
              <a:buNone/>
            </a:pPr>
            <a:r>
              <a:rPr lang="he-IL" sz="3600" b="1" dirty="0" smtClean="0"/>
              <a:t>למען שידור וקליטת מידע מהחללית </a:t>
            </a:r>
            <a:r>
              <a:rPr lang="he-IL" sz="3600" b="1" dirty="0" err="1" smtClean="0"/>
              <a:t>לכדה"א</a:t>
            </a:r>
            <a:r>
              <a:rPr lang="he-IL" sz="3600" b="1" dirty="0" smtClean="0"/>
              <a:t>  באמצעות גלי רדיו וגלי מיקרו </a:t>
            </a:r>
            <a:endParaRPr lang="en-US" sz="3600" b="1" dirty="0" smtClean="0"/>
          </a:p>
          <a:p>
            <a:pPr lvl="0"/>
            <a:r>
              <a:rPr lang="he-IL" sz="3600" b="1" u="sng" dirty="0" err="1" smtClean="0"/>
              <a:t>ספקטרוגרף</a:t>
            </a:r>
            <a:r>
              <a:rPr lang="he-IL" sz="3600" b="1" dirty="0" smtClean="0"/>
              <a:t> מסות למיון סוגי חלקיקים שונים</a:t>
            </a:r>
            <a:endParaRPr lang="en-US" sz="3600" b="1" dirty="0" smtClean="0"/>
          </a:p>
          <a:p>
            <a:pPr lvl="0"/>
            <a:r>
              <a:rPr lang="he-IL" sz="3600" b="1" u="sng" dirty="0" err="1" smtClean="0"/>
              <a:t>ספקטרומטר</a:t>
            </a:r>
            <a:r>
              <a:rPr lang="he-IL" sz="3600" b="1" dirty="0" smtClean="0"/>
              <a:t>  באמצעות קרני –</a:t>
            </a:r>
            <a:r>
              <a:rPr lang="en-US" sz="3600" b="1" dirty="0" smtClean="0"/>
              <a:t>X </a:t>
            </a:r>
          </a:p>
          <a:p>
            <a:pPr marL="0" indent="0">
              <a:buNone/>
            </a:pPr>
            <a:r>
              <a:rPr lang="he-IL" sz="3600" b="1" dirty="0" smtClean="0"/>
              <a:t>לניתוח ומיפוי סוגי המתכות הנמצאות בתוך הלוחות שקלטו את הדגימות מהשמש</a:t>
            </a:r>
            <a:endParaRPr lang="he-IL" sz="3600" b="1" dirty="0"/>
          </a:p>
        </p:txBody>
      </p:sp>
    </p:spTree>
    <p:extLst>
      <p:ext uri="{BB962C8B-B14F-4D97-AF65-F5344CB8AC3E}">
        <p14:creationId xmlns="" xmlns:p14="http://schemas.microsoft.com/office/powerpoint/2010/main" val="10086320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sp>
        <p:nvSpPr>
          <p:cNvPr id="3" name="מציין מיקום תוכן 2"/>
          <p:cNvSpPr>
            <a:spLocks noGrp="1"/>
          </p:cNvSpPr>
          <p:nvPr>
            <p:ph idx="1"/>
          </p:nvPr>
        </p:nvSpPr>
        <p:spPr/>
        <p:txBody>
          <a:bodyPr/>
          <a:lstStyle/>
          <a:p>
            <a:endParaRPr lang="he-IL" dirty="0"/>
          </a:p>
        </p:txBody>
      </p:sp>
      <p:pic>
        <p:nvPicPr>
          <p:cNvPr id="69634" name="Picture 2" descr="C:\Users\user\AppData\Local\Microsoft\Windows\Temporary Internet Files\Low\Content.IE5\U8INVN8W\photo[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l="20863" t="12044" r="16925" b="7827"/>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39571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10" name="מציין מיקום תוכן 9" descr="IconoVideo.gif"/>
          <p:cNvPicPr>
            <a:picLocks noGrp="1" noChangeAspect="1"/>
          </p:cNvPicPr>
          <p:nvPr>
            <p:ph idx="1"/>
          </p:nvPr>
        </p:nvPicPr>
        <p:blipFill>
          <a:blip r:embed="rId5" cstate="print">
            <a:clrChange>
              <a:clrFrom>
                <a:srgbClr val="FFFFFF"/>
              </a:clrFrom>
              <a:clrTo>
                <a:srgbClr val="FFFFFF">
                  <a:alpha val="0"/>
                </a:srgbClr>
              </a:clrTo>
            </a:clrChange>
          </a:blip>
          <a:stretch>
            <a:fillRect/>
          </a:stretch>
        </p:blipFill>
        <p:spPr>
          <a:xfrm>
            <a:off x="3473363" y="1844824"/>
            <a:ext cx="2394781" cy="2160240"/>
          </a:xfrm>
        </p:spPr>
      </p:pic>
      <p:sp>
        <p:nvSpPr>
          <p:cNvPr id="11" name="TextBox 10">
            <a:hlinkClick r:id="rId6" action="ppaction://hlinkfile"/>
          </p:cNvPr>
          <p:cNvSpPr txBox="1"/>
          <p:nvPr/>
        </p:nvSpPr>
        <p:spPr>
          <a:xfrm rot="20493426">
            <a:off x="5728814" y="1407517"/>
            <a:ext cx="1512168" cy="461665"/>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he-IL" sz="2400" b="1" spc="50" dirty="0" smtClean="0">
                <a:ln w="11430">
                  <a:solidFill>
                    <a:srgbClr val="D63104"/>
                  </a:solidFill>
                </a:ln>
                <a:solidFill>
                  <a:srgbClr val="C00000"/>
                </a:solidFill>
                <a:effectLst>
                  <a:outerShdw blurRad="76200" dist="50800" dir="5400000" algn="tl" rotWithShape="0">
                    <a:srgbClr val="000000">
                      <a:alpha val="65000"/>
                    </a:srgbClr>
                  </a:outerShdw>
                </a:effectLst>
              </a:rPr>
              <a:t>תלחץ כאן</a:t>
            </a:r>
            <a:endParaRPr lang="he-IL" sz="2400" b="1" spc="50" dirty="0">
              <a:ln w="11430">
                <a:solidFill>
                  <a:srgbClr val="D63104"/>
                </a:solidFill>
              </a:ln>
              <a:solidFill>
                <a:srgbClr val="C00000"/>
              </a:solidFill>
              <a:effectLst>
                <a:outerShdw blurRad="76200" dist="50800" dir="5400000" algn="tl" rotWithShape="0">
                  <a:srgbClr val="000000">
                    <a:alpha val="65000"/>
                  </a:srgbClr>
                </a:outerShdw>
              </a:effectLst>
            </a:endParaRPr>
          </a:p>
        </p:txBody>
      </p:sp>
      <p:sp>
        <p:nvSpPr>
          <p:cNvPr id="5" name="TextBox 4"/>
          <p:cNvSpPr txBox="1"/>
          <p:nvPr/>
        </p:nvSpPr>
        <p:spPr>
          <a:xfrm>
            <a:off x="6228184" y="2420888"/>
            <a:ext cx="792088" cy="523220"/>
          </a:xfrm>
          <a:prstGeom prst="rect">
            <a:avLst/>
          </a:prstGeom>
          <a:noFill/>
        </p:spPr>
        <p:txBody>
          <a:bodyPr wrap="square" rtlCol="1">
            <a:spAutoFit/>
          </a:bodyPr>
          <a:lstStyle/>
          <a:p>
            <a:r>
              <a:rPr lang="he-IL"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או</a:t>
            </a:r>
            <a:endParaRPr lang="he-IL"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7" name="מחבר חץ ישר 6"/>
          <p:cNvCxnSpPr/>
          <p:nvPr/>
        </p:nvCxnSpPr>
        <p:spPr>
          <a:xfrm flipH="1" flipV="1">
            <a:off x="5436096" y="2636912"/>
            <a:ext cx="1152128" cy="216024"/>
          </a:xfrm>
          <a:prstGeom prst="straightConnector1">
            <a:avLst/>
          </a:prstGeom>
          <a:ln w="57150">
            <a:tailEnd type="arrow"/>
          </a:ln>
          <a:scene3d>
            <a:camera prst="isometricOffAxis1Right"/>
            <a:lightRig rig="threePt" dir="t"/>
          </a:scene3d>
          <a:sp3d>
            <a:bevelT w="139700" prst="cross"/>
          </a:sp3d>
        </p:spPr>
        <p:style>
          <a:lnRef idx="3">
            <a:schemeClr val="dk1"/>
          </a:lnRef>
          <a:fillRef idx="0">
            <a:schemeClr val="dk1"/>
          </a:fillRef>
          <a:effectRef idx="2">
            <a:schemeClr val="dk1"/>
          </a:effectRef>
          <a:fontRef idx="minor">
            <a:schemeClr val="tx1"/>
          </a:fontRef>
        </p:style>
      </p:cxnSp>
      <p:pic>
        <p:nvPicPr>
          <p:cNvPr id="6" name="earth_sun.wmv">
            <a:hlinkClick r:id="" action="ppaction://media"/>
          </p:cNvPr>
          <p:cNvPicPr>
            <a:picLocks noRot="1" noChangeAspect="1"/>
          </p:cNvPicPr>
          <p:nvPr>
            <a:videoFile r:link="rId1"/>
          </p:nvPr>
        </p:nvPicPr>
        <p:blipFill>
          <a:blip r:embed="rId7" cstate="print"/>
          <a:stretch>
            <a:fillRect/>
          </a:stretch>
        </p:blipFill>
        <p:spPr>
          <a:xfrm>
            <a:off x="2771800" y="1124744"/>
            <a:ext cx="5184576" cy="30243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591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r="-9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827584" y="0"/>
            <a:ext cx="6120680" cy="881296"/>
          </a:xfrm>
        </p:spPr>
        <p:txBody>
          <a:bodyPr>
            <a:prstTxWarp prst="textChevronInverted">
              <a:avLst/>
            </a:prstTxWarp>
            <a:normAutofit/>
            <a:scene3d>
              <a:camera prst="orthographicFront"/>
              <a:lightRig rig="soft" dir="t">
                <a:rot lat="0" lon="0" rev="10800000"/>
              </a:lightRig>
            </a:scene3d>
            <a:sp3d>
              <a:bevelT w="27940" h="12700"/>
              <a:contourClr>
                <a:srgbClr val="DDDDDD"/>
              </a:contourClr>
            </a:sp3d>
          </a:bodyPr>
          <a:lstStyle/>
          <a:p>
            <a:pPr algn="ctr"/>
            <a:r>
              <a:rPr lang="he-IL" b="1" spc="150" dirty="0" err="1" smtClean="0">
                <a:ln w="11430"/>
                <a:solidFill>
                  <a:srgbClr val="F8F8F8"/>
                </a:solidFill>
                <a:effectLst>
                  <a:outerShdw blurRad="25400" algn="tl" rotWithShape="0">
                    <a:srgbClr val="000000">
                      <a:alpha val="43000"/>
                    </a:srgbClr>
                  </a:outerShdw>
                </a:effectLst>
              </a:rPr>
              <a:t>בביולוגרפיה</a:t>
            </a:r>
            <a:endParaRPr lang="he-IL" b="1" spc="150" dirty="0">
              <a:ln w="11430"/>
              <a:solidFill>
                <a:srgbClr val="F8F8F8"/>
              </a:solidFill>
              <a:effectLst>
                <a:outerShdw blurRad="25400" algn="tl" rotWithShape="0">
                  <a:srgbClr val="000000">
                    <a:alpha val="43000"/>
                  </a:srgbClr>
                </a:outerShdw>
              </a:effectLst>
            </a:endParaRPr>
          </a:p>
        </p:txBody>
      </p:sp>
      <p:sp>
        <p:nvSpPr>
          <p:cNvPr id="3" name="מציין מיקום תוכן 2"/>
          <p:cNvSpPr>
            <a:spLocks noGrp="1"/>
          </p:cNvSpPr>
          <p:nvPr>
            <p:ph idx="1"/>
          </p:nvPr>
        </p:nvSpPr>
        <p:spPr>
          <a:xfrm>
            <a:off x="21416" y="1268760"/>
            <a:ext cx="7344816" cy="4968552"/>
          </a:xfrm>
        </p:spPr>
        <p:txBody>
          <a:bodyPr>
            <a:normAutofit fontScale="92500"/>
          </a:bodyPr>
          <a:lstStyle/>
          <a:p>
            <a:pPr algn="l" rtl="0"/>
            <a:r>
              <a:rPr lang="he-IL" sz="2400" u="sng" dirty="0" smtClean="0">
                <a:solidFill>
                  <a:srgbClr val="0000FF"/>
                </a:solidFill>
                <a:latin typeface="Calibri"/>
                <a:ea typeface="Calibri"/>
                <a:hlinkClick r:id="rId3"/>
              </a:rPr>
              <a:t>מכניקה ניוטונית ,ד"ר עדה רוזן </a:t>
            </a:r>
            <a:r>
              <a:rPr lang="he-IL" sz="2400" dirty="0" smtClean="0">
                <a:solidFill>
                  <a:srgbClr val="0000FF"/>
                </a:solidFill>
              </a:rPr>
              <a:t>הוצאה לאור, תרבות לעם</a:t>
            </a:r>
            <a:r>
              <a:rPr lang="he-IL" sz="2400" dirty="0">
                <a:solidFill>
                  <a:srgbClr val="0000FF"/>
                </a:solidFill>
              </a:rPr>
              <a:t/>
            </a:r>
            <a:br>
              <a:rPr lang="he-IL" sz="2400" dirty="0">
                <a:solidFill>
                  <a:srgbClr val="0000FF"/>
                </a:solidFill>
              </a:rPr>
            </a:br>
            <a:r>
              <a:rPr lang="he-IL" sz="2400" dirty="0">
                <a:solidFill>
                  <a:srgbClr val="0000FF"/>
                </a:solidFill>
              </a:rPr>
              <a:t>רחוב בית-אלפא 17, ת.ד. 57001, תל-אביב </a:t>
            </a:r>
            <a:r>
              <a:rPr lang="he-IL" sz="2400" dirty="0" smtClean="0">
                <a:solidFill>
                  <a:srgbClr val="0000FF"/>
                </a:solidFill>
              </a:rPr>
              <a:t>61570</a:t>
            </a:r>
            <a:endParaRPr lang="he-IL" sz="2400" u="sng" dirty="0" smtClean="0">
              <a:solidFill>
                <a:srgbClr val="0000FF"/>
              </a:solidFill>
              <a:latin typeface="Calibri"/>
              <a:ea typeface="Calibri"/>
              <a:hlinkClick r:id="rId3"/>
            </a:endParaRPr>
          </a:p>
          <a:p>
            <a:pPr algn="l" rtl="0"/>
            <a:r>
              <a:rPr lang="he-IL" sz="2400" u="sng" dirty="0" smtClean="0">
                <a:solidFill>
                  <a:srgbClr val="0000FF"/>
                </a:solidFill>
                <a:latin typeface="Calibri"/>
                <a:ea typeface="Calibri"/>
                <a:cs typeface="Arial"/>
                <a:hlinkClick r:id="rId3"/>
              </a:rPr>
              <a:t>יסודות האסטרופיזיקה, ד"ר מאיר </a:t>
            </a:r>
            <a:r>
              <a:rPr lang="he-IL" sz="2400" u="sng" dirty="0" err="1" smtClean="0">
                <a:solidFill>
                  <a:srgbClr val="0000FF"/>
                </a:solidFill>
                <a:latin typeface="Calibri"/>
                <a:ea typeface="Calibri"/>
                <a:cs typeface="Arial"/>
                <a:hlinkClick r:id="rId3"/>
              </a:rPr>
              <a:t>מידב</a:t>
            </a:r>
            <a:r>
              <a:rPr lang="he-IL" sz="2400" u="sng" dirty="0" smtClean="0">
                <a:solidFill>
                  <a:srgbClr val="0000FF"/>
                </a:solidFill>
                <a:latin typeface="Calibri"/>
                <a:ea typeface="Calibri"/>
                <a:cs typeface="Arial"/>
                <a:hlinkClick r:id="rId3"/>
              </a:rPr>
              <a:t> ד"ר נח ברוש, </a:t>
            </a:r>
            <a:r>
              <a:rPr lang="he-IL" sz="2400" u="sng" dirty="0" err="1" smtClean="0">
                <a:solidFill>
                  <a:srgbClr val="0000FF"/>
                </a:solidFill>
                <a:latin typeface="Calibri"/>
                <a:ea typeface="Calibri"/>
                <a:cs typeface="Arial"/>
                <a:hlinkClick r:id="rId3"/>
              </a:rPr>
              <a:t>ופרופ</a:t>
            </a:r>
            <a:r>
              <a:rPr lang="he-IL" sz="2400" u="sng" dirty="0" smtClean="0">
                <a:solidFill>
                  <a:srgbClr val="0000FF"/>
                </a:solidFill>
                <a:latin typeface="Calibri"/>
                <a:ea typeface="Calibri"/>
                <a:cs typeface="Arial"/>
                <a:hlinkClick r:id="rId3"/>
              </a:rPr>
              <a:t> חגי נצר, הוצאת רמות ח., אוניברסיטת תל אביב ,1989.</a:t>
            </a:r>
            <a:endParaRPr lang="en-US" sz="2400" u="sng" dirty="0" smtClean="0">
              <a:solidFill>
                <a:srgbClr val="0000FF"/>
              </a:solidFill>
              <a:latin typeface="Calibri"/>
              <a:ea typeface="Calibri"/>
              <a:cs typeface="Arial"/>
              <a:hlinkClick r:id="rId3"/>
            </a:endParaRPr>
          </a:p>
          <a:p>
            <a:pPr algn="l" rtl="0"/>
            <a:r>
              <a:rPr lang="en-US" sz="2400" u="sng" dirty="0" smtClean="0">
                <a:solidFill>
                  <a:srgbClr val="0000FF"/>
                </a:solidFill>
                <a:latin typeface="Calibri"/>
                <a:ea typeface="Calibri"/>
                <a:cs typeface="Arial"/>
                <a:hlinkClick r:id="rId3"/>
              </a:rPr>
              <a:t>http</a:t>
            </a:r>
            <a:r>
              <a:rPr lang="en-US" sz="2400" u="sng" dirty="0">
                <a:solidFill>
                  <a:srgbClr val="0000FF"/>
                </a:solidFill>
                <a:latin typeface="Calibri"/>
                <a:ea typeface="Calibri"/>
                <a:cs typeface="Arial"/>
                <a:hlinkClick r:id="rId3"/>
              </a:rPr>
              <a:t>://</a:t>
            </a:r>
            <a:r>
              <a:rPr lang="en-US" sz="2400" u="sng" dirty="0" smtClean="0">
                <a:solidFill>
                  <a:srgbClr val="0000FF"/>
                </a:solidFill>
                <a:latin typeface="Calibri"/>
                <a:ea typeface="Calibri"/>
                <a:cs typeface="Arial"/>
                <a:hlinkClick r:id="rId3"/>
              </a:rPr>
              <a:t>genesismission.jpl.nasa.gov/mission/index.html</a:t>
            </a:r>
            <a:r>
              <a:rPr lang="he-IL" sz="2400" u="sng" dirty="0" smtClean="0">
                <a:solidFill>
                  <a:srgbClr val="0000FF"/>
                </a:solidFill>
                <a:latin typeface="Calibri"/>
                <a:ea typeface="Calibri"/>
                <a:cs typeface="Arial"/>
              </a:rPr>
              <a:t>    </a:t>
            </a:r>
          </a:p>
          <a:p>
            <a:pPr algn="l" rtl="0"/>
            <a:endParaRPr lang="he-IL" sz="2600" u="sng" dirty="0">
              <a:solidFill>
                <a:srgbClr val="0000FF"/>
              </a:solidFill>
              <a:latin typeface="Calibri"/>
              <a:cs typeface="Arial"/>
            </a:endParaRPr>
          </a:p>
          <a:p>
            <a:pPr algn="l" rtl="0"/>
            <a:r>
              <a:rPr lang="en-US" sz="2600" u="sng" dirty="0">
                <a:hlinkClick r:id="rId4"/>
              </a:rPr>
              <a:t>http://</a:t>
            </a:r>
            <a:r>
              <a:rPr lang="en-US" sz="2600" u="sng" dirty="0" smtClean="0">
                <a:hlinkClick r:id="rId4"/>
              </a:rPr>
              <a:t>www.esa.int/esaSC/SEMM17XJD1E_index_0.html</a:t>
            </a:r>
            <a:endParaRPr lang="he-IL" sz="2600" u="sng" dirty="0" smtClean="0"/>
          </a:p>
          <a:p>
            <a:pPr algn="l" rtl="0"/>
            <a:endParaRPr lang="he-IL" sz="2600" u="sng" dirty="0"/>
          </a:p>
          <a:p>
            <a:pPr algn="l" rtl="0"/>
            <a:r>
              <a:rPr lang="en-US" sz="2600" u="sng" dirty="0">
                <a:hlinkClick r:id="rId5"/>
              </a:rPr>
              <a:t>http://solarprobe.jhuapl.edu</a:t>
            </a:r>
            <a:r>
              <a:rPr lang="he-IL" sz="2600" u="sng" dirty="0" smtClean="0">
                <a:hlinkClick r:id="rId5"/>
              </a:rPr>
              <a:t>/</a:t>
            </a:r>
            <a:r>
              <a:rPr lang="he-IL" sz="2600" u="sng" dirty="0" smtClean="0"/>
              <a:t>     </a:t>
            </a:r>
          </a:p>
          <a:p>
            <a:pPr algn="l" rtl="0"/>
            <a:endParaRPr lang="he-IL" sz="2600" u="sng" dirty="0"/>
          </a:p>
          <a:p>
            <a:pPr algn="l" rtl="0"/>
            <a:r>
              <a:rPr lang="en-US" sz="2600" u="sng" dirty="0">
                <a:hlinkClick r:id="rId6"/>
              </a:rPr>
              <a:t>http://www.esa.int/esaSC/120373_index_0_m.html</a:t>
            </a:r>
            <a:endParaRPr lang="he-IL" sz="2600" dirty="0"/>
          </a:p>
        </p:txBody>
      </p:sp>
    </p:spTree>
    <p:extLst>
      <p:ext uri="{BB962C8B-B14F-4D97-AF65-F5344CB8AC3E}">
        <p14:creationId xmlns="" xmlns:p14="http://schemas.microsoft.com/office/powerpoint/2010/main" val="3539200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t="-11000" r="-8000" b="-10000"/>
          </a:stretch>
        </a:blipFill>
        <a:effectLst/>
      </p:bgPr>
    </p:bg>
    <p:spTree>
      <p:nvGrpSpPr>
        <p:cNvPr id="1" name=""/>
        <p:cNvGrpSpPr/>
        <p:nvPr/>
      </p:nvGrpSpPr>
      <p:grpSpPr>
        <a:xfrm>
          <a:off x="0" y="0"/>
          <a:ext cx="0" cy="0"/>
          <a:chOff x="0" y="0"/>
          <a:chExt cx="0" cy="0"/>
        </a:xfrm>
      </p:grpSpPr>
      <p:sp>
        <p:nvSpPr>
          <p:cNvPr id="2050" name="מלבן 4"/>
          <p:cNvSpPr>
            <a:spLocks noChangeArrowheads="1"/>
          </p:cNvSpPr>
          <p:nvPr/>
        </p:nvSpPr>
        <p:spPr bwMode="auto">
          <a:xfrm>
            <a:off x="1403648" y="610136"/>
            <a:ext cx="6912769" cy="62478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e-IL" sz="4000" b="1" dirty="0" smtClean="0"/>
              <a:t>אין </a:t>
            </a:r>
            <a:r>
              <a:rPr lang="he-IL" sz="4000" b="1" dirty="0"/>
              <a:t>להקל ראש ביכולת המרשימה של האדם לשלוח </a:t>
            </a:r>
            <a:r>
              <a:rPr lang="he-IL" sz="4000" b="1" dirty="0" smtClean="0"/>
              <a:t>חללית </a:t>
            </a:r>
            <a:r>
              <a:rPr lang="he-IL" sz="4000" b="1" dirty="0"/>
              <a:t>אשר שיכולה להגיע לכוכב השמש המרוחק 150מליון ק"ם, ועוד יתרה מזאת החללית אמורה לעמוד בפני להבות השמש האדירות והגבוהות  ולהביא </a:t>
            </a:r>
            <a:r>
              <a:rPr lang="he-IL" sz="4000" b="1" dirty="0" smtClean="0"/>
              <a:t>מידע </a:t>
            </a:r>
            <a:r>
              <a:rPr lang="he-IL" sz="4000" b="1" dirty="0"/>
              <a:t>חשוב לכדור הארץ שאמור לתרום לאנושות.</a:t>
            </a:r>
          </a:p>
          <a:p>
            <a:endParaRPr lang="he-IL" sz="4000" b="1" dirty="0"/>
          </a:p>
        </p:txBody>
      </p:sp>
    </p:spTree>
    <p:extLst>
      <p:ext uri="{BB962C8B-B14F-4D97-AF65-F5344CB8AC3E}">
        <p14:creationId xmlns="" xmlns:p14="http://schemas.microsoft.com/office/powerpoint/2010/main" val="850470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לבן 10"/>
          <p:cNvSpPr/>
          <p:nvPr/>
        </p:nvSpPr>
        <p:spPr>
          <a:xfrm>
            <a:off x="2887217" y="237517"/>
            <a:ext cx="4669868" cy="923330"/>
          </a:xfrm>
          <a:prstGeom prst="rect">
            <a:avLst/>
          </a:prstGeom>
          <a:noFill/>
        </p:spPr>
        <p:txBody>
          <a:bodyPr wrap="none" lIns="91440" tIns="45720" rIns="91440" bIns="45720">
            <a:spAutoFit/>
            <a:scene3d>
              <a:camera prst="orthographicFront"/>
              <a:lightRig rig="threePt" dir="t"/>
            </a:scene3d>
            <a:sp3d extrusionH="57150">
              <a:bevelT w="50800" h="38100" prst="riblet"/>
            </a:sp3d>
          </a:bodyPr>
          <a:lstStyle/>
          <a:p>
            <a:pPr algn="ctr"/>
            <a:r>
              <a:rPr lang="he-I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מטרות המשימה</a:t>
            </a:r>
            <a:endParaRPr lang="he-IL"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2" name="מלבן 11"/>
          <p:cNvSpPr/>
          <p:nvPr/>
        </p:nvSpPr>
        <p:spPr>
          <a:xfrm>
            <a:off x="2195736" y="1340768"/>
            <a:ext cx="6624736" cy="5040560"/>
          </a:xfrm>
          <a:prstGeom prst="rect">
            <a:avLst/>
          </a:prstGeom>
          <a:noFill/>
        </p:spPr>
        <p:txBody>
          <a:bodyPr wrap="square" lIns="91440" tIns="45720" rIns="91440" bIns="4572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571500" indent="-571500">
              <a:buFont typeface="Arial" pitchFamily="34" charset="0"/>
              <a:buChar char="•"/>
            </a:pPr>
            <a:r>
              <a:rPr lang="he-I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לדגום את סביבת השמש</a:t>
            </a:r>
          </a:p>
          <a:p>
            <a:pPr marL="571500" indent="-571500">
              <a:buFont typeface="Arial" pitchFamily="34" charset="0"/>
              <a:buChar char="•"/>
            </a:pPr>
            <a:r>
              <a:rPr lang="he-I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לאסוף חומר מהשמש ולהחזירו לכדור הארץ </a:t>
            </a:r>
          </a:p>
          <a:p>
            <a:pPr marL="571500" indent="-571500">
              <a:buFont typeface="Arial" pitchFamily="34" charset="0"/>
              <a:buChar char="•"/>
            </a:pPr>
            <a:r>
              <a:rPr lang="he-I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להכיר את התהליכים בתוך השמש והיווצרות מערכת השמש</a:t>
            </a:r>
          </a:p>
          <a:p>
            <a:pPr marL="571500" indent="-571500">
              <a:buFont typeface="Arial" pitchFamily="34" charset="0"/>
              <a:buChar char="•"/>
            </a:pPr>
            <a:r>
              <a:rPr lang="he-IL"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לדעת את הרכב הילת השמש ויחס החומרים בה </a:t>
            </a:r>
            <a:endParaRPr lang="he-IL"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 name="תמונה 12" descr="11832353648392.gif.jpg"/>
          <p:cNvPicPr>
            <a:picLocks noChangeAspect="1"/>
          </p:cNvPicPr>
          <p:nvPr/>
        </p:nvPicPr>
        <p:blipFill>
          <a:blip r:embed="rId2" cstate="print"/>
          <a:stretch>
            <a:fillRect/>
          </a:stretch>
        </p:blipFill>
        <p:spPr>
          <a:xfrm>
            <a:off x="0" y="0"/>
            <a:ext cx="2081981"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 xmlns:p14="http://schemas.microsoft.com/office/powerpoint/2010/main" val="2890053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3" name="מלבן 2"/>
          <p:cNvSpPr/>
          <p:nvPr/>
        </p:nvSpPr>
        <p:spPr>
          <a:xfrm>
            <a:off x="2627784" y="260648"/>
            <a:ext cx="3249471" cy="792088"/>
          </a:xfrm>
          <a:prstGeom prst="rect">
            <a:avLst/>
          </a:prstGeom>
        </p:spPr>
        <p:txBody>
          <a:bodyPr wrap="none">
            <a:prstTxWarp prst="textWave1">
              <a:avLst/>
            </a:prstTxWarp>
            <a:spAutoFit/>
          </a:bodyPr>
          <a:lstStyle/>
          <a:p>
            <a:pPr algn="ctr"/>
            <a:r>
              <a:rPr lang="he-IL" sz="3200" b="1" dirty="0">
                <a:ln w="18415" cmpd="sng">
                  <a:solidFill>
                    <a:srgbClr val="FFFFFF"/>
                  </a:solidFill>
                  <a:prstDash val="solid"/>
                </a:ln>
                <a:solidFill>
                  <a:srgbClr val="FFFFFF"/>
                </a:solidFill>
                <a:effectLst>
                  <a:outerShdw blurRad="63500" dir="3600000" algn="tl" rotWithShape="0">
                    <a:srgbClr val="000000">
                      <a:alpha val="70000"/>
                    </a:srgbClr>
                  </a:outerShdw>
                </a:effectLst>
              </a:rPr>
              <a:t>שאלת החקר</a:t>
            </a:r>
          </a:p>
        </p:txBody>
      </p:sp>
      <p:sp>
        <p:nvSpPr>
          <p:cNvPr id="4" name="מלבן 3"/>
          <p:cNvSpPr/>
          <p:nvPr/>
        </p:nvSpPr>
        <p:spPr>
          <a:xfrm>
            <a:off x="2411760" y="3645024"/>
            <a:ext cx="6480720" cy="2664296"/>
          </a:xfrm>
          <a:prstGeom prst="rect">
            <a:avLst/>
          </a:prstGeom>
        </p:spPr>
        <p:txBody>
          <a:bodyPr wrap="square">
            <a:prstTxWarp prst="textCanUp">
              <a:avLst/>
            </a:prstTxWarp>
            <a:spAutoFit/>
            <a:scene3d>
              <a:camera prst="isometricOffAxis1Right"/>
              <a:lightRig rig="threePt" dir="t"/>
            </a:scene3d>
            <a:sp3d extrusionH="57150">
              <a:bevelT w="38100" h="38100" prst="angle"/>
            </a:sp3d>
          </a:bodyPr>
          <a:lstStyle/>
          <a:p>
            <a:pPr algn="ctr"/>
            <a:r>
              <a:rPr lang="he-IL" sz="2800" dirty="0">
                <a:ln w="1905"/>
                <a:solidFill>
                  <a:srgbClr val="FFFF00"/>
                </a:solidFill>
                <a:effectLst>
                  <a:innerShdw blurRad="69850" dist="43180" dir="5400000">
                    <a:srgbClr val="000000">
                      <a:alpha val="65000"/>
                    </a:srgbClr>
                  </a:innerShdw>
                </a:effectLst>
                <a:latin typeface="Guttman Vilna" pitchFamily="2" charset="-79"/>
                <a:cs typeface="Guttman Vilna" pitchFamily="2" charset="-79"/>
              </a:rPr>
              <a:t>כיצד ניתן </a:t>
            </a:r>
            <a:r>
              <a:rPr lang="he-IL" sz="2800" dirty="0" smtClean="0">
                <a:ln w="1905"/>
                <a:solidFill>
                  <a:srgbClr val="FFFF00"/>
                </a:solidFill>
                <a:effectLst>
                  <a:innerShdw blurRad="69850" dist="43180" dir="5400000">
                    <a:srgbClr val="000000">
                      <a:alpha val="65000"/>
                    </a:srgbClr>
                  </a:innerShdw>
                </a:effectLst>
                <a:latin typeface="Guttman Vilna" pitchFamily="2" charset="-79"/>
                <a:cs typeface="Guttman Vilna" pitchFamily="2" charset="-79"/>
              </a:rPr>
              <a:t>לאסוף דגימה של רוח השמש </a:t>
            </a:r>
          </a:p>
          <a:p>
            <a:pPr algn="ctr"/>
            <a:r>
              <a:rPr lang="he-IL" sz="2800" dirty="0" smtClean="0">
                <a:ln w="1905"/>
                <a:solidFill>
                  <a:srgbClr val="FFFF00"/>
                </a:solidFill>
                <a:effectLst>
                  <a:innerShdw blurRad="69850" dist="43180" dir="5400000">
                    <a:srgbClr val="000000">
                      <a:alpha val="65000"/>
                    </a:srgbClr>
                  </a:innerShdw>
                </a:effectLst>
                <a:latin typeface="Guttman Vilna" pitchFamily="2" charset="-79"/>
                <a:cs typeface="Guttman Vilna" pitchFamily="2" charset="-79"/>
              </a:rPr>
              <a:t>ולהחזיר אותה לכדור הארץ?</a:t>
            </a:r>
            <a:endParaRPr lang="he-IL" sz="2800" dirty="0">
              <a:ln w="1905"/>
              <a:solidFill>
                <a:srgbClr val="FFFF00"/>
              </a:soli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427364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p:cNvSpPr/>
          <p:nvPr/>
        </p:nvSpPr>
        <p:spPr>
          <a:xfrm>
            <a:off x="3635896" y="188640"/>
            <a:ext cx="4583130" cy="923330"/>
          </a:xfrm>
          <a:prstGeom prst="rect">
            <a:avLst/>
          </a:prstGeom>
          <a:noFill/>
        </p:spPr>
        <p:txBody>
          <a:bodyPr wrap="none" lIns="91440" tIns="45720" rIns="91440" bIns="45720">
            <a:prstTxWarp prst="textWave2">
              <a:avLst/>
            </a:prstTxWarp>
            <a:spAutoFit/>
          </a:bodyPr>
          <a:lstStyle/>
          <a:p>
            <a:pPr algn="ctr"/>
            <a:r>
              <a:rPr lang="he-IL"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שלבי עבודה</a:t>
            </a:r>
            <a:endParaRPr lang="he-IL"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מציין מיקום תוכן 6"/>
          <p:cNvSpPr txBox="1">
            <a:spLocks/>
          </p:cNvSpPr>
          <p:nvPr/>
        </p:nvSpPr>
        <p:spPr>
          <a:xfrm>
            <a:off x="1259632" y="1100628"/>
            <a:ext cx="7520940" cy="3579849"/>
          </a:xfrm>
          <a:prstGeom prst="rect">
            <a:avLst/>
          </a:prstGeom>
        </p:spPr>
        <p:txBody>
          <a:bodyPr vert="horz" lIns="91440" tIns="45720" rIns="91440" bIns="45720" rtlCol="0">
            <a:normAutofit/>
          </a:bodyPr>
          <a:lst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he-IL"/>
          </a:p>
        </p:txBody>
      </p:sp>
      <p:sp>
        <p:nvSpPr>
          <p:cNvPr id="17" name="מציין מיקום תוכן 6"/>
          <p:cNvSpPr txBox="1">
            <a:spLocks/>
          </p:cNvSpPr>
          <p:nvPr/>
        </p:nvSpPr>
        <p:spPr>
          <a:xfrm>
            <a:off x="822960" y="2348880"/>
            <a:ext cx="7520940" cy="3579849"/>
          </a:xfrm>
          <a:prstGeom prst="rect">
            <a:avLst/>
          </a:prstGeom>
        </p:spPr>
        <p:txBody>
          <a:bodyPr vert="horz" lIns="91440" tIns="45720" rIns="91440" bIns="45720" rtlCol="0">
            <a:normAutofit/>
          </a:bodyPr>
          <a:lst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he-IL"/>
          </a:p>
        </p:txBody>
      </p:sp>
      <p:sp>
        <p:nvSpPr>
          <p:cNvPr id="18" name="מציין מיקום תוכן 6"/>
          <p:cNvSpPr txBox="1">
            <a:spLocks/>
          </p:cNvSpPr>
          <p:nvPr/>
        </p:nvSpPr>
        <p:spPr>
          <a:xfrm>
            <a:off x="851431" y="1100628"/>
            <a:ext cx="7520940" cy="3579849"/>
          </a:xfrm>
          <a:prstGeom prst="rect">
            <a:avLst/>
          </a:prstGeom>
        </p:spPr>
        <p:txBody>
          <a:bodyPr vert="horz" lIns="91440" tIns="45720" rIns="91440" bIns="45720" rtlCol="0">
            <a:normAutofit/>
          </a:bodyPr>
          <a:lst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he-IL"/>
          </a:p>
        </p:txBody>
      </p:sp>
      <p:sp>
        <p:nvSpPr>
          <p:cNvPr id="19" name="מציין מיקום תוכן 6"/>
          <p:cNvSpPr txBox="1">
            <a:spLocks/>
          </p:cNvSpPr>
          <p:nvPr/>
        </p:nvSpPr>
        <p:spPr>
          <a:xfrm>
            <a:off x="851431" y="2348880"/>
            <a:ext cx="7520940" cy="3579849"/>
          </a:xfrm>
          <a:prstGeom prst="rect">
            <a:avLst/>
          </a:prstGeom>
        </p:spPr>
        <p:txBody>
          <a:bodyPr vert="horz" lIns="91440" tIns="45720" rIns="91440" bIns="45720" rtlCol="0">
            <a:normAutofit/>
          </a:bodyPr>
          <a:lstStyle>
            <a:lvl1pPr marL="342900" indent="-342900" algn="r" defTabSz="914400" rtl="1"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r" defTabSz="914400" rtl="1"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r" defTabSz="914400" rtl="1"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endParaRPr lang="he-IL"/>
          </a:p>
        </p:txBody>
      </p:sp>
      <p:graphicFrame>
        <p:nvGraphicFramePr>
          <p:cNvPr id="8" name="דיאגרמה 7"/>
          <p:cNvGraphicFramePr/>
          <p:nvPr>
            <p:extLst>
              <p:ext uri="{D42A27DB-BD31-4B8C-83A1-F6EECF244321}">
                <p14:modId xmlns="" xmlns:p14="http://schemas.microsoft.com/office/powerpoint/2010/main" val="2433977308"/>
              </p:ext>
            </p:extLst>
          </p:nvPr>
        </p:nvGraphicFramePr>
        <p:xfrm>
          <a:off x="251520" y="1124744"/>
          <a:ext cx="856895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586833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12000"/>
          </a:stretch>
        </a:blip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1547664" y="2636912"/>
            <a:ext cx="5400600" cy="1224136"/>
          </a:xfrm>
        </p:spPr>
        <p:txBody>
          <a:bodyPr>
            <a:prstTxWarp prst="textWave1">
              <a:avLst/>
            </a:prstTxWarp>
            <a:scene3d>
              <a:camera prst="perspectiveHeroicExtremeLeftFacing"/>
              <a:lightRig rig="threePt" dir="t"/>
            </a:scene3d>
          </a:bodyPr>
          <a:lstStyle/>
          <a:p>
            <a:pPr algn="ctr"/>
            <a:r>
              <a:rPr lang="he-IL" b="1" spc="50" dirty="0" smtClean="0">
                <a:ln w="12700" cmpd="sng">
                  <a:solidFill>
                    <a:schemeClr val="accent6">
                      <a:satMod val="120000"/>
                      <a:shade val="80000"/>
                    </a:schemeClr>
                  </a:solidFill>
                  <a:prstDash val="solid"/>
                </a:ln>
                <a:solidFill>
                  <a:schemeClr val="accent6">
                    <a:tint val="1000"/>
                  </a:schemeClr>
                </a:solidFill>
                <a:effectLst>
                  <a:glow rad="53100">
                    <a:srgbClr val="C00000">
                      <a:alpha val="30000"/>
                    </a:srgbClr>
                  </a:glow>
                </a:effectLst>
              </a:rPr>
              <a:t>רקע מדעי</a:t>
            </a:r>
            <a:endParaRPr lang="he-IL" b="1" spc="50" dirty="0">
              <a:ln w="12700" cmpd="sng">
                <a:solidFill>
                  <a:schemeClr val="accent6">
                    <a:satMod val="120000"/>
                    <a:shade val="80000"/>
                  </a:schemeClr>
                </a:solidFill>
                <a:prstDash val="solid"/>
              </a:ln>
              <a:solidFill>
                <a:schemeClr val="accent6">
                  <a:tint val="1000"/>
                </a:schemeClr>
              </a:solidFill>
              <a:effectLst>
                <a:glow rad="53100">
                  <a:srgbClr val="C00000">
                    <a:alpha val="30000"/>
                  </a:srgbClr>
                </a:glow>
              </a:effectLst>
            </a:endParaRPr>
          </a:p>
        </p:txBody>
      </p:sp>
    </p:spTree>
    <p:extLst>
      <p:ext uri="{BB962C8B-B14F-4D97-AF65-F5344CB8AC3E}">
        <p14:creationId xmlns="" xmlns:p14="http://schemas.microsoft.com/office/powerpoint/2010/main" val="413502880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היבט">
  <a:themeElements>
    <a:clrScheme name="היבט">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היבט">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היבט">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פסגה">
  <a:themeElements>
    <a:clrScheme name="פסגה">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פסגה">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פסגה">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סכך">
  <a:themeElements>
    <a:clrScheme name="סכך">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חציון">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סכך">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שפע">
  <a:themeElements>
    <a:clrScheme name="שפע">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שפע">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שפע">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5881</TotalTime>
  <Words>1541</Words>
  <Application>Microsoft Office PowerPoint</Application>
  <PresentationFormat>‫הצגה על המסך (4:3)</PresentationFormat>
  <Paragraphs>181</Paragraphs>
  <Slides>43</Slides>
  <Notes>3</Notes>
  <HiddenSlides>0</HiddenSlides>
  <MMClips>2</MMClips>
  <ScaleCrop>false</ScaleCrop>
  <HeadingPairs>
    <vt:vector size="6" baseType="variant">
      <vt:variant>
        <vt:lpstr>ערכת נושא</vt:lpstr>
      </vt:variant>
      <vt:variant>
        <vt:i4>5</vt:i4>
      </vt:variant>
      <vt:variant>
        <vt:lpstr>שרתי OLE מוטבעים</vt:lpstr>
      </vt:variant>
      <vt:variant>
        <vt:i4>0</vt:i4>
      </vt:variant>
      <vt:variant>
        <vt:lpstr>כותרות שקופיות</vt:lpstr>
      </vt:variant>
      <vt:variant>
        <vt:i4>43</vt:i4>
      </vt:variant>
    </vt:vector>
  </HeadingPairs>
  <TitlesOfParts>
    <vt:vector size="48" baseType="lpstr">
      <vt:lpstr>היבט</vt:lpstr>
      <vt:lpstr>פסגה</vt:lpstr>
      <vt:lpstr>סכך</vt:lpstr>
      <vt:lpstr>ערכת נושא Office</vt:lpstr>
      <vt:lpstr>שפע</vt:lpstr>
      <vt:lpstr>אולימפיאדה צעירה  על שם אל"מ אילן רמון וצוות קולומביה – 2013</vt:lpstr>
      <vt:lpstr>שקופית 2</vt:lpstr>
      <vt:lpstr>שמות של התלמידים</vt:lpstr>
      <vt:lpstr>שקופית 4</vt:lpstr>
      <vt:lpstr>שקופית 5</vt:lpstr>
      <vt:lpstr>שקופית 6</vt:lpstr>
      <vt:lpstr>שקופית 7</vt:lpstr>
      <vt:lpstr>שקופית 8</vt:lpstr>
      <vt:lpstr>רקע מדעי</vt:lpstr>
      <vt:lpstr>השמש</vt:lpstr>
      <vt:lpstr>השמש</vt:lpstr>
      <vt:lpstr>עטרת השמש</vt:lpstr>
      <vt:lpstr>השמש</vt:lpstr>
      <vt:lpstr>רוח השמש</vt:lpstr>
      <vt:lpstr>שקופית 15</vt:lpstr>
      <vt:lpstr>תיאור מטרת המשימה</vt:lpstr>
      <vt:lpstr>ג'נסיס, חללית לא מאוישת  על החללית נשאית קפסולה, שגודלה כגודל מקרר ממוצע  ,אמורה להכיל מערך גלאים שהם מורכבים מלוחות משושות שונות העשויות ממתכות וחומרים שונים כמו מסיליקון, זהב, ספיר, יהלום וחומרים נוספים.  בגלל המהירות הגבוהה בה נעים חלקיקי רוח השמש הם יכולים להיות מושמדים בעת הפגיעה בלוחות, לכן יש לבנות את הלוחיות מחומרים בעלי צפיפות נמוכה, שיאפשרו לחלקיקים להיטמע בהם תוך כדי האטת מהירותם. ולא התנגשות עזה שתגרום להשמדת החלקיקים.     </vt:lpstr>
      <vt:lpstr>שקופית 18</vt:lpstr>
      <vt:lpstr>שקופית 19</vt:lpstr>
      <vt:lpstr>שקופית 20</vt:lpstr>
      <vt:lpstr>שקופית 21</vt:lpstr>
      <vt:lpstr>שיטת החזרת החומר לארץ</vt:lpstr>
      <vt:lpstr>סיבות כישלון המשימה</vt:lpstr>
      <vt:lpstr>שקופית 24</vt:lpstr>
      <vt:lpstr> דרך שיגור החללית</vt:lpstr>
      <vt:lpstr>שקופית 26</vt:lpstr>
      <vt:lpstr>שקופית 27</vt:lpstr>
      <vt:lpstr>בנקודה זו מתקיים:</vt:lpstr>
      <vt:lpstr>חשיבות היות החללית בנקודה</vt:lpstr>
      <vt:lpstr>שקופית 30</vt:lpstr>
      <vt:lpstr>הצעות  לפתרון</vt:lpstr>
      <vt:lpstr>פתרון 1</vt:lpstr>
      <vt:lpstr>זמן שהות בחלל</vt:lpstr>
      <vt:lpstr>זמן שהות בחלל</vt:lpstr>
      <vt:lpstr>קביעת משך המשימה שהות בחלל</vt:lpstr>
      <vt:lpstr>שקופית 36</vt:lpstr>
      <vt:lpstr>הסרטון לפתרון הראשון</vt:lpstr>
      <vt:lpstr>פתרון 2</vt:lpstr>
      <vt:lpstr>מבנה החללית שלנו Sari 3</vt:lpstr>
      <vt:lpstr>מבנה החללית שלנו Sari 3</vt:lpstr>
      <vt:lpstr>שקופית 41</vt:lpstr>
      <vt:lpstr>שקופית 42</vt:lpstr>
      <vt:lpstr>בביולוגרפיה</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תגלית זו נחשבת לנושא החקר החם ביותר היום בחזית האסטרונומיה גילו התגלית: ממאמרים רבים ומחומר מדעי באנחוקרים רבים מנסים למדוד אורך של סילון שנפלט מהגלקסיה ( חומר שפולט קרינה). השערה היא שאורך הסילון מושפע מחור שחור בגלקסיה. הרעיון שלנו הינו למדוד את אורך הסילון לא באופן פיזי אלא מכדור הארץ( תהליך חקר אמיתי) באמצעות תוכנה מיוחדת, טלסקופ או טכנולוגיית הייטק ושימוש בציוד טכנולוגי מתקדם שנגיש לתלמידים הבדיקה נ</dc:title>
  <dc:creator>user</dc:creator>
  <cp:lastModifiedBy>User</cp:lastModifiedBy>
  <cp:revision>294</cp:revision>
  <dcterms:created xsi:type="dcterms:W3CDTF">2011-03-26T03:17:03Z</dcterms:created>
  <dcterms:modified xsi:type="dcterms:W3CDTF">2013-01-13T05:49:22Z</dcterms:modified>
</cp:coreProperties>
</file>