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304" r:id="rId3"/>
    <p:sldId id="268" r:id="rId4"/>
    <p:sldId id="295" r:id="rId5"/>
    <p:sldId id="272" r:id="rId6"/>
    <p:sldId id="273" r:id="rId7"/>
    <p:sldId id="303" r:id="rId8"/>
    <p:sldId id="296" r:id="rId9"/>
    <p:sldId id="279" r:id="rId10"/>
    <p:sldId id="297" r:id="rId11"/>
    <p:sldId id="300" r:id="rId12"/>
    <p:sldId id="299" r:id="rId13"/>
    <p:sldId id="298" r:id="rId14"/>
    <p:sldId id="287" r:id="rId15"/>
    <p:sldId id="301" r:id="rId16"/>
    <p:sldId id="289" r:id="rId17"/>
    <p:sldId id="292" r:id="rId18"/>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סגנון כהה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סגנון ביניים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8FB837D-C827-4EFA-A057-4D05807E0F7C}" styleName="סגנון ערכת נושא 1 - הדגשה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1" autoAdjust="0"/>
    <p:restoredTop sz="94718" autoAdjust="0"/>
  </p:normalViewPr>
  <p:slideViewPr>
    <p:cSldViewPr>
      <p:cViewPr>
        <p:scale>
          <a:sx n="75" d="100"/>
          <a:sy n="75" d="100"/>
        </p:scale>
        <p:origin x="-366" y="10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169513FE-82CC-4FD1-BD84-E9F33C806D9F}" type="datetimeFigureOut">
              <a:rPr lang="he-IL"/>
              <a:pPr>
                <a:defRPr/>
              </a:pPr>
              <a:t>י"ג/טבת/תשע"ב</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299A01BC-ABA1-4FD3-AC44-3C1C81A6E19E}" type="slidenum">
              <a:rPr lang="he-IL"/>
              <a:pPr>
                <a:defRPr/>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2CEE3CCE-6E06-4E16-A921-149F3E9C2F95}" type="datetimeFigureOut">
              <a:rPr lang="he-IL"/>
              <a:pPr>
                <a:defRPr/>
              </a:pPr>
              <a:t>י"ג/טבת/תשע"ב</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62494C1F-20B0-4D6A-A032-DC15F1251688}" type="slidenum">
              <a:rPr lang="he-IL"/>
              <a:pPr>
                <a:defRPr/>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312B1B87-7548-4CA4-A21F-B13C50906790}" type="datetimeFigureOut">
              <a:rPr lang="he-IL"/>
              <a:pPr>
                <a:defRPr/>
              </a:pPr>
              <a:t>י"ג/טבת/תשע"ב</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2522CB79-C96B-4F25-A73A-73E6C354FA55}" type="slidenum">
              <a:rPr lang="he-IL"/>
              <a:pPr>
                <a:defRPr/>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33394FEE-3603-448C-8C4D-1AAE4CD572FF}" type="datetimeFigureOut">
              <a:rPr lang="he-IL"/>
              <a:pPr>
                <a:defRPr/>
              </a:pPr>
              <a:t>י"ג/טבת/תשע"ב</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3A38FA97-9C0A-479E-93C2-90E6410FDC83}" type="slidenum">
              <a:rPr lang="he-IL"/>
              <a:pPr>
                <a:defRPr/>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2A6F2DF5-8DF1-432B-AF88-37E8B7AA24DF}" type="datetimeFigureOut">
              <a:rPr lang="he-IL"/>
              <a:pPr>
                <a:defRPr/>
              </a:pPr>
              <a:t>י"ג/טבת/תשע"ב</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328EE223-E50E-4475-8D15-FE60814F8729}" type="slidenum">
              <a:rPr lang="he-IL"/>
              <a:pPr>
                <a:defRPr/>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D9BBAAA8-6586-4084-A979-C01D83BBF333}" type="datetimeFigureOut">
              <a:rPr lang="he-IL"/>
              <a:pPr>
                <a:defRPr/>
              </a:pPr>
              <a:t>י"ג/טבת/תשע"ב</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7269AF3F-AD26-4EAA-9DC4-118A7E4B59A6}" type="slidenum">
              <a:rPr lang="he-IL"/>
              <a:pPr>
                <a:defRPr/>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70094A54-7580-462E-BC5A-9E2658486592}" type="datetimeFigureOut">
              <a:rPr lang="he-IL"/>
              <a:pPr>
                <a:defRPr/>
              </a:pPr>
              <a:t>י"ג/טבת/תשע"ב</a:t>
            </a:fld>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F3343193-115B-490D-98A6-BF74680DBA33}" type="slidenum">
              <a:rPr lang="he-IL"/>
              <a:pPr>
                <a:defRPr/>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57C8EADE-6269-415B-968F-8DC5D603F709}" type="datetimeFigureOut">
              <a:rPr lang="he-IL"/>
              <a:pPr>
                <a:defRPr/>
              </a:pPr>
              <a:t>י"ג/טבת/תשע"ב</a:t>
            </a:fld>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A8433147-5990-4694-A53C-9D5CCFF3718A}" type="slidenum">
              <a:rPr lang="he-IL"/>
              <a:pPr>
                <a:defRPr/>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6ACB3F70-0244-4A49-8B1D-ACD09281A0EC}" type="datetimeFigureOut">
              <a:rPr lang="he-IL"/>
              <a:pPr>
                <a:defRPr/>
              </a:pPr>
              <a:t>י"ג/טבת/תשע"ב</a:t>
            </a:fld>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77A56AEA-4FBF-4DAE-9095-5D051540CBC4}" type="slidenum">
              <a:rPr lang="he-IL"/>
              <a:pPr>
                <a:defRPr/>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DB118532-3D81-409E-B523-9A3E9C959627}" type="datetimeFigureOut">
              <a:rPr lang="he-IL"/>
              <a:pPr>
                <a:defRPr/>
              </a:pPr>
              <a:t>י"ג/טבת/תשע"ב</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0F6B5ADA-CF00-427B-83FB-F882B118C7FA}" type="slidenum">
              <a:rPr lang="he-IL"/>
              <a:pPr>
                <a:defRPr/>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7F0EAF2A-A725-436B-8869-08574B9C05F4}" type="datetimeFigureOut">
              <a:rPr lang="he-IL"/>
              <a:pPr>
                <a:defRPr/>
              </a:pPr>
              <a:t>י"ג/טבת/תשע"ב</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2E73BB4A-847F-4732-9EC8-DC63BB2E2360}" type="slidenum">
              <a:rPr lang="he-IL"/>
              <a:pPr>
                <a:defRPr/>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1027" name="מציין מיקום טקסט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DE2BA0B-9DAD-4624-8A3B-9DB71C3C1CBF}" type="datetimeFigureOut">
              <a:rPr lang="he-IL"/>
              <a:pPr>
                <a:defRPr/>
              </a:pPr>
              <a:t>י"ג/טבת/תשע"ב</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4646DAD-6B5A-42AB-8AA1-5EE80F2B8011}" type="slidenum">
              <a:rPr lang="he-IL"/>
              <a:pPr>
                <a:defRPr/>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blog.tapuz.co.il/hamaor/images/%7bF41FC66A-690B-4150-9FE0-F54D53D90912%7d.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asa.gov/" TargetMode="External"/><Relationship Id="rId2" Type="http://schemas.openxmlformats.org/officeDocument/2006/relationships/hyperlink" Target="http://www.hayadan.org.il/" TargetMode="External"/><Relationship Id="rId1" Type="http://schemas.openxmlformats.org/officeDocument/2006/relationships/slideLayout" Target="../slideLayouts/slideLayout2.xml"/><Relationship Id="rId6" Type="http://schemas.openxmlformats.org/officeDocument/2006/relationships/hyperlink" Target="http://davidson.weizmann.ac.il/" TargetMode="External"/><Relationship Id="rId5" Type="http://schemas.openxmlformats.org/officeDocument/2006/relationships/hyperlink" Target="http://www.nrg.co.il/" TargetMode="External"/><Relationship Id="rId4" Type="http://schemas.openxmlformats.org/officeDocument/2006/relationships/hyperlink" Target="http://education.org.i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apod.nasa.gov/apod/image/0608/titanrain_garlick_big.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he.wikipedia.org/wiki/%D7%A7%D7%95%D7%91%D7%A5:Huygens_surface_color.jp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1219200" y="3200400"/>
            <a:ext cx="6400800" cy="3429000"/>
          </a:xfrm>
        </p:spPr>
        <p:txBody>
          <a:bodyPr rtlCol="1">
            <a:normAutofit lnSpcReduction="10000"/>
          </a:bodyPr>
          <a:lstStyle/>
          <a:p>
            <a:pPr eaLnBrk="1" fontAlgn="auto" hangingPunct="1">
              <a:spcAft>
                <a:spcPts val="0"/>
              </a:spcAft>
              <a:defRPr/>
            </a:pPr>
            <a:r>
              <a:rPr lang="he-IL" dirty="0" smtClean="0">
                <a:solidFill>
                  <a:schemeClr val="accent6">
                    <a:lumMod val="75000"/>
                  </a:schemeClr>
                </a:solidFill>
              </a:rPr>
              <a:t>אולימפיאדה צעירה ע"ש אל"מ אילן רמון</a:t>
            </a:r>
          </a:p>
          <a:p>
            <a:pPr eaLnBrk="1" fontAlgn="auto" hangingPunct="1">
              <a:spcAft>
                <a:spcPts val="0"/>
              </a:spcAft>
              <a:defRPr/>
            </a:pPr>
            <a:r>
              <a:rPr lang="he-IL" dirty="0" smtClean="0">
                <a:solidFill>
                  <a:schemeClr val="accent6">
                    <a:lumMod val="75000"/>
                  </a:schemeClr>
                </a:solidFill>
              </a:rPr>
              <a:t>שנה"ל תשע"ב</a:t>
            </a:r>
          </a:p>
          <a:p>
            <a:pPr eaLnBrk="1" fontAlgn="auto" hangingPunct="1">
              <a:spcAft>
                <a:spcPts val="0"/>
              </a:spcAft>
              <a:defRPr/>
            </a:pPr>
            <a:r>
              <a:rPr lang="he-IL" dirty="0" smtClean="0">
                <a:solidFill>
                  <a:schemeClr val="accent6">
                    <a:lumMod val="75000"/>
                  </a:schemeClr>
                </a:solidFill>
              </a:rPr>
              <a:t>חודש טבת</a:t>
            </a:r>
            <a:endParaRPr lang="he-IL" dirty="0" smtClean="0">
              <a:solidFill>
                <a:schemeClr val="accent6">
                  <a:lumMod val="75000"/>
                </a:schemeClr>
              </a:solidFill>
            </a:endParaRPr>
          </a:p>
          <a:p>
            <a:pPr eaLnBrk="1" fontAlgn="auto" hangingPunct="1">
              <a:spcAft>
                <a:spcPts val="0"/>
              </a:spcAft>
              <a:defRPr/>
            </a:pPr>
            <a:r>
              <a:rPr lang="he-IL" dirty="0" smtClean="0">
                <a:solidFill>
                  <a:schemeClr val="accent6">
                    <a:lumMod val="75000"/>
                  </a:schemeClr>
                </a:solidFill>
              </a:rPr>
              <a:t>ינואר 2012</a:t>
            </a:r>
          </a:p>
          <a:p>
            <a:pPr eaLnBrk="1" fontAlgn="auto" hangingPunct="1">
              <a:spcAft>
                <a:spcPts val="0"/>
              </a:spcAft>
              <a:defRPr/>
            </a:pPr>
            <a:r>
              <a:rPr lang="he-IL" dirty="0" smtClean="0">
                <a:solidFill>
                  <a:schemeClr val="accent6">
                    <a:lumMod val="75000"/>
                  </a:schemeClr>
                </a:solidFill>
              </a:rPr>
              <a:t>בית </a:t>
            </a:r>
            <a:r>
              <a:rPr lang="he-IL" dirty="0" smtClean="0">
                <a:solidFill>
                  <a:schemeClr val="accent6">
                    <a:lumMod val="75000"/>
                  </a:schemeClr>
                </a:solidFill>
              </a:rPr>
              <a:t>הספר "הר וגיא"</a:t>
            </a:r>
          </a:p>
          <a:p>
            <a:pPr eaLnBrk="1" fontAlgn="auto" hangingPunct="1">
              <a:spcAft>
                <a:spcPts val="0"/>
              </a:spcAft>
              <a:defRPr/>
            </a:pPr>
            <a:r>
              <a:rPr lang="he-IL" dirty="0" smtClean="0">
                <a:solidFill>
                  <a:schemeClr val="accent6">
                    <a:lumMod val="75000"/>
                  </a:schemeClr>
                </a:solidFill>
              </a:rPr>
              <a:t>כיתות ח'-ט'</a:t>
            </a:r>
          </a:p>
          <a:p>
            <a:pPr eaLnBrk="1" fontAlgn="auto" hangingPunct="1">
              <a:spcAft>
                <a:spcPts val="0"/>
              </a:spcAft>
              <a:defRPr/>
            </a:pPr>
            <a:endParaRPr lang="he-IL" dirty="0" smtClean="0"/>
          </a:p>
          <a:p>
            <a:pPr eaLnBrk="1" fontAlgn="auto" hangingPunct="1">
              <a:spcAft>
                <a:spcPts val="0"/>
              </a:spcAft>
              <a:defRPr/>
            </a:pPr>
            <a:endParaRPr lang="he-IL" dirty="0" smtClean="0"/>
          </a:p>
        </p:txBody>
      </p:sp>
      <p:pic>
        <p:nvPicPr>
          <p:cNvPr id="2052" name="Picture 5" descr="אילן רמון"/>
          <p:cNvPicPr>
            <a:picLocks noChangeAspect="1" noChangeArrowheads="1"/>
          </p:cNvPicPr>
          <p:nvPr/>
        </p:nvPicPr>
        <p:blipFill>
          <a:blip r:embed="rId2" cstate="print"/>
          <a:srcRect/>
          <a:stretch>
            <a:fillRect/>
          </a:stretch>
        </p:blipFill>
        <p:spPr bwMode="auto">
          <a:xfrm>
            <a:off x="6762750" y="3876675"/>
            <a:ext cx="2381250" cy="2981325"/>
          </a:xfrm>
          <a:prstGeom prst="rect">
            <a:avLst/>
          </a:prstGeom>
          <a:noFill/>
          <a:ln w="9525">
            <a:noFill/>
            <a:miter lim="800000"/>
            <a:headEnd/>
            <a:tailEnd/>
          </a:ln>
        </p:spPr>
      </p:pic>
      <p:pic>
        <p:nvPicPr>
          <p:cNvPr id="2053" name="Picture 13" descr="קובץ:STS-107 Flight Insignia.svg"/>
          <p:cNvPicPr>
            <a:picLocks noChangeAspect="1" noChangeArrowheads="1"/>
          </p:cNvPicPr>
          <p:nvPr/>
        </p:nvPicPr>
        <p:blipFill>
          <a:blip r:embed="rId3" cstate="print"/>
          <a:srcRect/>
          <a:stretch>
            <a:fillRect/>
          </a:stretch>
        </p:blipFill>
        <p:spPr bwMode="auto">
          <a:xfrm>
            <a:off x="0" y="3979863"/>
            <a:ext cx="2133600" cy="2878137"/>
          </a:xfrm>
          <a:prstGeom prst="rect">
            <a:avLst/>
          </a:prstGeom>
          <a:noFill/>
          <a:ln w="9525">
            <a:noFill/>
            <a:miter lim="800000"/>
            <a:headEnd/>
            <a:tailEnd/>
          </a:ln>
        </p:spPr>
      </p:pic>
      <p:pic>
        <p:nvPicPr>
          <p:cNvPr id="2054" name="Picture 15" descr="http://profile.ak.fbcdn.net/hprofile-ak-snc4/41781_144265349610_3840_n.jpg"/>
          <p:cNvPicPr>
            <a:picLocks noChangeAspect="1" noChangeArrowheads="1"/>
          </p:cNvPicPr>
          <p:nvPr/>
        </p:nvPicPr>
        <p:blipFill>
          <a:blip r:embed="rId4" cstate="print"/>
          <a:srcRect/>
          <a:stretch>
            <a:fillRect/>
          </a:stretch>
        </p:blipFill>
        <p:spPr bwMode="auto">
          <a:xfrm>
            <a:off x="7239000" y="0"/>
            <a:ext cx="1905000" cy="1000125"/>
          </a:xfrm>
          <a:prstGeom prst="rect">
            <a:avLst/>
          </a:prstGeom>
          <a:noFill/>
          <a:ln w="9525">
            <a:noFill/>
            <a:miter lim="800000"/>
            <a:headEnd/>
            <a:tailEnd/>
          </a:ln>
        </p:spPr>
      </p:pic>
      <p:sp>
        <p:nvSpPr>
          <p:cNvPr id="7" name="כותרת 1"/>
          <p:cNvSpPr>
            <a:spLocks noGrp="1"/>
          </p:cNvSpPr>
          <p:nvPr>
            <p:ph type="ctrTitle"/>
          </p:nvPr>
        </p:nvSpPr>
        <p:spPr>
          <a:xfrm>
            <a:off x="2362200" y="304800"/>
            <a:ext cx="4648200" cy="1524000"/>
          </a:xfrm>
        </p:spPr>
        <p:txBody>
          <a:bodyPr>
            <a:noAutofit/>
          </a:bodyPr>
          <a:lstStyle/>
          <a:p>
            <a:r>
              <a:rPr lang="he-IL" sz="3600" b="1" dirty="0" smtClean="0">
                <a:cs typeface="+mn-cs"/>
              </a:rPr>
              <a:t>משימת חלל</a:t>
            </a:r>
            <a:r>
              <a:rPr lang="en-US" sz="3600" b="1" dirty="0" smtClean="0">
                <a:cs typeface="+mn-cs"/>
              </a:rPr>
              <a:t>TIR-514 </a:t>
            </a:r>
            <a:br>
              <a:rPr lang="en-US" sz="3600" b="1" dirty="0" smtClean="0">
                <a:cs typeface="+mn-cs"/>
              </a:rPr>
            </a:br>
            <a:r>
              <a:rPr lang="he-IL" sz="3600" b="1" dirty="0" smtClean="0">
                <a:cs typeface="+mn-cs"/>
              </a:rPr>
              <a:t>  שנת 2025 </a:t>
            </a:r>
            <a:br>
              <a:rPr lang="he-IL" sz="3600" b="1" dirty="0" smtClean="0">
                <a:cs typeface="+mn-cs"/>
              </a:rPr>
            </a:br>
            <a:r>
              <a:rPr lang="he-IL" sz="3600" b="1" dirty="0" smtClean="0">
                <a:cs typeface="+mn-cs"/>
              </a:rPr>
              <a:t>חקר האגמים על טיטאן</a:t>
            </a:r>
            <a:endParaRPr lang="he-IL" sz="3600" b="1" dirty="0">
              <a:cs typeface="+mn-cs"/>
            </a:endParaRPr>
          </a:p>
        </p:txBody>
      </p:sp>
      <p:sp>
        <p:nvSpPr>
          <p:cNvPr id="8" name="TextBox 7"/>
          <p:cNvSpPr txBox="1"/>
          <p:nvPr/>
        </p:nvSpPr>
        <p:spPr>
          <a:xfrm>
            <a:off x="2514600" y="2209800"/>
            <a:ext cx="2133600" cy="523220"/>
          </a:xfrm>
          <a:prstGeom prst="rect">
            <a:avLst/>
          </a:prstGeom>
          <a:noFill/>
        </p:spPr>
        <p:txBody>
          <a:bodyPr wrap="square" rtlCol="1">
            <a:spAutoFit/>
          </a:bodyPr>
          <a:lstStyle/>
          <a:p>
            <a:pPr algn="l"/>
            <a:r>
              <a:rPr lang="he-IL" sz="2800" b="1" dirty="0" err="1"/>
              <a:t>גשושית</a:t>
            </a:r>
            <a:r>
              <a:rPr lang="he-IL" sz="2800" b="1" dirty="0"/>
              <a:t>-רמון</a:t>
            </a:r>
          </a:p>
        </p:txBody>
      </p:sp>
      <p:sp>
        <p:nvSpPr>
          <p:cNvPr id="9" name="TextBox 8"/>
          <p:cNvSpPr txBox="1"/>
          <p:nvPr/>
        </p:nvSpPr>
        <p:spPr>
          <a:xfrm>
            <a:off x="4800600" y="2209800"/>
            <a:ext cx="1828800" cy="523220"/>
          </a:xfrm>
          <a:prstGeom prst="rect">
            <a:avLst/>
          </a:prstGeom>
          <a:noFill/>
        </p:spPr>
        <p:txBody>
          <a:bodyPr wrap="square" rtlCol="1">
            <a:spAutoFit/>
          </a:bodyPr>
          <a:lstStyle/>
          <a:p>
            <a:pPr algn="l"/>
            <a:r>
              <a:rPr lang="he-IL" sz="2800" b="1" dirty="0"/>
              <a:t>חללית-אילן</a:t>
            </a:r>
            <a:endParaRPr lang="he-IL"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77000" y="3276600"/>
            <a:ext cx="2362200" cy="1477328"/>
          </a:xfrm>
          <a:prstGeom prst="rect">
            <a:avLst/>
          </a:prstGeom>
          <a:noFill/>
        </p:spPr>
        <p:txBody>
          <a:bodyPr wrap="square" rtlCol="1">
            <a:spAutoFit/>
          </a:bodyPr>
          <a:lstStyle/>
          <a:p>
            <a:r>
              <a:rPr lang="he-IL" b="1" u="sng" dirty="0">
                <a:solidFill>
                  <a:srgbClr val="FF0000"/>
                </a:solidFill>
              </a:rPr>
              <a:t>חדירה מסוכנת לאטמוספרה של </a:t>
            </a:r>
            <a:r>
              <a:rPr lang="he-IL" b="1" u="sng" dirty="0" smtClean="0">
                <a:solidFill>
                  <a:srgbClr val="FF0000"/>
                </a:solidFill>
              </a:rPr>
              <a:t>טיטאן</a:t>
            </a:r>
          </a:p>
          <a:p>
            <a:r>
              <a:rPr lang="he-IL" b="1" dirty="0" smtClean="0">
                <a:solidFill>
                  <a:srgbClr val="FF0000"/>
                </a:solidFill>
              </a:rPr>
              <a:t>בשל החיכוך הגבוה בכניסה </a:t>
            </a:r>
            <a:r>
              <a:rPr lang="he-IL" b="1" dirty="0" err="1" smtClean="0">
                <a:solidFill>
                  <a:srgbClr val="FF0000"/>
                </a:solidFill>
              </a:rPr>
              <a:t>לאטמוספירה</a:t>
            </a:r>
            <a:r>
              <a:rPr lang="he-IL" b="1" dirty="0" smtClean="0">
                <a:solidFill>
                  <a:srgbClr val="FF0000"/>
                </a:solidFill>
              </a:rPr>
              <a:t> </a:t>
            </a:r>
            <a:endParaRPr lang="en-US" b="1" dirty="0">
              <a:solidFill>
                <a:srgbClr val="FF0000"/>
              </a:solidFill>
            </a:endParaRPr>
          </a:p>
          <a:p>
            <a:endParaRPr lang="he-IL" dirty="0"/>
          </a:p>
        </p:txBody>
      </p:sp>
      <p:cxnSp>
        <p:nvCxnSpPr>
          <p:cNvPr id="1026" name="AutoShape 2"/>
          <p:cNvCxnSpPr>
            <a:cxnSpLocks noChangeShapeType="1"/>
          </p:cNvCxnSpPr>
          <p:nvPr/>
        </p:nvCxnSpPr>
        <p:spPr bwMode="auto">
          <a:xfrm rot="5400000">
            <a:off x="7543800" y="47998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81800" y="5181600"/>
            <a:ext cx="2133600" cy="923330"/>
          </a:xfrm>
          <a:prstGeom prst="rect">
            <a:avLst/>
          </a:prstGeom>
          <a:noFill/>
        </p:spPr>
        <p:txBody>
          <a:bodyPr wrap="square" rtlCol="1">
            <a:spAutoFit/>
          </a:bodyPr>
          <a:lstStyle/>
          <a:p>
            <a:r>
              <a:rPr lang="he-IL" b="1" u="sng" dirty="0">
                <a:solidFill>
                  <a:schemeClr val="accent6">
                    <a:lumMod val="75000"/>
                  </a:schemeClr>
                </a:solidFill>
              </a:rPr>
              <a:t>החומרים המרכיבים את </a:t>
            </a:r>
            <a:r>
              <a:rPr lang="he-IL" b="1" u="sng" dirty="0" smtClean="0">
                <a:solidFill>
                  <a:schemeClr val="accent6">
                    <a:lumMod val="75000"/>
                  </a:schemeClr>
                </a:solidFill>
              </a:rPr>
              <a:t>החללית-אילן </a:t>
            </a:r>
            <a:r>
              <a:rPr lang="he-IL" b="1" u="sng" dirty="0" err="1" smtClean="0">
                <a:solidFill>
                  <a:schemeClr val="accent6">
                    <a:lumMod val="75000"/>
                  </a:schemeClr>
                </a:solidFill>
              </a:rPr>
              <a:t>והגשושית</a:t>
            </a:r>
            <a:r>
              <a:rPr lang="he-IL" b="1" u="sng" dirty="0" smtClean="0">
                <a:solidFill>
                  <a:schemeClr val="accent6">
                    <a:lumMod val="75000"/>
                  </a:schemeClr>
                </a:solidFill>
              </a:rPr>
              <a:t>-רמון</a:t>
            </a:r>
          </a:p>
        </p:txBody>
      </p:sp>
      <p:sp>
        <p:nvSpPr>
          <p:cNvPr id="9" name="TextBox 8"/>
          <p:cNvSpPr txBox="1"/>
          <p:nvPr/>
        </p:nvSpPr>
        <p:spPr>
          <a:xfrm>
            <a:off x="1371600" y="3490079"/>
            <a:ext cx="3657600" cy="3139321"/>
          </a:xfrm>
          <a:prstGeom prst="rect">
            <a:avLst/>
          </a:prstGeom>
          <a:noFill/>
        </p:spPr>
        <p:txBody>
          <a:bodyPr wrap="square" rtlCol="1">
            <a:spAutoFit/>
          </a:bodyPr>
          <a:lstStyle/>
          <a:p>
            <a:pPr lvl="0">
              <a:buBlip>
                <a:blip r:embed="rId2"/>
              </a:buBlip>
            </a:pPr>
            <a:r>
              <a:rPr lang="he-IL" dirty="0">
                <a:solidFill>
                  <a:srgbClr val="00B050"/>
                </a:solidFill>
              </a:rPr>
              <a:t>החללית </a:t>
            </a:r>
            <a:r>
              <a:rPr lang="he-IL" dirty="0" err="1">
                <a:solidFill>
                  <a:srgbClr val="00B050"/>
                </a:solidFill>
              </a:rPr>
              <a:t>והגשושית</a:t>
            </a:r>
            <a:r>
              <a:rPr lang="he-IL" dirty="0">
                <a:solidFill>
                  <a:srgbClr val="00B050"/>
                </a:solidFill>
              </a:rPr>
              <a:t> יהיו </a:t>
            </a:r>
            <a:r>
              <a:rPr lang="he-IL" dirty="0" smtClean="0">
                <a:solidFill>
                  <a:srgbClr val="00B050"/>
                </a:solidFill>
              </a:rPr>
              <a:t>מורכבות </a:t>
            </a:r>
            <a:r>
              <a:rPr lang="he-IL" dirty="0">
                <a:solidFill>
                  <a:srgbClr val="00B050"/>
                </a:solidFill>
              </a:rPr>
              <a:t>מחומרים עמידים לטמפרטורה </a:t>
            </a:r>
            <a:r>
              <a:rPr lang="he-IL" dirty="0" smtClean="0">
                <a:solidFill>
                  <a:srgbClr val="00B050"/>
                </a:solidFill>
              </a:rPr>
              <a:t>קיצונית גבוהה.</a:t>
            </a:r>
            <a:endParaRPr lang="en-US" dirty="0">
              <a:solidFill>
                <a:srgbClr val="00B050"/>
              </a:solidFill>
            </a:endParaRPr>
          </a:p>
          <a:p>
            <a:pPr lvl="0">
              <a:buBlip>
                <a:blip r:embed="rId2"/>
              </a:buBlip>
            </a:pPr>
            <a:r>
              <a:rPr lang="he-IL" dirty="0">
                <a:solidFill>
                  <a:srgbClr val="00B050"/>
                </a:solidFill>
              </a:rPr>
              <a:t>החומרים: </a:t>
            </a:r>
            <a:r>
              <a:rPr lang="en-US" dirty="0" smtClean="0">
                <a:solidFill>
                  <a:srgbClr val="00B050"/>
                </a:solidFill>
              </a:rPr>
              <a:t/>
            </a:r>
            <a:br>
              <a:rPr lang="en-US" dirty="0" smtClean="0">
                <a:solidFill>
                  <a:srgbClr val="00B050"/>
                </a:solidFill>
              </a:rPr>
            </a:br>
            <a:r>
              <a:rPr lang="he-IL" dirty="0" smtClean="0">
                <a:solidFill>
                  <a:srgbClr val="00B050"/>
                </a:solidFill>
              </a:rPr>
              <a:t>סגסוגת </a:t>
            </a:r>
            <a:r>
              <a:rPr lang="he-IL" dirty="0">
                <a:solidFill>
                  <a:srgbClr val="00B050"/>
                </a:solidFill>
              </a:rPr>
              <a:t>של טיטניום(90</a:t>
            </a:r>
            <a:r>
              <a:rPr lang="he-IL" dirty="0" smtClean="0">
                <a:solidFill>
                  <a:srgbClr val="00B050"/>
                </a:solidFill>
              </a:rPr>
              <a:t>%)</a:t>
            </a:r>
            <a:r>
              <a:rPr lang="en-US" dirty="0" smtClean="0">
                <a:solidFill>
                  <a:srgbClr val="00B050"/>
                </a:solidFill>
              </a:rPr>
              <a:t/>
            </a:r>
            <a:br>
              <a:rPr lang="en-US" dirty="0" smtClean="0">
                <a:solidFill>
                  <a:srgbClr val="00B050"/>
                </a:solidFill>
              </a:rPr>
            </a:br>
            <a:r>
              <a:rPr lang="he-IL" dirty="0" smtClean="0">
                <a:solidFill>
                  <a:srgbClr val="00B050"/>
                </a:solidFill>
              </a:rPr>
              <a:t>אלומיניום(6</a:t>
            </a:r>
            <a:r>
              <a:rPr lang="he-IL" dirty="0">
                <a:solidFill>
                  <a:srgbClr val="00B050"/>
                </a:solidFill>
              </a:rPr>
              <a:t>%) </a:t>
            </a:r>
            <a:r>
              <a:rPr lang="en-US" dirty="0" smtClean="0">
                <a:solidFill>
                  <a:srgbClr val="00B050"/>
                </a:solidFill>
              </a:rPr>
              <a:t/>
            </a:r>
            <a:br>
              <a:rPr lang="en-US" dirty="0" smtClean="0">
                <a:solidFill>
                  <a:srgbClr val="00B050"/>
                </a:solidFill>
              </a:rPr>
            </a:br>
            <a:r>
              <a:rPr lang="he-IL" dirty="0" err="1" smtClean="0">
                <a:solidFill>
                  <a:srgbClr val="00B050"/>
                </a:solidFill>
              </a:rPr>
              <a:t>וונידום</a:t>
            </a:r>
            <a:r>
              <a:rPr lang="he-IL" dirty="0" smtClean="0">
                <a:solidFill>
                  <a:srgbClr val="00B050"/>
                </a:solidFill>
              </a:rPr>
              <a:t>(4%)</a:t>
            </a:r>
            <a:endParaRPr lang="en-US" dirty="0">
              <a:solidFill>
                <a:srgbClr val="00B050"/>
              </a:solidFill>
            </a:endParaRPr>
          </a:p>
          <a:p>
            <a:pPr lvl="0">
              <a:buBlip>
                <a:blip r:embed="rId2"/>
              </a:buBlip>
            </a:pPr>
            <a:r>
              <a:rPr lang="he-IL" dirty="0" smtClean="0">
                <a:solidFill>
                  <a:srgbClr val="00B050"/>
                </a:solidFill>
              </a:rPr>
              <a:t>על תא </a:t>
            </a:r>
            <a:r>
              <a:rPr lang="he-IL" dirty="0" err="1" smtClean="0">
                <a:solidFill>
                  <a:srgbClr val="00B050"/>
                </a:solidFill>
              </a:rPr>
              <a:t>הגשושית</a:t>
            </a:r>
            <a:r>
              <a:rPr lang="he-IL" dirty="0" smtClean="0">
                <a:solidFill>
                  <a:srgbClr val="00B050"/>
                </a:solidFill>
              </a:rPr>
              <a:t> יהיו אריחים </a:t>
            </a:r>
            <a:r>
              <a:rPr lang="he-IL" dirty="0">
                <a:solidFill>
                  <a:srgbClr val="00B050"/>
                </a:solidFill>
              </a:rPr>
              <a:t>עמידים </a:t>
            </a:r>
            <a:r>
              <a:rPr lang="he-IL" dirty="0" smtClean="0">
                <a:solidFill>
                  <a:srgbClr val="00B050"/>
                </a:solidFill>
              </a:rPr>
              <a:t>לטמפרטורה גבוהה וחיכוך, </a:t>
            </a:r>
            <a:r>
              <a:rPr lang="he-IL" dirty="0">
                <a:solidFill>
                  <a:srgbClr val="00B050"/>
                </a:solidFill>
              </a:rPr>
              <a:t>שיאפשרו לחדור לאטמוספרה ללא פגיעה.   </a:t>
            </a:r>
            <a:endParaRPr lang="en-US" dirty="0">
              <a:solidFill>
                <a:srgbClr val="00B050"/>
              </a:solidFill>
            </a:endParaRPr>
          </a:p>
          <a:p>
            <a:endParaRPr lang="he-IL" dirty="0"/>
          </a:p>
        </p:txBody>
      </p:sp>
      <p:cxnSp>
        <p:nvCxnSpPr>
          <p:cNvPr id="1028" name="AutoShape 4"/>
          <p:cNvCxnSpPr>
            <a:cxnSpLocks noChangeShapeType="1"/>
          </p:cNvCxnSpPr>
          <p:nvPr/>
        </p:nvCxnSpPr>
        <p:spPr bwMode="auto">
          <a:xfrm rot="10800000">
            <a:off x="5562602" y="5562600"/>
            <a:ext cx="99059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Picture 6" descr="http://www.crystalinks.com/saturndescent704.jpg"/>
          <p:cNvPicPr>
            <a:picLocks noChangeAspect="1" noChangeArrowheads="1"/>
          </p:cNvPicPr>
          <p:nvPr/>
        </p:nvPicPr>
        <p:blipFill>
          <a:blip r:embed="rId3" cstate="print">
            <a:extLst/>
          </a:blip>
          <a:srcRect/>
          <a:stretch>
            <a:fillRect/>
          </a:stretch>
        </p:blipFill>
        <p:spPr bwMode="auto">
          <a:xfrm>
            <a:off x="0" y="0"/>
            <a:ext cx="4648200" cy="2561209"/>
          </a:xfrm>
          <a:prstGeom prst="rect">
            <a:avLst/>
          </a:prstGeom>
          <a:noFill/>
          <a:effectLst>
            <a:reflection endPos="65000" dist="50800" dir="5400000" sy="-100000" algn="bl" rotWithShape="0"/>
          </a:effectLst>
          <a:extLst/>
        </p:spPr>
      </p:pic>
      <p:pic>
        <p:nvPicPr>
          <p:cNvPr id="10" name="Picture 6" descr="http://www.crystalinks.com/saturndescent704.jpg"/>
          <p:cNvPicPr>
            <a:picLocks noChangeAspect="1" noChangeArrowheads="1"/>
          </p:cNvPicPr>
          <p:nvPr/>
        </p:nvPicPr>
        <p:blipFill>
          <a:blip r:embed="rId3" cstate="print">
            <a:extLst/>
          </a:blip>
          <a:srcRect/>
          <a:stretch>
            <a:fillRect/>
          </a:stretch>
        </p:blipFill>
        <p:spPr bwMode="auto">
          <a:xfrm>
            <a:off x="4648200" y="0"/>
            <a:ext cx="4495801" cy="2362200"/>
          </a:xfrm>
          <a:prstGeom prst="rect">
            <a:avLst/>
          </a:prstGeom>
          <a:noFill/>
          <a:effectLst>
            <a:reflection endPos="65000" dist="50800" dir="5400000" sy="-100000" algn="bl" rotWithShape="0"/>
          </a:effectLs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903640" y="0"/>
            <a:ext cx="3240360" cy="369332"/>
          </a:xfrm>
          <a:prstGeom prst="rect">
            <a:avLst/>
          </a:prstGeom>
          <a:noFill/>
        </p:spPr>
        <p:txBody>
          <a:bodyPr wrap="square" rtlCol="1">
            <a:spAutoFit/>
          </a:bodyPr>
          <a:lstStyle/>
          <a:p>
            <a:r>
              <a:rPr lang="he-IL" b="1" u="sng" dirty="0" smtClean="0">
                <a:solidFill>
                  <a:srgbClr val="FF0000"/>
                </a:solidFill>
              </a:rPr>
              <a:t>נחיתה </a:t>
            </a:r>
            <a:r>
              <a:rPr lang="he-IL" b="1" u="sng" dirty="0">
                <a:solidFill>
                  <a:srgbClr val="FF0000"/>
                </a:solidFill>
              </a:rPr>
              <a:t>על </a:t>
            </a:r>
            <a:r>
              <a:rPr lang="he-IL" b="1" u="sng" dirty="0" smtClean="0">
                <a:solidFill>
                  <a:srgbClr val="FF0000"/>
                </a:solidFill>
              </a:rPr>
              <a:t>האגמים ולא על הקרקע</a:t>
            </a:r>
            <a:endParaRPr lang="he-IL" b="1" u="sng" dirty="0">
              <a:solidFill>
                <a:srgbClr val="FF0000"/>
              </a:solidFill>
            </a:endParaRPr>
          </a:p>
        </p:txBody>
      </p:sp>
      <p:sp>
        <p:nvSpPr>
          <p:cNvPr id="10" name="TextBox 9"/>
          <p:cNvSpPr txBox="1"/>
          <p:nvPr/>
        </p:nvSpPr>
        <p:spPr>
          <a:xfrm>
            <a:off x="6858000" y="990600"/>
            <a:ext cx="1981200" cy="646331"/>
          </a:xfrm>
          <a:prstGeom prst="rect">
            <a:avLst/>
          </a:prstGeom>
          <a:noFill/>
        </p:spPr>
        <p:txBody>
          <a:bodyPr wrap="square" rtlCol="1">
            <a:spAutoFit/>
          </a:bodyPr>
          <a:lstStyle/>
          <a:p>
            <a:r>
              <a:rPr lang="he-IL" dirty="0" smtClean="0">
                <a:solidFill>
                  <a:schemeClr val="accent6">
                    <a:lumMod val="75000"/>
                  </a:schemeClr>
                </a:solidFill>
              </a:rPr>
              <a:t>מיפוי  פני השטח בטיטאן (אגם/קרקע)</a:t>
            </a:r>
            <a:endParaRPr lang="he-IL" dirty="0">
              <a:solidFill>
                <a:schemeClr val="accent6">
                  <a:lumMod val="75000"/>
                </a:schemeClr>
              </a:solidFill>
            </a:endParaRPr>
          </a:p>
        </p:txBody>
      </p:sp>
      <p:grpSp>
        <p:nvGrpSpPr>
          <p:cNvPr id="2" name="קבוצה 49"/>
          <p:cNvGrpSpPr/>
          <p:nvPr/>
        </p:nvGrpSpPr>
        <p:grpSpPr>
          <a:xfrm>
            <a:off x="6477000" y="2057400"/>
            <a:ext cx="2438400" cy="3562529"/>
            <a:chOff x="1981200" y="685800"/>
            <a:chExt cx="2438400" cy="3562529"/>
          </a:xfrm>
        </p:grpSpPr>
        <p:sp>
          <p:nvSpPr>
            <p:cNvPr id="13" name="TextBox 12"/>
            <p:cNvSpPr txBox="1"/>
            <p:nvPr/>
          </p:nvSpPr>
          <p:spPr>
            <a:xfrm>
              <a:off x="2286000" y="685800"/>
              <a:ext cx="2057400" cy="369332"/>
            </a:xfrm>
            <a:prstGeom prst="rect">
              <a:avLst/>
            </a:prstGeom>
            <a:noFill/>
          </p:spPr>
          <p:txBody>
            <a:bodyPr wrap="square" rtlCol="1">
              <a:spAutoFit/>
            </a:bodyPr>
            <a:lstStyle/>
            <a:p>
              <a:r>
                <a:rPr lang="he-IL" dirty="0" smtClean="0">
                  <a:solidFill>
                    <a:srgbClr val="00B050"/>
                  </a:solidFill>
                </a:rPr>
                <a:t>לווין שולח גלי לייזר</a:t>
              </a:r>
              <a:endParaRPr lang="he-IL" dirty="0">
                <a:solidFill>
                  <a:srgbClr val="00B050"/>
                </a:solidFill>
              </a:endParaRPr>
            </a:p>
          </p:txBody>
        </p:sp>
        <p:cxnSp>
          <p:nvCxnSpPr>
            <p:cNvPr id="17" name="מחבר חץ ישר 16"/>
            <p:cNvCxnSpPr/>
            <p:nvPr/>
          </p:nvCxnSpPr>
          <p:spPr>
            <a:xfrm rot="5400000">
              <a:off x="3201194" y="12184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057400" y="1371600"/>
              <a:ext cx="2362200" cy="369332"/>
            </a:xfrm>
            <a:prstGeom prst="rect">
              <a:avLst/>
            </a:prstGeom>
            <a:noFill/>
          </p:spPr>
          <p:txBody>
            <a:bodyPr wrap="square" rtlCol="1">
              <a:spAutoFit/>
            </a:bodyPr>
            <a:lstStyle/>
            <a:p>
              <a:r>
                <a:rPr lang="he-IL" dirty="0">
                  <a:solidFill>
                    <a:srgbClr val="00B050"/>
                  </a:solidFill>
                </a:rPr>
                <a:t>גלי </a:t>
              </a:r>
              <a:r>
                <a:rPr lang="he-IL" dirty="0" smtClean="0">
                  <a:solidFill>
                    <a:srgbClr val="00B050"/>
                  </a:solidFill>
                </a:rPr>
                <a:t>לייזר </a:t>
              </a:r>
              <a:r>
                <a:rPr lang="he-IL" dirty="0">
                  <a:solidFill>
                    <a:srgbClr val="00B050"/>
                  </a:solidFill>
                </a:rPr>
                <a:t>פוגעים בטיטאן</a:t>
              </a:r>
            </a:p>
          </p:txBody>
        </p:sp>
        <p:cxnSp>
          <p:nvCxnSpPr>
            <p:cNvPr id="22" name="מחבר חץ ישר 21"/>
            <p:cNvCxnSpPr/>
            <p:nvPr/>
          </p:nvCxnSpPr>
          <p:spPr>
            <a:xfrm rot="5400000">
              <a:off x="3124994" y="19042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981200" y="2133600"/>
              <a:ext cx="2362200" cy="646331"/>
            </a:xfrm>
            <a:prstGeom prst="rect">
              <a:avLst/>
            </a:prstGeom>
            <a:noFill/>
          </p:spPr>
          <p:txBody>
            <a:bodyPr wrap="square" rtlCol="1">
              <a:spAutoFit/>
            </a:bodyPr>
            <a:lstStyle/>
            <a:p>
              <a:r>
                <a:rPr lang="he-IL" dirty="0">
                  <a:solidFill>
                    <a:srgbClr val="00B050"/>
                  </a:solidFill>
                </a:rPr>
                <a:t>הגלים מוחזרים מהקרקע לחללית טיטן</a:t>
              </a:r>
            </a:p>
          </p:txBody>
        </p:sp>
        <p:cxnSp>
          <p:nvCxnSpPr>
            <p:cNvPr id="24" name="מחבר חץ ישר 23"/>
            <p:cNvCxnSpPr/>
            <p:nvPr/>
          </p:nvCxnSpPr>
          <p:spPr>
            <a:xfrm rot="5400000">
              <a:off x="3048794" y="28948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81200" y="3048000"/>
              <a:ext cx="2362200" cy="1200329"/>
            </a:xfrm>
            <a:prstGeom prst="rect">
              <a:avLst/>
            </a:prstGeom>
            <a:noFill/>
          </p:spPr>
          <p:txBody>
            <a:bodyPr wrap="square" rtlCol="1">
              <a:spAutoFit/>
            </a:bodyPr>
            <a:lstStyle/>
            <a:p>
              <a:r>
                <a:rPr lang="he-IL" dirty="0">
                  <a:solidFill>
                    <a:srgbClr val="00B050"/>
                  </a:solidFill>
                </a:rPr>
                <a:t>מאפשרים להעריך את גודל החלקיקים ומכאן אפשר לדעת אם </a:t>
              </a:r>
              <a:r>
                <a:rPr lang="he-IL" dirty="0" smtClean="0">
                  <a:solidFill>
                    <a:srgbClr val="00B050"/>
                  </a:solidFill>
                </a:rPr>
                <a:t>זה </a:t>
              </a:r>
            </a:p>
            <a:p>
              <a:r>
                <a:rPr lang="he-IL" b="1" u="sng" dirty="0" smtClean="0">
                  <a:solidFill>
                    <a:srgbClr val="00B050"/>
                  </a:solidFill>
                </a:rPr>
                <a:t>אגם</a:t>
              </a:r>
              <a:r>
                <a:rPr lang="he-IL" dirty="0" smtClean="0">
                  <a:solidFill>
                    <a:srgbClr val="00B050"/>
                  </a:solidFill>
                </a:rPr>
                <a:t> או </a:t>
              </a:r>
              <a:r>
                <a:rPr lang="he-IL" b="1" u="sng" dirty="0" smtClean="0">
                  <a:solidFill>
                    <a:srgbClr val="00B050"/>
                  </a:solidFill>
                </a:rPr>
                <a:t>קרקע</a:t>
              </a:r>
              <a:r>
                <a:rPr lang="he-IL" dirty="0" smtClean="0">
                  <a:solidFill>
                    <a:srgbClr val="00B050"/>
                  </a:solidFill>
                </a:rPr>
                <a:t>.</a:t>
              </a:r>
              <a:endParaRPr lang="he-IL" dirty="0">
                <a:solidFill>
                  <a:srgbClr val="00B050"/>
                </a:solidFill>
              </a:endParaRPr>
            </a:p>
          </p:txBody>
        </p:sp>
      </p:grpSp>
      <p:cxnSp>
        <p:nvCxnSpPr>
          <p:cNvPr id="27" name="מחבר חץ ישר 26"/>
          <p:cNvCxnSpPr/>
          <p:nvPr/>
        </p:nvCxnSpPr>
        <p:spPr>
          <a:xfrm rot="16200000" flipH="1">
            <a:off x="4610100" y="3162300"/>
            <a:ext cx="762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810000" y="3810000"/>
            <a:ext cx="2514600" cy="1754326"/>
          </a:xfrm>
          <a:prstGeom prst="rect">
            <a:avLst/>
          </a:prstGeom>
          <a:noFill/>
        </p:spPr>
        <p:txBody>
          <a:bodyPr wrap="square" rtlCol="1">
            <a:spAutoFit/>
          </a:bodyPr>
          <a:lstStyle/>
          <a:p>
            <a:r>
              <a:rPr lang="he-IL" b="1" u="sng" dirty="0" smtClean="0">
                <a:solidFill>
                  <a:srgbClr val="00B050"/>
                </a:solidFill>
              </a:rPr>
              <a:t>אגם</a:t>
            </a:r>
            <a:endParaRPr lang="he-IL" b="1" u="sng" dirty="0">
              <a:solidFill>
                <a:srgbClr val="00B050"/>
              </a:solidFill>
            </a:endParaRPr>
          </a:p>
          <a:p>
            <a:r>
              <a:rPr lang="he-IL" dirty="0" smtClean="0">
                <a:solidFill>
                  <a:srgbClr val="00B050"/>
                </a:solidFill>
              </a:rPr>
              <a:t>חיישני התא מזהים שהתא נמצא מעל מים ובמרחק של </a:t>
            </a:r>
            <a:r>
              <a:rPr lang="en-US" dirty="0" smtClean="0">
                <a:solidFill>
                  <a:srgbClr val="00B050"/>
                </a:solidFill>
              </a:rPr>
              <a:t>x</a:t>
            </a:r>
            <a:r>
              <a:rPr lang="he-IL" dirty="0" smtClean="0">
                <a:solidFill>
                  <a:srgbClr val="00B050"/>
                </a:solidFill>
              </a:rPr>
              <a:t> מטרים התא פותח את הפתח הצידי ומשחרר רק את הסירה </a:t>
            </a:r>
            <a:endParaRPr lang="he-IL" dirty="0">
              <a:solidFill>
                <a:srgbClr val="00B050"/>
              </a:solidFill>
            </a:endParaRPr>
          </a:p>
        </p:txBody>
      </p:sp>
      <p:sp>
        <p:nvSpPr>
          <p:cNvPr id="30" name="TextBox 29"/>
          <p:cNvSpPr txBox="1"/>
          <p:nvPr/>
        </p:nvSpPr>
        <p:spPr>
          <a:xfrm>
            <a:off x="304800" y="3733800"/>
            <a:ext cx="3352800" cy="2308324"/>
          </a:xfrm>
          <a:prstGeom prst="rect">
            <a:avLst/>
          </a:prstGeom>
          <a:noFill/>
        </p:spPr>
        <p:txBody>
          <a:bodyPr wrap="square" rtlCol="1">
            <a:spAutoFit/>
          </a:bodyPr>
          <a:lstStyle/>
          <a:p>
            <a:r>
              <a:rPr lang="he-IL" b="1" u="sng" dirty="0" smtClean="0">
                <a:solidFill>
                  <a:srgbClr val="00B050"/>
                </a:solidFill>
              </a:rPr>
              <a:t>קרקע</a:t>
            </a:r>
            <a:endParaRPr lang="he-IL" b="1" u="sng" dirty="0">
              <a:solidFill>
                <a:srgbClr val="00B050"/>
              </a:solidFill>
            </a:endParaRPr>
          </a:p>
          <a:p>
            <a:r>
              <a:rPr lang="he-IL" dirty="0">
                <a:solidFill>
                  <a:srgbClr val="00B050"/>
                </a:solidFill>
              </a:rPr>
              <a:t>חיישני התא מזהים שיש מתחת לתא קרקע מוצקה.</a:t>
            </a:r>
          </a:p>
          <a:p>
            <a:r>
              <a:rPr lang="he-IL" dirty="0">
                <a:solidFill>
                  <a:srgbClr val="00B050"/>
                </a:solidFill>
              </a:rPr>
              <a:t>התא נוחת על האדמה ופותח פתח צדי שבו רכב השטח יוצא  ומחזיק מעליו את הסירה  </a:t>
            </a:r>
            <a:r>
              <a:rPr lang="he-IL" dirty="0" smtClean="0">
                <a:solidFill>
                  <a:srgbClr val="00B050"/>
                </a:solidFill>
              </a:rPr>
              <a:t>והרובוט </a:t>
            </a:r>
            <a:r>
              <a:rPr lang="he-IL" dirty="0">
                <a:solidFill>
                  <a:srgbClr val="00B050"/>
                </a:solidFill>
              </a:rPr>
              <a:t>מנווט לאגם בעזרת חללית האם הנותנת לו את המיקום היחסי לאגם.</a:t>
            </a:r>
          </a:p>
        </p:txBody>
      </p:sp>
      <p:cxnSp>
        <p:nvCxnSpPr>
          <p:cNvPr id="32" name="מחבר חץ ישר 31"/>
          <p:cNvCxnSpPr/>
          <p:nvPr/>
        </p:nvCxnSpPr>
        <p:spPr>
          <a:xfrm rot="5400000">
            <a:off x="2743200" y="3200400"/>
            <a:ext cx="838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מחבר חץ ישר 42"/>
          <p:cNvCxnSpPr>
            <a:endCxn id="10" idx="0"/>
          </p:cNvCxnSpPr>
          <p:nvPr/>
        </p:nvCxnSpPr>
        <p:spPr>
          <a:xfrm rot="5400000">
            <a:off x="7582694" y="7231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867400" y="2667000"/>
            <a:ext cx="2590800" cy="369332"/>
          </a:xfrm>
          <a:prstGeom prst="rect">
            <a:avLst/>
          </a:prstGeom>
          <a:noFill/>
        </p:spPr>
        <p:txBody>
          <a:bodyPr wrap="square" rtlCol="1">
            <a:spAutoFit/>
          </a:bodyPr>
          <a:lstStyle/>
          <a:p>
            <a:endParaRPr lang="he-IL" dirty="0"/>
          </a:p>
        </p:txBody>
      </p:sp>
      <p:sp>
        <p:nvSpPr>
          <p:cNvPr id="48" name="TextBox 47"/>
          <p:cNvSpPr txBox="1"/>
          <p:nvPr/>
        </p:nvSpPr>
        <p:spPr>
          <a:xfrm>
            <a:off x="1219200" y="1676400"/>
            <a:ext cx="4419600" cy="1200329"/>
          </a:xfrm>
          <a:prstGeom prst="rect">
            <a:avLst/>
          </a:prstGeom>
          <a:noFill/>
        </p:spPr>
        <p:txBody>
          <a:bodyPr wrap="square" rtlCol="1">
            <a:spAutoFit/>
          </a:bodyPr>
          <a:lstStyle/>
          <a:p>
            <a:pPr>
              <a:buBlip>
                <a:blip r:embed="rId2"/>
              </a:buBlip>
            </a:pPr>
            <a:r>
              <a:rPr lang="he-IL" dirty="0" smtClean="0">
                <a:solidFill>
                  <a:srgbClr val="00B050"/>
                </a:solidFill>
              </a:rPr>
              <a:t>החללית "בוחרת" את האגם שבו רוצים להנחית את התא הנושא. (ע"פ חישוב זמן הקפה ניתן לדעת מתי החללית חוזרת לאותה נקודה)</a:t>
            </a:r>
          </a:p>
          <a:p>
            <a:pPr>
              <a:buBlip>
                <a:blip r:embed="rId2"/>
              </a:buBlip>
            </a:pPr>
            <a:r>
              <a:rPr lang="he-IL" dirty="0" smtClean="0">
                <a:solidFill>
                  <a:srgbClr val="00B050"/>
                </a:solidFill>
              </a:rPr>
              <a:t>בנקודה זאת משחררים את התא הנושא</a:t>
            </a:r>
            <a:endParaRPr lang="en-US" dirty="0">
              <a:solidFill>
                <a:srgbClr val="00B050"/>
              </a:solidFill>
            </a:endParaRPr>
          </a:p>
        </p:txBody>
      </p:sp>
      <p:sp>
        <p:nvSpPr>
          <p:cNvPr id="51" name="TextBox 50"/>
          <p:cNvSpPr txBox="1"/>
          <p:nvPr/>
        </p:nvSpPr>
        <p:spPr>
          <a:xfrm>
            <a:off x="2209800" y="1143000"/>
            <a:ext cx="2590800" cy="369332"/>
          </a:xfrm>
          <a:prstGeom prst="rect">
            <a:avLst/>
          </a:prstGeom>
          <a:noFill/>
        </p:spPr>
        <p:txBody>
          <a:bodyPr wrap="square" rtlCol="1">
            <a:spAutoFit/>
          </a:bodyPr>
          <a:lstStyle/>
          <a:p>
            <a:r>
              <a:rPr lang="he-IL" dirty="0">
                <a:solidFill>
                  <a:schemeClr val="accent6">
                    <a:lumMod val="75000"/>
                  </a:schemeClr>
                </a:solidFill>
              </a:rPr>
              <a:t>שחרור </a:t>
            </a:r>
            <a:r>
              <a:rPr lang="he-IL" dirty="0" err="1">
                <a:solidFill>
                  <a:schemeClr val="accent6">
                    <a:lumMod val="75000"/>
                  </a:schemeClr>
                </a:solidFill>
              </a:rPr>
              <a:t>הגשושית</a:t>
            </a:r>
            <a:endParaRPr lang="he-IL" dirty="0">
              <a:solidFill>
                <a:schemeClr val="accent6">
                  <a:lumMod val="75000"/>
                </a:schemeClr>
              </a:solidFill>
            </a:endParaRPr>
          </a:p>
        </p:txBody>
      </p:sp>
      <p:cxnSp>
        <p:nvCxnSpPr>
          <p:cNvPr id="54" name="מחבר חץ ישר 53"/>
          <p:cNvCxnSpPr/>
          <p:nvPr/>
        </p:nvCxnSpPr>
        <p:spPr>
          <a:xfrm rot="10800000">
            <a:off x="5715000" y="16002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867400" y="1295400"/>
            <a:ext cx="762000" cy="646331"/>
          </a:xfrm>
          <a:prstGeom prst="rect">
            <a:avLst/>
          </a:prstGeom>
          <a:noFill/>
        </p:spPr>
        <p:txBody>
          <a:bodyPr wrap="square" rtlCol="1">
            <a:spAutoFit/>
          </a:bodyPr>
          <a:lstStyle/>
          <a:p>
            <a:r>
              <a:rPr lang="he-IL" dirty="0" smtClean="0"/>
              <a:t>לאחר המיפוי</a:t>
            </a:r>
            <a:endParaRPr lang="he-IL" dirty="0"/>
          </a:p>
        </p:txBody>
      </p:sp>
      <p:sp>
        <p:nvSpPr>
          <p:cNvPr id="63" name="TextBox 62"/>
          <p:cNvSpPr txBox="1"/>
          <p:nvPr/>
        </p:nvSpPr>
        <p:spPr>
          <a:xfrm>
            <a:off x="4953000" y="3048000"/>
            <a:ext cx="533400" cy="369332"/>
          </a:xfrm>
          <a:prstGeom prst="rect">
            <a:avLst/>
          </a:prstGeom>
          <a:noFill/>
        </p:spPr>
        <p:txBody>
          <a:bodyPr wrap="square" rtlCol="1">
            <a:spAutoFit/>
          </a:bodyPr>
          <a:lstStyle/>
          <a:p>
            <a:r>
              <a:rPr lang="he-IL" dirty="0">
                <a:solidFill>
                  <a:srgbClr val="FF0000"/>
                </a:solidFill>
              </a:rPr>
              <a:t>א</a:t>
            </a:r>
            <a:r>
              <a:rPr lang="he-IL" dirty="0" smtClean="0">
                <a:solidFill>
                  <a:srgbClr val="FF0000"/>
                </a:solidFill>
              </a:rPr>
              <a:t>ם</a:t>
            </a:r>
            <a:endParaRPr lang="he-IL" dirty="0">
              <a:solidFill>
                <a:srgbClr val="FF0000"/>
              </a:solidFill>
            </a:endParaRPr>
          </a:p>
        </p:txBody>
      </p:sp>
      <p:sp>
        <p:nvSpPr>
          <p:cNvPr id="64" name="TextBox 63"/>
          <p:cNvSpPr txBox="1"/>
          <p:nvPr/>
        </p:nvSpPr>
        <p:spPr>
          <a:xfrm>
            <a:off x="2590800" y="3048000"/>
            <a:ext cx="533400" cy="369332"/>
          </a:xfrm>
          <a:prstGeom prst="rect">
            <a:avLst/>
          </a:prstGeom>
          <a:noFill/>
        </p:spPr>
        <p:txBody>
          <a:bodyPr wrap="square" rtlCol="1">
            <a:spAutoFit/>
          </a:bodyPr>
          <a:lstStyle/>
          <a:p>
            <a:r>
              <a:rPr lang="he-IL" dirty="0">
                <a:solidFill>
                  <a:srgbClr val="FF0000"/>
                </a:solidFill>
              </a:rPr>
              <a:t>א</a:t>
            </a:r>
            <a:r>
              <a:rPr lang="he-IL" dirty="0" smtClean="0">
                <a:solidFill>
                  <a:srgbClr val="FF0000"/>
                </a:solidFill>
              </a:rPr>
              <a:t>ם</a:t>
            </a:r>
            <a:endParaRPr lang="he-IL"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14407" y="762000"/>
            <a:ext cx="7391393" cy="5594350"/>
            <a:chOff x="-61" y="505"/>
            <a:chExt cx="11641" cy="8810"/>
          </a:xfrm>
        </p:grpSpPr>
        <p:grpSp>
          <p:nvGrpSpPr>
            <p:cNvPr id="3" name="Group 3"/>
            <p:cNvGrpSpPr>
              <a:grpSpLocks/>
            </p:cNvGrpSpPr>
            <p:nvPr/>
          </p:nvGrpSpPr>
          <p:grpSpPr bwMode="auto">
            <a:xfrm>
              <a:off x="-61" y="781"/>
              <a:ext cx="11641" cy="8534"/>
              <a:chOff x="-61" y="795"/>
              <a:chExt cx="11641" cy="8534"/>
            </a:xfrm>
          </p:grpSpPr>
          <p:sp>
            <p:nvSpPr>
              <p:cNvPr id="3076" name="AutoShape 4"/>
              <p:cNvSpPr>
                <a:spLocks noChangeArrowheads="1"/>
              </p:cNvSpPr>
              <p:nvPr/>
            </p:nvSpPr>
            <p:spPr bwMode="auto">
              <a:xfrm rot="10800000">
                <a:off x="480" y="795"/>
                <a:ext cx="10620" cy="70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127000" cmpd="dbl">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3077" name="Rectangle 5"/>
              <p:cNvSpPr>
                <a:spLocks noChangeArrowheads="1"/>
              </p:cNvSpPr>
              <p:nvPr/>
            </p:nvSpPr>
            <p:spPr bwMode="auto">
              <a:xfrm>
                <a:off x="8685" y="3465"/>
                <a:ext cx="555" cy="3165"/>
              </a:xfrm>
              <a:prstGeom prst="rect">
                <a:avLst/>
              </a:prstGeom>
              <a:solidFill>
                <a:srgbClr val="BFBFB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3078" name="Rectangle 6"/>
              <p:cNvSpPr>
                <a:spLocks noChangeArrowheads="1"/>
              </p:cNvSpPr>
              <p:nvPr/>
            </p:nvSpPr>
            <p:spPr bwMode="auto">
              <a:xfrm>
                <a:off x="2550" y="3690"/>
                <a:ext cx="555" cy="3165"/>
              </a:xfrm>
              <a:prstGeom prst="rect">
                <a:avLst/>
              </a:prstGeom>
              <a:solidFill>
                <a:srgbClr val="BFBFB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cxnSp>
            <p:nvCxnSpPr>
              <p:cNvPr id="3079" name="AutoShape 7"/>
              <p:cNvCxnSpPr>
                <a:cxnSpLocks noChangeShapeType="1"/>
              </p:cNvCxnSpPr>
              <p:nvPr/>
            </p:nvCxnSpPr>
            <p:spPr bwMode="auto">
              <a:xfrm>
                <a:off x="8685" y="5693"/>
                <a:ext cx="555" cy="0"/>
              </a:xfrm>
              <a:prstGeom prst="straightConnector1">
                <a:avLst/>
              </a:prstGeom>
              <a:noFill/>
              <a:ln w="9525">
                <a:solidFill>
                  <a:srgbClr val="000000"/>
                </a:solidFill>
                <a:round/>
                <a:headEnd/>
                <a:tailEnd/>
              </a:ln>
            </p:spPr>
          </p:cxnSp>
          <p:cxnSp>
            <p:nvCxnSpPr>
              <p:cNvPr id="3080" name="AutoShape 8"/>
              <p:cNvCxnSpPr>
                <a:cxnSpLocks noChangeShapeType="1"/>
              </p:cNvCxnSpPr>
              <p:nvPr/>
            </p:nvCxnSpPr>
            <p:spPr bwMode="auto">
              <a:xfrm>
                <a:off x="2550" y="4500"/>
                <a:ext cx="555" cy="0"/>
              </a:xfrm>
              <a:prstGeom prst="straightConnector1">
                <a:avLst/>
              </a:prstGeom>
              <a:noFill/>
              <a:ln w="9525">
                <a:solidFill>
                  <a:srgbClr val="000000"/>
                </a:solidFill>
                <a:round/>
                <a:headEnd/>
                <a:tailEnd/>
              </a:ln>
            </p:spPr>
          </p:cxnSp>
          <p:cxnSp>
            <p:nvCxnSpPr>
              <p:cNvPr id="3081" name="AutoShape 9"/>
              <p:cNvCxnSpPr>
                <a:cxnSpLocks noChangeShapeType="1"/>
              </p:cNvCxnSpPr>
              <p:nvPr/>
            </p:nvCxnSpPr>
            <p:spPr bwMode="auto">
              <a:xfrm>
                <a:off x="2550" y="5355"/>
                <a:ext cx="555" cy="0"/>
              </a:xfrm>
              <a:prstGeom prst="straightConnector1">
                <a:avLst/>
              </a:prstGeom>
              <a:noFill/>
              <a:ln w="9525">
                <a:solidFill>
                  <a:srgbClr val="000000"/>
                </a:solidFill>
                <a:round/>
                <a:headEnd/>
                <a:tailEnd/>
              </a:ln>
            </p:spPr>
          </p:cxnSp>
          <p:cxnSp>
            <p:nvCxnSpPr>
              <p:cNvPr id="3082" name="AutoShape 10"/>
              <p:cNvCxnSpPr>
                <a:cxnSpLocks noChangeShapeType="1"/>
              </p:cNvCxnSpPr>
              <p:nvPr/>
            </p:nvCxnSpPr>
            <p:spPr bwMode="auto">
              <a:xfrm>
                <a:off x="2550" y="6180"/>
                <a:ext cx="555" cy="0"/>
              </a:xfrm>
              <a:prstGeom prst="straightConnector1">
                <a:avLst/>
              </a:prstGeom>
              <a:noFill/>
              <a:ln w="9525">
                <a:solidFill>
                  <a:srgbClr val="000000"/>
                </a:solidFill>
                <a:round/>
                <a:headEnd/>
                <a:tailEnd/>
              </a:ln>
            </p:spPr>
          </p:cxnSp>
          <p:cxnSp>
            <p:nvCxnSpPr>
              <p:cNvPr id="3083" name="AutoShape 11"/>
              <p:cNvCxnSpPr>
                <a:cxnSpLocks noChangeShapeType="1"/>
              </p:cNvCxnSpPr>
              <p:nvPr/>
            </p:nvCxnSpPr>
            <p:spPr bwMode="auto">
              <a:xfrm>
                <a:off x="8925" y="4050"/>
                <a:ext cx="1245" cy="0"/>
              </a:xfrm>
              <a:prstGeom prst="straightConnector1">
                <a:avLst/>
              </a:prstGeom>
              <a:noFill/>
              <a:ln w="9525">
                <a:solidFill>
                  <a:srgbClr val="000000"/>
                </a:solidFill>
                <a:round/>
                <a:headEnd/>
                <a:tailEnd type="triangle" w="med" len="med"/>
              </a:ln>
            </p:spPr>
          </p:cxnSp>
          <p:sp>
            <p:nvSpPr>
              <p:cNvPr id="3084" name="Text Box 12"/>
              <p:cNvSpPr txBox="1">
                <a:spLocks noChangeArrowheads="1"/>
              </p:cNvSpPr>
              <p:nvPr/>
            </p:nvSpPr>
            <p:spPr bwMode="auto">
              <a:xfrm>
                <a:off x="10170" y="3690"/>
                <a:ext cx="1290" cy="70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he-IL"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רדיו מטר </a:t>
                </a:r>
                <a:r>
                  <a:rPr kumimoji="0" lang="he-IL" sz="1200" b="0" i="0" u="none" strike="noStrike" cap="none" normalizeH="0" baseline="0" dirty="0" err="1" smtClean="0">
                    <a:ln>
                      <a:noFill/>
                    </a:ln>
                    <a:solidFill>
                      <a:schemeClr val="tx1"/>
                    </a:solidFill>
                    <a:effectLst/>
                    <a:latin typeface="Arial" pitchFamily="34" charset="0"/>
                    <a:ea typeface="Arial" pitchFamily="34" charset="0"/>
                    <a:cs typeface="Arial" pitchFamily="34" charset="0"/>
                  </a:rPr>
                  <a:t>ספקטרלי</a:t>
                </a:r>
                <a:endParaRPr kumimoji="0" lang="he-IL"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5" name="Text Box 13"/>
              <p:cNvSpPr txBox="1">
                <a:spLocks noChangeArrowheads="1"/>
              </p:cNvSpPr>
              <p:nvPr/>
            </p:nvSpPr>
            <p:spPr bwMode="auto">
              <a:xfrm>
                <a:off x="10290" y="4935"/>
                <a:ext cx="1290" cy="9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he-IL"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רדיו מטר באינפרא אדום</a:t>
                </a:r>
                <a:endParaRPr kumimoji="0" lang="he-IL"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6" name="Text Box 14"/>
              <p:cNvSpPr txBox="1">
                <a:spLocks noChangeArrowheads="1"/>
              </p:cNvSpPr>
              <p:nvPr/>
            </p:nvSpPr>
            <p:spPr bwMode="auto">
              <a:xfrm>
                <a:off x="10095" y="6270"/>
                <a:ext cx="1485" cy="70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he-IL" sz="1200" b="0" i="0" u="none" strike="noStrike" cap="none" normalizeH="0" baseline="0" dirty="0" err="1" smtClean="0">
                    <a:ln>
                      <a:noFill/>
                    </a:ln>
                    <a:solidFill>
                      <a:schemeClr val="tx1"/>
                    </a:solidFill>
                    <a:effectLst/>
                    <a:latin typeface="Arial" pitchFamily="34" charset="0"/>
                    <a:ea typeface="Arial" pitchFamily="34" charset="0"/>
                    <a:cs typeface="Arial" pitchFamily="34" charset="0"/>
                  </a:rPr>
                  <a:t>ספקטרומטר</a:t>
                </a:r>
                <a:r>
                  <a:rPr kumimoji="0" lang="he-IL"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 מסות</a:t>
                </a:r>
                <a:endParaRPr kumimoji="0" lang="he-IL"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087" name="AutoShape 15"/>
              <p:cNvCxnSpPr>
                <a:cxnSpLocks noChangeShapeType="1"/>
              </p:cNvCxnSpPr>
              <p:nvPr/>
            </p:nvCxnSpPr>
            <p:spPr bwMode="auto">
              <a:xfrm flipH="1">
                <a:off x="1875" y="4140"/>
                <a:ext cx="930" cy="0"/>
              </a:xfrm>
              <a:prstGeom prst="straightConnector1">
                <a:avLst/>
              </a:prstGeom>
              <a:noFill/>
              <a:ln w="9525">
                <a:solidFill>
                  <a:srgbClr val="000000"/>
                </a:solidFill>
                <a:round/>
                <a:headEnd/>
                <a:tailEnd type="triangle" w="med" len="med"/>
              </a:ln>
            </p:spPr>
          </p:cxnSp>
          <p:sp>
            <p:nvSpPr>
              <p:cNvPr id="3088" name="Text Box 16"/>
              <p:cNvSpPr txBox="1">
                <a:spLocks noChangeArrowheads="1"/>
              </p:cNvSpPr>
              <p:nvPr/>
            </p:nvSpPr>
            <p:spPr bwMode="auto">
              <a:xfrm>
                <a:off x="-61" y="3728"/>
                <a:ext cx="1843" cy="7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he-IL"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מכשיר איסוף אירוסולים</a:t>
                </a:r>
                <a:endParaRPr kumimoji="0" lang="he-IL"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9" name="Text Box 17"/>
              <p:cNvSpPr txBox="1">
                <a:spLocks noChangeArrowheads="1"/>
              </p:cNvSpPr>
              <p:nvPr/>
            </p:nvSpPr>
            <p:spPr bwMode="auto">
              <a:xfrm>
                <a:off x="630" y="4703"/>
                <a:ext cx="1152" cy="65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he-IL" sz="1200" b="0" i="0" u="none" strike="noStrike" cap="none" normalizeH="0" baseline="0" dirty="0" err="1" smtClean="0">
                    <a:ln>
                      <a:noFill/>
                    </a:ln>
                    <a:solidFill>
                      <a:schemeClr val="tx1"/>
                    </a:solidFill>
                    <a:effectLst/>
                    <a:latin typeface="Arial" pitchFamily="34" charset="0"/>
                    <a:ea typeface="Arial" pitchFamily="34" charset="0"/>
                    <a:cs typeface="Arial" pitchFamily="34" charset="0"/>
                  </a:rPr>
                  <a:t>כרומוגרף</a:t>
                </a:r>
                <a:r>
                  <a:rPr kumimoji="0" lang="he-IL"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 גזים</a:t>
                </a:r>
                <a:endParaRPr kumimoji="0" lang="he-IL"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90" name="Text Box 18"/>
              <p:cNvSpPr txBox="1">
                <a:spLocks noChangeArrowheads="1"/>
              </p:cNvSpPr>
              <p:nvPr/>
            </p:nvSpPr>
            <p:spPr bwMode="auto">
              <a:xfrm>
                <a:off x="720" y="5693"/>
                <a:ext cx="1062" cy="3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he-IL"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מד גובה</a:t>
                </a:r>
                <a:endParaRPr kumimoji="0" lang="he-IL"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91" name="Rectangle 19"/>
              <p:cNvSpPr>
                <a:spLocks noChangeArrowheads="1"/>
              </p:cNvSpPr>
              <p:nvPr/>
            </p:nvSpPr>
            <p:spPr bwMode="auto">
              <a:xfrm>
                <a:off x="2160" y="7590"/>
                <a:ext cx="7080" cy="315"/>
              </a:xfrm>
              <a:prstGeom prst="rect">
                <a:avLst/>
              </a:prstGeom>
              <a:solidFill>
                <a:srgbClr val="40404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3092" name="Text Box 20"/>
              <p:cNvSpPr txBox="1">
                <a:spLocks noChangeArrowheads="1"/>
              </p:cNvSpPr>
              <p:nvPr/>
            </p:nvSpPr>
            <p:spPr bwMode="auto">
              <a:xfrm>
                <a:off x="1005" y="6345"/>
                <a:ext cx="777" cy="4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he-IL"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מכ"ם</a:t>
                </a:r>
                <a:endParaRPr kumimoji="0" lang="he-IL"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93" name="Text Box 21"/>
              <p:cNvSpPr txBox="1">
                <a:spLocks noChangeArrowheads="1"/>
              </p:cNvSpPr>
              <p:nvPr/>
            </p:nvSpPr>
            <p:spPr bwMode="auto">
              <a:xfrm>
                <a:off x="2346" y="8340"/>
                <a:ext cx="1468" cy="9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he-IL"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פתח צידי ליציאת </a:t>
                </a:r>
                <a:r>
                  <a:rPr kumimoji="0" lang="he-IL" sz="1200" b="0" i="0" u="none" strike="noStrike" cap="none" normalizeH="0" baseline="0" dirty="0" err="1" smtClean="0">
                    <a:ln>
                      <a:noFill/>
                    </a:ln>
                    <a:solidFill>
                      <a:schemeClr val="tx1"/>
                    </a:solidFill>
                    <a:effectLst/>
                    <a:latin typeface="Arial" pitchFamily="34" charset="0"/>
                    <a:ea typeface="Arial" pitchFamily="34" charset="0"/>
                    <a:cs typeface="Arial" pitchFamily="34" charset="0"/>
                  </a:rPr>
                  <a:t>הגשושית</a:t>
                </a:r>
                <a:endParaRPr kumimoji="0" lang="he-IL"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94" name="Text Box 22"/>
              <p:cNvSpPr txBox="1">
                <a:spLocks noChangeArrowheads="1"/>
              </p:cNvSpPr>
              <p:nvPr/>
            </p:nvSpPr>
            <p:spPr bwMode="auto">
              <a:xfrm>
                <a:off x="8320" y="8340"/>
                <a:ext cx="1468" cy="98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he-IL" sz="1200" b="0" i="0" u="none" strike="noStrike" cap="none" normalizeH="0" baseline="0" dirty="0" smtClean="0">
                    <a:ln>
                      <a:noFill/>
                    </a:ln>
                    <a:solidFill>
                      <a:schemeClr val="tx1"/>
                    </a:solidFill>
                    <a:effectLst/>
                    <a:latin typeface="Arial" pitchFamily="34" charset="0"/>
                    <a:cs typeface="Arial" pitchFamily="34" charset="0"/>
                  </a:rPr>
                  <a:t>פתח צידי  </a:t>
                </a:r>
              </a:p>
            </p:txBody>
          </p:sp>
          <p:sp>
            <p:nvSpPr>
              <p:cNvPr id="3095" name="AutoShape 23"/>
              <p:cNvSpPr>
                <a:spLocks noChangeArrowheads="1"/>
              </p:cNvSpPr>
              <p:nvPr/>
            </p:nvSpPr>
            <p:spPr bwMode="auto">
              <a:xfrm rot="-19189742">
                <a:off x="7847" y="5910"/>
                <a:ext cx="2596" cy="143"/>
              </a:xfrm>
              <a:prstGeom prst="parallelogram">
                <a:avLst>
                  <a:gd name="adj" fmla="val 45384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3096" name="AutoShape 24"/>
              <p:cNvSpPr>
                <a:spLocks noChangeArrowheads="1"/>
              </p:cNvSpPr>
              <p:nvPr/>
            </p:nvSpPr>
            <p:spPr bwMode="auto">
              <a:xfrm rot="-24002985">
                <a:off x="1320" y="4882"/>
                <a:ext cx="2596" cy="143"/>
              </a:xfrm>
              <a:prstGeom prst="parallelogram">
                <a:avLst>
                  <a:gd name="adj" fmla="val 45384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3097" name="AutoShape 25"/>
              <p:cNvSpPr>
                <a:spLocks noChangeArrowheads="1"/>
              </p:cNvSpPr>
              <p:nvPr/>
            </p:nvSpPr>
            <p:spPr bwMode="auto">
              <a:xfrm rot="-23958237">
                <a:off x="1320" y="5932"/>
                <a:ext cx="2596" cy="143"/>
              </a:xfrm>
              <a:prstGeom prst="parallelogram">
                <a:avLst>
                  <a:gd name="adj" fmla="val 45384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3098" name="AutoShape 26"/>
              <p:cNvSpPr>
                <a:spLocks noChangeArrowheads="1"/>
              </p:cNvSpPr>
              <p:nvPr/>
            </p:nvSpPr>
            <p:spPr bwMode="auto">
              <a:xfrm rot="-19259641">
                <a:off x="7847" y="4703"/>
                <a:ext cx="2596" cy="143"/>
              </a:xfrm>
              <a:prstGeom prst="parallelogram">
                <a:avLst>
                  <a:gd name="adj" fmla="val 45384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cxnSp>
            <p:nvCxnSpPr>
              <p:cNvPr id="3099" name="AutoShape 27"/>
              <p:cNvCxnSpPr>
                <a:cxnSpLocks noChangeShapeType="1"/>
              </p:cNvCxnSpPr>
              <p:nvPr/>
            </p:nvCxnSpPr>
            <p:spPr bwMode="auto">
              <a:xfrm>
                <a:off x="8925" y="5235"/>
                <a:ext cx="1245" cy="0"/>
              </a:xfrm>
              <a:prstGeom prst="straightConnector1">
                <a:avLst/>
              </a:prstGeom>
              <a:noFill/>
              <a:ln w="9525">
                <a:solidFill>
                  <a:srgbClr val="000000"/>
                </a:solidFill>
                <a:round/>
                <a:headEnd/>
                <a:tailEnd type="triangle" w="med" len="med"/>
              </a:ln>
            </p:spPr>
          </p:cxnSp>
          <p:cxnSp>
            <p:nvCxnSpPr>
              <p:cNvPr id="3100" name="AutoShape 28"/>
              <p:cNvCxnSpPr>
                <a:cxnSpLocks noChangeShapeType="1"/>
              </p:cNvCxnSpPr>
              <p:nvPr/>
            </p:nvCxnSpPr>
            <p:spPr bwMode="auto">
              <a:xfrm>
                <a:off x="9000" y="6435"/>
                <a:ext cx="1005" cy="0"/>
              </a:xfrm>
              <a:prstGeom prst="straightConnector1">
                <a:avLst/>
              </a:prstGeom>
              <a:noFill/>
              <a:ln w="9525">
                <a:solidFill>
                  <a:srgbClr val="000000"/>
                </a:solidFill>
                <a:round/>
                <a:headEnd/>
                <a:tailEnd type="triangle" w="med" len="med"/>
              </a:ln>
            </p:spPr>
          </p:cxnSp>
          <p:cxnSp>
            <p:nvCxnSpPr>
              <p:cNvPr id="3101" name="AutoShape 29"/>
              <p:cNvCxnSpPr>
                <a:cxnSpLocks noChangeShapeType="1"/>
              </p:cNvCxnSpPr>
              <p:nvPr/>
            </p:nvCxnSpPr>
            <p:spPr bwMode="auto">
              <a:xfrm flipH="1">
                <a:off x="1875" y="5025"/>
                <a:ext cx="930" cy="0"/>
              </a:xfrm>
              <a:prstGeom prst="straightConnector1">
                <a:avLst/>
              </a:prstGeom>
              <a:noFill/>
              <a:ln w="9525">
                <a:solidFill>
                  <a:srgbClr val="000000"/>
                </a:solidFill>
                <a:round/>
                <a:headEnd/>
                <a:tailEnd type="triangle" w="med" len="med"/>
              </a:ln>
            </p:spPr>
          </p:cxnSp>
          <p:cxnSp>
            <p:nvCxnSpPr>
              <p:cNvPr id="3102" name="AutoShape 30"/>
              <p:cNvCxnSpPr>
                <a:cxnSpLocks noChangeShapeType="1"/>
              </p:cNvCxnSpPr>
              <p:nvPr/>
            </p:nvCxnSpPr>
            <p:spPr bwMode="auto">
              <a:xfrm flipH="1">
                <a:off x="1875" y="5910"/>
                <a:ext cx="930" cy="0"/>
              </a:xfrm>
              <a:prstGeom prst="straightConnector1">
                <a:avLst/>
              </a:prstGeom>
              <a:noFill/>
              <a:ln w="9525">
                <a:solidFill>
                  <a:srgbClr val="000000"/>
                </a:solidFill>
                <a:round/>
                <a:headEnd/>
                <a:tailEnd type="triangle" w="med" len="med"/>
              </a:ln>
            </p:spPr>
          </p:cxnSp>
          <p:cxnSp>
            <p:nvCxnSpPr>
              <p:cNvPr id="3103" name="AutoShape 31"/>
              <p:cNvCxnSpPr>
                <a:cxnSpLocks noChangeShapeType="1"/>
              </p:cNvCxnSpPr>
              <p:nvPr/>
            </p:nvCxnSpPr>
            <p:spPr bwMode="auto">
              <a:xfrm flipH="1">
                <a:off x="1875" y="6540"/>
                <a:ext cx="930" cy="0"/>
              </a:xfrm>
              <a:prstGeom prst="straightConnector1">
                <a:avLst/>
              </a:prstGeom>
              <a:noFill/>
              <a:ln w="9525">
                <a:solidFill>
                  <a:srgbClr val="000000"/>
                </a:solidFill>
                <a:round/>
                <a:headEnd/>
                <a:tailEnd type="triangle" w="med" len="med"/>
              </a:ln>
            </p:spPr>
          </p:cxnSp>
          <p:cxnSp>
            <p:nvCxnSpPr>
              <p:cNvPr id="3104" name="AutoShape 32"/>
              <p:cNvCxnSpPr>
                <a:cxnSpLocks noChangeShapeType="1"/>
              </p:cNvCxnSpPr>
              <p:nvPr/>
            </p:nvCxnSpPr>
            <p:spPr bwMode="auto">
              <a:xfrm flipH="1" flipV="1">
                <a:off x="1950" y="3330"/>
                <a:ext cx="1155" cy="1170"/>
              </a:xfrm>
              <a:prstGeom prst="straightConnector1">
                <a:avLst/>
              </a:prstGeom>
              <a:noFill/>
              <a:ln w="9525">
                <a:solidFill>
                  <a:srgbClr val="000000"/>
                </a:solidFill>
                <a:round/>
                <a:headEnd/>
                <a:tailEnd type="triangle" w="med" len="med"/>
              </a:ln>
            </p:spPr>
          </p:cxnSp>
          <p:sp>
            <p:nvSpPr>
              <p:cNvPr id="3105" name="Text Box 33"/>
              <p:cNvSpPr txBox="1">
                <a:spLocks noChangeArrowheads="1"/>
              </p:cNvSpPr>
              <p:nvPr/>
            </p:nvSpPr>
            <p:spPr bwMode="auto">
              <a:xfrm>
                <a:off x="407" y="2453"/>
                <a:ext cx="1468" cy="10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he-IL"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פתחים לכניסת גזים למכשירים</a:t>
                </a:r>
                <a:endParaRPr kumimoji="0" lang="he-IL"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106" name="AutoShape 34"/>
              <p:cNvSpPr>
                <a:spLocks noChangeArrowheads="1"/>
              </p:cNvSpPr>
              <p:nvPr/>
            </p:nvSpPr>
            <p:spPr bwMode="auto">
              <a:xfrm>
                <a:off x="4845" y="1575"/>
                <a:ext cx="1905" cy="225"/>
              </a:xfrm>
              <a:prstGeom prst="roundRect">
                <a:avLst>
                  <a:gd name="adj" fmla="val 16667"/>
                </a:avLst>
              </a:prstGeom>
              <a:solidFill>
                <a:srgbClr val="27272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3107" name="AutoShape 35"/>
              <p:cNvSpPr>
                <a:spLocks noChangeArrowheads="1"/>
              </p:cNvSpPr>
              <p:nvPr/>
            </p:nvSpPr>
            <p:spPr bwMode="auto">
              <a:xfrm>
                <a:off x="4290" y="2025"/>
                <a:ext cx="3315" cy="225"/>
              </a:xfrm>
              <a:prstGeom prst="roundRect">
                <a:avLst>
                  <a:gd name="adj" fmla="val 16667"/>
                </a:avLst>
              </a:prstGeom>
              <a:solidFill>
                <a:srgbClr val="27272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3108" name="AutoShape 36"/>
              <p:cNvSpPr>
                <a:spLocks noChangeArrowheads="1"/>
              </p:cNvSpPr>
              <p:nvPr/>
            </p:nvSpPr>
            <p:spPr bwMode="auto">
              <a:xfrm>
                <a:off x="3555" y="2453"/>
                <a:ext cx="4785" cy="225"/>
              </a:xfrm>
              <a:prstGeom prst="roundRect">
                <a:avLst>
                  <a:gd name="adj" fmla="val 16667"/>
                </a:avLst>
              </a:prstGeom>
              <a:solidFill>
                <a:srgbClr val="27272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cxnSp>
            <p:nvCxnSpPr>
              <p:cNvPr id="3109" name="AutoShape 37"/>
              <p:cNvCxnSpPr>
                <a:cxnSpLocks noChangeShapeType="1"/>
              </p:cNvCxnSpPr>
              <p:nvPr/>
            </p:nvCxnSpPr>
            <p:spPr bwMode="auto">
              <a:xfrm>
                <a:off x="6570" y="1665"/>
                <a:ext cx="2835" cy="0"/>
              </a:xfrm>
              <a:prstGeom prst="straightConnector1">
                <a:avLst/>
              </a:prstGeom>
              <a:noFill/>
              <a:ln w="9525">
                <a:solidFill>
                  <a:srgbClr val="000000"/>
                </a:solidFill>
                <a:round/>
                <a:headEnd/>
                <a:tailEnd type="triangle" w="med" len="med"/>
              </a:ln>
            </p:spPr>
          </p:cxnSp>
          <p:cxnSp>
            <p:nvCxnSpPr>
              <p:cNvPr id="3110" name="AutoShape 38"/>
              <p:cNvCxnSpPr>
                <a:cxnSpLocks noChangeShapeType="1"/>
              </p:cNvCxnSpPr>
              <p:nvPr/>
            </p:nvCxnSpPr>
            <p:spPr bwMode="auto">
              <a:xfrm>
                <a:off x="7320" y="2100"/>
                <a:ext cx="2085" cy="0"/>
              </a:xfrm>
              <a:prstGeom prst="straightConnector1">
                <a:avLst/>
              </a:prstGeom>
              <a:noFill/>
              <a:ln w="9525">
                <a:solidFill>
                  <a:srgbClr val="000000"/>
                </a:solidFill>
                <a:round/>
                <a:headEnd/>
                <a:tailEnd type="triangle" w="med" len="med"/>
              </a:ln>
            </p:spPr>
          </p:cxnSp>
          <p:cxnSp>
            <p:nvCxnSpPr>
              <p:cNvPr id="3111" name="AutoShape 39"/>
              <p:cNvCxnSpPr>
                <a:cxnSpLocks noChangeShapeType="1"/>
              </p:cNvCxnSpPr>
              <p:nvPr/>
            </p:nvCxnSpPr>
            <p:spPr bwMode="auto">
              <a:xfrm>
                <a:off x="8040" y="2565"/>
                <a:ext cx="1365" cy="0"/>
              </a:xfrm>
              <a:prstGeom prst="straightConnector1">
                <a:avLst/>
              </a:prstGeom>
              <a:noFill/>
              <a:ln w="9525">
                <a:solidFill>
                  <a:srgbClr val="000000"/>
                </a:solidFill>
                <a:round/>
                <a:headEnd/>
                <a:tailEnd type="triangle" w="med" len="med"/>
              </a:ln>
            </p:spPr>
          </p:cxnSp>
          <p:sp>
            <p:nvSpPr>
              <p:cNvPr id="3112" name="Text Box 40"/>
              <p:cNvSpPr txBox="1">
                <a:spLocks noChangeArrowheads="1"/>
              </p:cNvSpPr>
              <p:nvPr/>
            </p:nvSpPr>
            <p:spPr bwMode="auto">
              <a:xfrm>
                <a:off x="9480" y="1402"/>
                <a:ext cx="1423" cy="3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he-IL"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מצנח ראשון</a:t>
                </a:r>
                <a:endParaRPr kumimoji="0" lang="he-IL"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113" name="Text Box 41"/>
              <p:cNvSpPr txBox="1">
                <a:spLocks noChangeArrowheads="1"/>
              </p:cNvSpPr>
              <p:nvPr/>
            </p:nvSpPr>
            <p:spPr bwMode="auto">
              <a:xfrm>
                <a:off x="9480" y="1882"/>
                <a:ext cx="1423" cy="3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he-IL"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מצנח שני</a:t>
                </a:r>
                <a:endParaRPr kumimoji="0" lang="he-IL"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114" name="Text Box 42"/>
              <p:cNvSpPr txBox="1">
                <a:spLocks noChangeArrowheads="1"/>
              </p:cNvSpPr>
              <p:nvPr/>
            </p:nvSpPr>
            <p:spPr bwMode="auto">
              <a:xfrm>
                <a:off x="9480" y="2377"/>
                <a:ext cx="1423" cy="3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he-IL"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מצנח שלישי</a:t>
                </a:r>
                <a:endParaRPr kumimoji="0" lang="he-IL"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115" name="Oval 43"/>
              <p:cNvSpPr>
                <a:spLocks noChangeArrowheads="1"/>
              </p:cNvSpPr>
              <p:nvPr/>
            </p:nvSpPr>
            <p:spPr bwMode="auto">
              <a:xfrm>
                <a:off x="3195" y="1402"/>
                <a:ext cx="721" cy="525"/>
              </a:xfrm>
              <a:prstGeom prst="ellipse">
                <a:avLst/>
              </a:prstGeom>
              <a:solidFill>
                <a:srgbClr val="A5A5A5"/>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cxnSp>
            <p:nvCxnSpPr>
              <p:cNvPr id="3116" name="AutoShape 44"/>
              <p:cNvCxnSpPr>
                <a:cxnSpLocks noChangeShapeType="1"/>
              </p:cNvCxnSpPr>
              <p:nvPr/>
            </p:nvCxnSpPr>
            <p:spPr bwMode="auto">
              <a:xfrm flipH="1">
                <a:off x="2445" y="1665"/>
                <a:ext cx="975" cy="0"/>
              </a:xfrm>
              <a:prstGeom prst="straightConnector1">
                <a:avLst/>
              </a:prstGeom>
              <a:noFill/>
              <a:ln w="9525">
                <a:solidFill>
                  <a:srgbClr val="000000"/>
                </a:solidFill>
                <a:round/>
                <a:headEnd/>
                <a:tailEnd type="triangle" w="med" len="med"/>
              </a:ln>
            </p:spPr>
          </p:cxnSp>
          <p:sp>
            <p:nvSpPr>
              <p:cNvPr id="3117" name="Text Box 45"/>
              <p:cNvSpPr txBox="1">
                <a:spLocks noChangeArrowheads="1"/>
              </p:cNvSpPr>
              <p:nvPr/>
            </p:nvSpPr>
            <p:spPr bwMode="auto">
              <a:xfrm>
                <a:off x="1281" y="1359"/>
                <a:ext cx="1178" cy="47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he-IL"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מצלמה</a:t>
                </a:r>
                <a:endParaRPr kumimoji="0" lang="he-IL"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118" name="AutoShape 46"/>
              <p:cNvCxnSpPr>
                <a:cxnSpLocks noChangeShapeType="1"/>
              </p:cNvCxnSpPr>
              <p:nvPr/>
            </p:nvCxnSpPr>
            <p:spPr bwMode="auto">
              <a:xfrm flipH="1">
                <a:off x="3420" y="7260"/>
                <a:ext cx="2454" cy="1005"/>
              </a:xfrm>
              <a:prstGeom prst="straightConnector1">
                <a:avLst/>
              </a:prstGeom>
              <a:noFill/>
              <a:ln w="9525">
                <a:solidFill>
                  <a:srgbClr val="000000"/>
                </a:solidFill>
                <a:round/>
                <a:headEnd/>
                <a:tailEnd type="triangle" w="med" len="med"/>
              </a:ln>
            </p:spPr>
          </p:cxnSp>
          <p:cxnSp>
            <p:nvCxnSpPr>
              <p:cNvPr id="3119" name="AutoShape 47"/>
              <p:cNvCxnSpPr>
                <a:cxnSpLocks noChangeShapeType="1"/>
              </p:cNvCxnSpPr>
              <p:nvPr/>
            </p:nvCxnSpPr>
            <p:spPr bwMode="auto">
              <a:xfrm>
                <a:off x="8340" y="7738"/>
                <a:ext cx="585" cy="527"/>
              </a:xfrm>
              <a:prstGeom prst="straightConnector1">
                <a:avLst/>
              </a:prstGeom>
              <a:noFill/>
              <a:ln w="9525">
                <a:solidFill>
                  <a:srgbClr val="000000"/>
                </a:solidFill>
                <a:round/>
                <a:headEnd/>
                <a:tailEnd type="triangle" w="med" len="med"/>
              </a:ln>
            </p:spPr>
          </p:cxnSp>
          <p:sp>
            <p:nvSpPr>
              <p:cNvPr id="3120" name="Rectangle 48"/>
              <p:cNvSpPr>
                <a:spLocks noChangeArrowheads="1"/>
              </p:cNvSpPr>
              <p:nvPr/>
            </p:nvSpPr>
            <p:spPr bwMode="auto">
              <a:xfrm>
                <a:off x="3555" y="2985"/>
                <a:ext cx="4560" cy="4845"/>
              </a:xfrm>
              <a:prstGeom prst="rect">
                <a:avLst/>
              </a:prstGeom>
              <a:solidFill>
                <a:srgbClr val="000000"/>
              </a:solidFill>
              <a:ln w="38100">
                <a:solidFill>
                  <a:srgbClr val="F2F2F2"/>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he-IL"/>
              </a:p>
            </p:txBody>
          </p:sp>
          <p:sp>
            <p:nvSpPr>
              <p:cNvPr id="3121" name="Rectangle 49"/>
              <p:cNvSpPr>
                <a:spLocks noChangeArrowheads="1"/>
              </p:cNvSpPr>
              <p:nvPr/>
            </p:nvSpPr>
            <p:spPr bwMode="auto">
              <a:xfrm>
                <a:off x="3916" y="3449"/>
                <a:ext cx="3794" cy="1156"/>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3122" name="Rectangle 50"/>
              <p:cNvSpPr>
                <a:spLocks noChangeArrowheads="1"/>
              </p:cNvSpPr>
              <p:nvPr/>
            </p:nvSpPr>
            <p:spPr bwMode="auto">
              <a:xfrm>
                <a:off x="3916" y="5693"/>
                <a:ext cx="3794" cy="1465"/>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3123" name="AutoShape 51"/>
              <p:cNvSpPr>
                <a:spLocks noChangeArrowheads="1"/>
              </p:cNvSpPr>
              <p:nvPr/>
            </p:nvSpPr>
            <p:spPr bwMode="auto">
              <a:xfrm>
                <a:off x="4290" y="4050"/>
                <a:ext cx="2835" cy="258"/>
              </a:xfrm>
              <a:prstGeom prst="flowChartMagneticDisk">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3124" name="AutoShape 52"/>
              <p:cNvSpPr>
                <a:spLocks noChangeArrowheads="1"/>
              </p:cNvSpPr>
              <p:nvPr/>
            </p:nvSpPr>
            <p:spPr bwMode="auto">
              <a:xfrm>
                <a:off x="5925" y="3728"/>
                <a:ext cx="840" cy="412"/>
              </a:xfrm>
              <a:prstGeom prst="flowChartMagneticDisk">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3125" name="AutoShape 53"/>
              <p:cNvSpPr>
                <a:spLocks noChangeArrowheads="1"/>
              </p:cNvSpPr>
              <p:nvPr/>
            </p:nvSpPr>
            <p:spPr bwMode="auto">
              <a:xfrm>
                <a:off x="4351" y="6075"/>
                <a:ext cx="2969" cy="285"/>
              </a:xfrm>
              <a:prstGeom prst="flowChartMagneticDisk">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cxnSp>
            <p:nvCxnSpPr>
              <p:cNvPr id="3126" name="AutoShape 54"/>
              <p:cNvCxnSpPr>
                <a:cxnSpLocks noChangeShapeType="1"/>
              </p:cNvCxnSpPr>
              <p:nvPr/>
            </p:nvCxnSpPr>
            <p:spPr bwMode="auto">
              <a:xfrm>
                <a:off x="7125" y="6327"/>
                <a:ext cx="269" cy="528"/>
              </a:xfrm>
              <a:prstGeom prst="straightConnector1">
                <a:avLst/>
              </a:prstGeom>
              <a:noFill/>
              <a:ln w="9525">
                <a:solidFill>
                  <a:srgbClr val="000000"/>
                </a:solidFill>
                <a:round/>
                <a:headEnd/>
                <a:tailEnd/>
              </a:ln>
            </p:spPr>
          </p:cxnSp>
          <p:cxnSp>
            <p:nvCxnSpPr>
              <p:cNvPr id="3127" name="AutoShape 55"/>
              <p:cNvCxnSpPr>
                <a:cxnSpLocks noChangeShapeType="1"/>
              </p:cNvCxnSpPr>
              <p:nvPr/>
            </p:nvCxnSpPr>
            <p:spPr bwMode="auto">
              <a:xfrm flipH="1">
                <a:off x="4185" y="6345"/>
                <a:ext cx="435" cy="543"/>
              </a:xfrm>
              <a:prstGeom prst="straightConnector1">
                <a:avLst/>
              </a:prstGeom>
              <a:noFill/>
              <a:ln w="9525">
                <a:solidFill>
                  <a:srgbClr val="000000"/>
                </a:solidFill>
                <a:round/>
                <a:headEnd/>
                <a:tailEnd/>
              </a:ln>
            </p:spPr>
          </p:cxnSp>
          <p:cxnSp>
            <p:nvCxnSpPr>
              <p:cNvPr id="3128" name="AutoShape 56"/>
              <p:cNvCxnSpPr>
                <a:cxnSpLocks noChangeShapeType="1"/>
              </p:cNvCxnSpPr>
              <p:nvPr/>
            </p:nvCxnSpPr>
            <p:spPr bwMode="auto">
              <a:xfrm flipH="1">
                <a:off x="4500" y="6345"/>
                <a:ext cx="450" cy="633"/>
              </a:xfrm>
              <a:prstGeom prst="straightConnector1">
                <a:avLst/>
              </a:prstGeom>
              <a:noFill/>
              <a:ln w="9525">
                <a:solidFill>
                  <a:srgbClr val="000000"/>
                </a:solidFill>
                <a:round/>
                <a:headEnd/>
                <a:tailEnd/>
              </a:ln>
            </p:spPr>
          </p:cxnSp>
          <p:cxnSp>
            <p:nvCxnSpPr>
              <p:cNvPr id="3129" name="AutoShape 57"/>
              <p:cNvCxnSpPr>
                <a:cxnSpLocks noChangeShapeType="1"/>
              </p:cNvCxnSpPr>
              <p:nvPr/>
            </p:nvCxnSpPr>
            <p:spPr bwMode="auto">
              <a:xfrm>
                <a:off x="6675" y="6360"/>
                <a:ext cx="330" cy="635"/>
              </a:xfrm>
              <a:prstGeom prst="straightConnector1">
                <a:avLst/>
              </a:prstGeom>
              <a:noFill/>
              <a:ln w="9525">
                <a:solidFill>
                  <a:srgbClr val="000000"/>
                </a:solidFill>
                <a:round/>
                <a:headEnd/>
                <a:tailEnd/>
              </a:ln>
            </p:spPr>
          </p:cxnSp>
          <p:sp>
            <p:nvSpPr>
              <p:cNvPr id="3130" name="AutoShape 58"/>
              <p:cNvSpPr>
                <a:spLocks noChangeArrowheads="1"/>
              </p:cNvSpPr>
              <p:nvPr/>
            </p:nvSpPr>
            <p:spPr bwMode="auto">
              <a:xfrm>
                <a:off x="4365" y="5805"/>
                <a:ext cx="660" cy="270"/>
              </a:xfrm>
              <a:prstGeom prst="curvedRightArrow">
                <a:avLst>
                  <a:gd name="adj1" fmla="val 34444"/>
                  <a:gd name="adj2" fmla="val 34444"/>
                  <a:gd name="adj3" fmla="val 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3131" name="AutoShape 59"/>
              <p:cNvSpPr>
                <a:spLocks noChangeArrowheads="1"/>
              </p:cNvSpPr>
              <p:nvPr/>
            </p:nvSpPr>
            <p:spPr bwMode="auto">
              <a:xfrm>
                <a:off x="6495" y="5783"/>
                <a:ext cx="825" cy="270"/>
              </a:xfrm>
              <a:prstGeom prst="curvedLeftArrow">
                <a:avLst>
                  <a:gd name="adj1" fmla="val 29704"/>
                  <a:gd name="adj2" fmla="val 49704"/>
                  <a:gd name="adj3" fmla="val 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cxnSp>
            <p:nvCxnSpPr>
              <p:cNvPr id="3132" name="AutoShape 60"/>
              <p:cNvCxnSpPr>
                <a:cxnSpLocks noChangeShapeType="1"/>
              </p:cNvCxnSpPr>
              <p:nvPr/>
            </p:nvCxnSpPr>
            <p:spPr bwMode="auto">
              <a:xfrm>
                <a:off x="4425" y="5932"/>
                <a:ext cx="0" cy="395"/>
              </a:xfrm>
              <a:prstGeom prst="straightConnector1">
                <a:avLst/>
              </a:prstGeom>
              <a:noFill/>
              <a:ln w="9525">
                <a:solidFill>
                  <a:srgbClr val="000000"/>
                </a:solidFill>
                <a:round/>
                <a:headEnd/>
                <a:tailEnd/>
              </a:ln>
            </p:spPr>
          </p:cxnSp>
          <p:cxnSp>
            <p:nvCxnSpPr>
              <p:cNvPr id="3133" name="AutoShape 61"/>
              <p:cNvCxnSpPr>
                <a:cxnSpLocks noChangeShapeType="1"/>
              </p:cNvCxnSpPr>
              <p:nvPr/>
            </p:nvCxnSpPr>
            <p:spPr bwMode="auto">
              <a:xfrm>
                <a:off x="7245" y="5910"/>
                <a:ext cx="0" cy="435"/>
              </a:xfrm>
              <a:prstGeom prst="straightConnector1">
                <a:avLst/>
              </a:prstGeom>
              <a:noFill/>
              <a:ln w="9525">
                <a:solidFill>
                  <a:srgbClr val="000000"/>
                </a:solidFill>
                <a:round/>
                <a:headEnd/>
                <a:tailEnd/>
              </a:ln>
            </p:spPr>
          </p:cxnSp>
          <p:sp>
            <p:nvSpPr>
              <p:cNvPr id="3134" name="Rectangle 62"/>
              <p:cNvSpPr>
                <a:spLocks noChangeArrowheads="1"/>
              </p:cNvSpPr>
              <p:nvPr/>
            </p:nvSpPr>
            <p:spPr bwMode="auto">
              <a:xfrm>
                <a:off x="5724" y="2985"/>
                <a:ext cx="150" cy="48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grpSp>
        <p:sp>
          <p:nvSpPr>
            <p:cNvPr id="3135" name="AutoShape 63"/>
            <p:cNvSpPr>
              <a:spLocks noChangeArrowheads="1"/>
            </p:cNvSpPr>
            <p:nvPr/>
          </p:nvSpPr>
          <p:spPr bwMode="auto">
            <a:xfrm>
              <a:off x="1122" y="6995"/>
              <a:ext cx="2298" cy="432"/>
            </a:xfrm>
            <a:prstGeom prst="roundRect">
              <a:avLst>
                <a:gd name="adj" fmla="val 16667"/>
              </a:avLst>
            </a:prstGeom>
            <a:solidFill>
              <a:srgbClr val="D8D8D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3136" name="AutoShape 64"/>
            <p:cNvSpPr>
              <a:spLocks noChangeArrowheads="1"/>
            </p:cNvSpPr>
            <p:nvPr/>
          </p:nvSpPr>
          <p:spPr bwMode="auto">
            <a:xfrm>
              <a:off x="8320" y="6995"/>
              <a:ext cx="2298" cy="432"/>
            </a:xfrm>
            <a:prstGeom prst="roundRect">
              <a:avLst>
                <a:gd name="adj" fmla="val 16667"/>
              </a:avLst>
            </a:prstGeom>
            <a:solidFill>
              <a:srgbClr val="D8D8D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3137" name="Text Box 65"/>
            <p:cNvSpPr txBox="1">
              <a:spLocks noChangeArrowheads="1"/>
            </p:cNvSpPr>
            <p:nvPr/>
          </p:nvSpPr>
          <p:spPr bwMode="auto">
            <a:xfrm>
              <a:off x="59" y="505"/>
              <a:ext cx="2386" cy="77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he-IL"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מדחס אוויר למילוי מתקני הציפה</a:t>
              </a:r>
              <a:endParaRPr kumimoji="0" lang="he-IL"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138" name="AutoShape 66"/>
            <p:cNvCxnSpPr>
              <a:cxnSpLocks noChangeShapeType="1"/>
            </p:cNvCxnSpPr>
            <p:nvPr/>
          </p:nvCxnSpPr>
          <p:spPr bwMode="auto">
            <a:xfrm flipH="1" flipV="1">
              <a:off x="1005" y="1388"/>
              <a:ext cx="1800" cy="1928"/>
            </a:xfrm>
            <a:prstGeom prst="straightConnector1">
              <a:avLst/>
            </a:prstGeom>
            <a:noFill/>
            <a:ln w="9525">
              <a:solidFill>
                <a:srgbClr val="000000"/>
              </a:solidFill>
              <a:round/>
              <a:headEnd/>
              <a:tailEnd type="triangle" w="med" len="med"/>
            </a:ln>
          </p:spPr>
        </p:cxnSp>
        <p:sp>
          <p:nvSpPr>
            <p:cNvPr id="3139" name="Text Box 67"/>
            <p:cNvSpPr txBox="1">
              <a:spLocks noChangeArrowheads="1"/>
            </p:cNvSpPr>
            <p:nvPr/>
          </p:nvSpPr>
          <p:spPr bwMode="auto">
            <a:xfrm>
              <a:off x="4281" y="8554"/>
              <a:ext cx="3305" cy="7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he-IL"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מתקני ציפה שיאפשרו לתא לצוף במקרה של נחיתה על אגם</a:t>
              </a:r>
              <a:endParaRPr kumimoji="0" lang="he-IL"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140" name="AutoShape 68"/>
            <p:cNvCxnSpPr>
              <a:cxnSpLocks noChangeShapeType="1"/>
            </p:cNvCxnSpPr>
            <p:nvPr/>
          </p:nvCxnSpPr>
          <p:spPr bwMode="auto">
            <a:xfrm>
              <a:off x="2160" y="7144"/>
              <a:ext cx="2790" cy="1309"/>
            </a:xfrm>
            <a:prstGeom prst="straightConnector1">
              <a:avLst/>
            </a:prstGeom>
            <a:noFill/>
            <a:ln w="9525">
              <a:solidFill>
                <a:srgbClr val="000000"/>
              </a:solidFill>
              <a:round/>
              <a:headEnd/>
              <a:tailEnd type="triangle" w="med" len="med"/>
            </a:ln>
          </p:spPr>
        </p:cxnSp>
      </p:grpSp>
      <p:sp>
        <p:nvSpPr>
          <p:cNvPr id="71" name="TextBox 70"/>
          <p:cNvSpPr txBox="1"/>
          <p:nvPr/>
        </p:nvSpPr>
        <p:spPr>
          <a:xfrm>
            <a:off x="6400800" y="304800"/>
            <a:ext cx="2286000" cy="369332"/>
          </a:xfrm>
          <a:prstGeom prst="rect">
            <a:avLst/>
          </a:prstGeom>
          <a:noFill/>
        </p:spPr>
        <p:txBody>
          <a:bodyPr wrap="square" rtlCol="1">
            <a:spAutoFit/>
          </a:bodyPr>
          <a:lstStyle/>
          <a:p>
            <a:r>
              <a:rPr lang="he-IL" b="1" dirty="0"/>
              <a:t>תא </a:t>
            </a:r>
            <a:r>
              <a:rPr lang="he-IL" b="1" dirty="0" err="1" smtClean="0"/>
              <a:t>הגשושית</a:t>
            </a:r>
            <a:r>
              <a:rPr lang="he-IL" b="1" dirty="0" smtClean="0"/>
              <a:t>- רמון</a:t>
            </a:r>
            <a:endParaRPr lang="he-IL"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47800" y="1295400"/>
            <a:ext cx="7162800" cy="5095875"/>
            <a:chOff x="923" y="1912"/>
            <a:chExt cx="10425" cy="6826"/>
          </a:xfrm>
        </p:grpSpPr>
        <p:sp>
          <p:nvSpPr>
            <p:cNvPr id="2051" name="AutoShape 3"/>
            <p:cNvSpPr>
              <a:spLocks noChangeArrowheads="1"/>
            </p:cNvSpPr>
            <p:nvPr/>
          </p:nvSpPr>
          <p:spPr bwMode="auto">
            <a:xfrm rot="973239">
              <a:off x="8391" y="4117"/>
              <a:ext cx="294" cy="3470"/>
            </a:xfrm>
            <a:prstGeom prst="flowChartMagneticDisk">
              <a:avLst/>
            </a:prstGeom>
            <a:gradFill rotWithShape="0">
              <a:gsLst>
                <a:gs pos="0">
                  <a:srgbClr val="666666"/>
                </a:gs>
                <a:gs pos="50000">
                  <a:srgbClr val="000000"/>
                </a:gs>
                <a:gs pos="100000">
                  <a:srgbClr val="666666"/>
                </a:gs>
              </a:gsLst>
              <a:lin ang="5400000" scaled="1"/>
            </a:gradFill>
            <a:ln w="12700">
              <a:solidFill>
                <a:srgbClr val="000000"/>
              </a:solidFill>
              <a:round/>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he-IL"/>
            </a:p>
          </p:txBody>
        </p:sp>
        <p:sp>
          <p:nvSpPr>
            <p:cNvPr id="2052" name="AutoShape 4"/>
            <p:cNvSpPr>
              <a:spLocks noChangeArrowheads="1"/>
            </p:cNvSpPr>
            <p:nvPr/>
          </p:nvSpPr>
          <p:spPr bwMode="auto">
            <a:xfrm rot="-950116">
              <a:off x="5410" y="4117"/>
              <a:ext cx="233" cy="3470"/>
            </a:xfrm>
            <a:prstGeom prst="flowChartMagneticDisk">
              <a:avLst/>
            </a:prstGeom>
            <a:gradFill rotWithShape="0">
              <a:gsLst>
                <a:gs pos="0">
                  <a:srgbClr val="666666"/>
                </a:gs>
                <a:gs pos="50000">
                  <a:srgbClr val="000000"/>
                </a:gs>
                <a:gs pos="100000">
                  <a:srgbClr val="666666"/>
                </a:gs>
              </a:gsLst>
              <a:lin ang="5400000" scaled="1"/>
            </a:gradFill>
            <a:ln w="12700">
              <a:solidFill>
                <a:srgbClr val="000000"/>
              </a:solidFill>
              <a:round/>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he-IL"/>
            </a:p>
          </p:txBody>
        </p:sp>
        <p:sp>
          <p:nvSpPr>
            <p:cNvPr id="2053" name="AutoShape 5"/>
            <p:cNvSpPr>
              <a:spLocks noChangeArrowheads="1"/>
            </p:cNvSpPr>
            <p:nvPr/>
          </p:nvSpPr>
          <p:spPr bwMode="auto">
            <a:xfrm rot="973239">
              <a:off x="7063" y="4117"/>
              <a:ext cx="294" cy="3470"/>
            </a:xfrm>
            <a:prstGeom prst="flowChartMagneticDisk">
              <a:avLst/>
            </a:prstGeom>
            <a:gradFill rotWithShape="0">
              <a:gsLst>
                <a:gs pos="0">
                  <a:srgbClr val="666666"/>
                </a:gs>
                <a:gs pos="50000">
                  <a:srgbClr val="000000"/>
                </a:gs>
                <a:gs pos="100000">
                  <a:srgbClr val="666666"/>
                </a:gs>
              </a:gsLst>
              <a:lin ang="5400000" scaled="1"/>
            </a:gradFill>
            <a:ln w="12700">
              <a:solidFill>
                <a:srgbClr val="000000"/>
              </a:solidFill>
              <a:round/>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he-IL"/>
            </a:p>
          </p:txBody>
        </p:sp>
        <p:sp>
          <p:nvSpPr>
            <p:cNvPr id="2054" name="AutoShape 6"/>
            <p:cNvSpPr>
              <a:spLocks noChangeArrowheads="1"/>
            </p:cNvSpPr>
            <p:nvPr/>
          </p:nvSpPr>
          <p:spPr bwMode="auto">
            <a:xfrm rot="-950116">
              <a:off x="3998" y="4117"/>
              <a:ext cx="233" cy="3470"/>
            </a:xfrm>
            <a:prstGeom prst="flowChartMagneticDisk">
              <a:avLst/>
            </a:prstGeom>
            <a:gradFill rotWithShape="0">
              <a:gsLst>
                <a:gs pos="0">
                  <a:srgbClr val="666666"/>
                </a:gs>
                <a:gs pos="50000">
                  <a:srgbClr val="000000"/>
                </a:gs>
                <a:gs pos="100000">
                  <a:srgbClr val="666666"/>
                </a:gs>
              </a:gsLst>
              <a:lin ang="5400000" scaled="1"/>
            </a:gradFill>
            <a:ln w="12700">
              <a:solidFill>
                <a:srgbClr val="000000"/>
              </a:solidFill>
              <a:round/>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he-IL"/>
            </a:p>
          </p:txBody>
        </p:sp>
        <p:sp>
          <p:nvSpPr>
            <p:cNvPr id="2055" name="AutoShape 7"/>
            <p:cNvSpPr>
              <a:spLocks noChangeArrowheads="1"/>
            </p:cNvSpPr>
            <p:nvPr/>
          </p:nvSpPr>
          <p:spPr bwMode="auto">
            <a:xfrm>
              <a:off x="1995" y="4117"/>
              <a:ext cx="8520" cy="1095"/>
            </a:xfrm>
            <a:prstGeom prst="can">
              <a:avLst>
                <a:gd name="adj" fmla="val 25000"/>
              </a:avLst>
            </a:prstGeom>
            <a:solidFill>
              <a:srgbClr val="FFFFFF"/>
            </a:solidFill>
            <a:ln w="635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2056" name="AutoShape 8"/>
            <p:cNvSpPr>
              <a:spLocks noChangeArrowheads="1"/>
            </p:cNvSpPr>
            <p:nvPr/>
          </p:nvSpPr>
          <p:spPr bwMode="auto">
            <a:xfrm rot="1765270">
              <a:off x="3886" y="4221"/>
              <a:ext cx="239" cy="3470"/>
            </a:xfrm>
            <a:prstGeom prst="flowChartMagneticDisk">
              <a:avLst/>
            </a:prstGeom>
            <a:gradFill rotWithShape="0">
              <a:gsLst>
                <a:gs pos="0">
                  <a:srgbClr val="666666"/>
                </a:gs>
                <a:gs pos="50000">
                  <a:srgbClr val="000000"/>
                </a:gs>
                <a:gs pos="100000">
                  <a:srgbClr val="666666"/>
                </a:gs>
              </a:gsLst>
              <a:lin ang="5400000" scaled="1"/>
            </a:gradFill>
            <a:ln w="12700">
              <a:solidFill>
                <a:srgbClr val="000000"/>
              </a:solidFill>
              <a:round/>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he-IL"/>
            </a:p>
          </p:txBody>
        </p:sp>
        <p:sp>
          <p:nvSpPr>
            <p:cNvPr id="2057" name="AutoShape 9"/>
            <p:cNvSpPr>
              <a:spLocks noChangeArrowheads="1"/>
            </p:cNvSpPr>
            <p:nvPr/>
          </p:nvSpPr>
          <p:spPr bwMode="auto">
            <a:xfrm rot="1765270">
              <a:off x="2986" y="4206"/>
              <a:ext cx="239" cy="3470"/>
            </a:xfrm>
            <a:prstGeom prst="flowChartMagneticDisk">
              <a:avLst/>
            </a:prstGeom>
            <a:gradFill rotWithShape="0">
              <a:gsLst>
                <a:gs pos="0">
                  <a:srgbClr val="666666"/>
                </a:gs>
                <a:gs pos="50000">
                  <a:srgbClr val="000000"/>
                </a:gs>
                <a:gs pos="100000">
                  <a:srgbClr val="666666"/>
                </a:gs>
              </a:gsLst>
              <a:lin ang="5400000" scaled="1"/>
            </a:gradFill>
            <a:ln w="12700">
              <a:solidFill>
                <a:srgbClr val="000000"/>
              </a:solidFill>
              <a:round/>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he-IL"/>
            </a:p>
          </p:txBody>
        </p:sp>
        <p:sp>
          <p:nvSpPr>
            <p:cNvPr id="2058" name="AutoShape 10"/>
            <p:cNvSpPr>
              <a:spLocks noChangeArrowheads="1"/>
            </p:cNvSpPr>
            <p:nvPr/>
          </p:nvSpPr>
          <p:spPr bwMode="auto">
            <a:xfrm rot="1765270">
              <a:off x="1905" y="4206"/>
              <a:ext cx="239" cy="3470"/>
            </a:xfrm>
            <a:prstGeom prst="flowChartMagneticDisk">
              <a:avLst/>
            </a:prstGeom>
            <a:gradFill rotWithShape="0">
              <a:gsLst>
                <a:gs pos="0">
                  <a:srgbClr val="666666"/>
                </a:gs>
                <a:gs pos="50000">
                  <a:srgbClr val="000000"/>
                </a:gs>
                <a:gs pos="100000">
                  <a:srgbClr val="666666"/>
                </a:gs>
              </a:gsLst>
              <a:lin ang="5400000" scaled="1"/>
            </a:gradFill>
            <a:ln w="12700">
              <a:solidFill>
                <a:srgbClr val="000000"/>
              </a:solidFill>
              <a:round/>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he-IL"/>
            </a:p>
          </p:txBody>
        </p:sp>
        <p:sp>
          <p:nvSpPr>
            <p:cNvPr id="2059" name="AutoShape 11"/>
            <p:cNvSpPr>
              <a:spLocks noChangeArrowheads="1"/>
            </p:cNvSpPr>
            <p:nvPr/>
          </p:nvSpPr>
          <p:spPr bwMode="auto">
            <a:xfrm rot="-1285458">
              <a:off x="8280" y="4304"/>
              <a:ext cx="277" cy="3470"/>
            </a:xfrm>
            <a:prstGeom prst="flowChartMagneticDisk">
              <a:avLst/>
            </a:prstGeom>
            <a:gradFill rotWithShape="0">
              <a:gsLst>
                <a:gs pos="0">
                  <a:srgbClr val="666666"/>
                </a:gs>
                <a:gs pos="50000">
                  <a:srgbClr val="000000"/>
                </a:gs>
                <a:gs pos="100000">
                  <a:srgbClr val="666666"/>
                </a:gs>
              </a:gsLst>
              <a:lin ang="5400000" scaled="1"/>
            </a:gradFill>
            <a:ln w="12700">
              <a:solidFill>
                <a:srgbClr val="000000"/>
              </a:solidFill>
              <a:round/>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he-IL"/>
            </a:p>
          </p:txBody>
        </p:sp>
        <p:sp>
          <p:nvSpPr>
            <p:cNvPr id="2060" name="AutoShape 12"/>
            <p:cNvSpPr>
              <a:spLocks noChangeArrowheads="1"/>
            </p:cNvSpPr>
            <p:nvPr/>
          </p:nvSpPr>
          <p:spPr bwMode="auto">
            <a:xfrm rot="-1285458">
              <a:off x="9278" y="4296"/>
              <a:ext cx="277" cy="3470"/>
            </a:xfrm>
            <a:prstGeom prst="flowChartMagneticDisk">
              <a:avLst/>
            </a:prstGeom>
            <a:gradFill rotWithShape="0">
              <a:gsLst>
                <a:gs pos="0">
                  <a:srgbClr val="666666"/>
                </a:gs>
                <a:gs pos="50000">
                  <a:srgbClr val="000000"/>
                </a:gs>
                <a:gs pos="100000">
                  <a:srgbClr val="666666"/>
                </a:gs>
              </a:gsLst>
              <a:lin ang="5400000" scaled="1"/>
            </a:gradFill>
            <a:ln w="12700">
              <a:solidFill>
                <a:srgbClr val="000000"/>
              </a:solidFill>
              <a:round/>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he-IL"/>
            </a:p>
          </p:txBody>
        </p:sp>
        <p:sp>
          <p:nvSpPr>
            <p:cNvPr id="2061" name="AutoShape 13"/>
            <p:cNvSpPr>
              <a:spLocks noChangeArrowheads="1"/>
            </p:cNvSpPr>
            <p:nvPr/>
          </p:nvSpPr>
          <p:spPr bwMode="auto">
            <a:xfrm rot="-1285458">
              <a:off x="10313" y="4206"/>
              <a:ext cx="277" cy="3470"/>
            </a:xfrm>
            <a:prstGeom prst="flowChartMagneticDisk">
              <a:avLst/>
            </a:prstGeom>
            <a:gradFill rotWithShape="0">
              <a:gsLst>
                <a:gs pos="0">
                  <a:srgbClr val="666666"/>
                </a:gs>
                <a:gs pos="50000">
                  <a:srgbClr val="000000"/>
                </a:gs>
                <a:gs pos="100000">
                  <a:srgbClr val="666666"/>
                </a:gs>
              </a:gsLst>
              <a:lin ang="5400000" scaled="1"/>
            </a:gradFill>
            <a:ln w="12700">
              <a:solidFill>
                <a:srgbClr val="000000"/>
              </a:solidFill>
              <a:round/>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he-IL"/>
            </a:p>
          </p:txBody>
        </p:sp>
        <p:sp>
          <p:nvSpPr>
            <p:cNvPr id="2062" name="AutoShape 14"/>
            <p:cNvSpPr>
              <a:spLocks noChangeArrowheads="1"/>
            </p:cNvSpPr>
            <p:nvPr/>
          </p:nvSpPr>
          <p:spPr bwMode="auto">
            <a:xfrm>
              <a:off x="9878" y="7222"/>
              <a:ext cx="510" cy="454"/>
            </a:xfrm>
            <a:prstGeom prst="flowChartConnector">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he-IL"/>
            </a:p>
          </p:txBody>
        </p:sp>
        <p:sp>
          <p:nvSpPr>
            <p:cNvPr id="2063" name="AutoShape 15"/>
            <p:cNvSpPr>
              <a:spLocks noChangeArrowheads="1"/>
            </p:cNvSpPr>
            <p:nvPr/>
          </p:nvSpPr>
          <p:spPr bwMode="auto">
            <a:xfrm>
              <a:off x="6473" y="7133"/>
              <a:ext cx="510" cy="454"/>
            </a:xfrm>
            <a:prstGeom prst="flowChartConnector">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he-IL"/>
            </a:p>
          </p:txBody>
        </p:sp>
        <p:sp>
          <p:nvSpPr>
            <p:cNvPr id="2064" name="AutoShape 16"/>
            <p:cNvSpPr>
              <a:spLocks noChangeArrowheads="1"/>
            </p:cNvSpPr>
            <p:nvPr/>
          </p:nvSpPr>
          <p:spPr bwMode="auto">
            <a:xfrm>
              <a:off x="7770" y="7133"/>
              <a:ext cx="510" cy="454"/>
            </a:xfrm>
            <a:prstGeom prst="flowChartConnector">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he-IL"/>
            </a:p>
          </p:txBody>
        </p:sp>
        <p:sp>
          <p:nvSpPr>
            <p:cNvPr id="2065" name="AutoShape 17"/>
            <p:cNvSpPr>
              <a:spLocks noChangeArrowheads="1"/>
            </p:cNvSpPr>
            <p:nvPr/>
          </p:nvSpPr>
          <p:spPr bwMode="auto">
            <a:xfrm>
              <a:off x="8948" y="7312"/>
              <a:ext cx="510" cy="454"/>
            </a:xfrm>
            <a:prstGeom prst="flowChartConnector">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he-IL"/>
            </a:p>
          </p:txBody>
        </p:sp>
        <p:sp>
          <p:nvSpPr>
            <p:cNvPr id="2066" name="AutoShape 18"/>
            <p:cNvSpPr>
              <a:spLocks noChangeArrowheads="1"/>
            </p:cNvSpPr>
            <p:nvPr/>
          </p:nvSpPr>
          <p:spPr bwMode="auto">
            <a:xfrm>
              <a:off x="10838" y="7248"/>
              <a:ext cx="510" cy="454"/>
            </a:xfrm>
            <a:prstGeom prst="flowChartConnector">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he-IL"/>
            </a:p>
          </p:txBody>
        </p:sp>
        <p:sp>
          <p:nvSpPr>
            <p:cNvPr id="2067" name="AutoShape 19"/>
            <p:cNvSpPr>
              <a:spLocks noChangeArrowheads="1"/>
            </p:cNvSpPr>
            <p:nvPr/>
          </p:nvSpPr>
          <p:spPr bwMode="auto">
            <a:xfrm>
              <a:off x="1995" y="7222"/>
              <a:ext cx="510" cy="454"/>
            </a:xfrm>
            <a:prstGeom prst="flowChartConnector">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he-IL"/>
            </a:p>
          </p:txBody>
        </p:sp>
        <p:sp>
          <p:nvSpPr>
            <p:cNvPr id="2068" name="AutoShape 20"/>
            <p:cNvSpPr>
              <a:spLocks noChangeArrowheads="1"/>
            </p:cNvSpPr>
            <p:nvPr/>
          </p:nvSpPr>
          <p:spPr bwMode="auto">
            <a:xfrm>
              <a:off x="2971" y="7222"/>
              <a:ext cx="510" cy="454"/>
            </a:xfrm>
            <a:prstGeom prst="flowChartConnector">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he-IL"/>
            </a:p>
          </p:txBody>
        </p:sp>
        <p:sp>
          <p:nvSpPr>
            <p:cNvPr id="2069" name="AutoShape 21"/>
            <p:cNvSpPr>
              <a:spLocks noChangeArrowheads="1"/>
            </p:cNvSpPr>
            <p:nvPr/>
          </p:nvSpPr>
          <p:spPr bwMode="auto">
            <a:xfrm>
              <a:off x="5643" y="7133"/>
              <a:ext cx="510" cy="454"/>
            </a:xfrm>
            <a:prstGeom prst="flowChartConnector">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he-IL"/>
            </a:p>
          </p:txBody>
        </p:sp>
        <p:sp>
          <p:nvSpPr>
            <p:cNvPr id="2070" name="AutoShape 22"/>
            <p:cNvSpPr>
              <a:spLocks noChangeArrowheads="1"/>
            </p:cNvSpPr>
            <p:nvPr/>
          </p:nvSpPr>
          <p:spPr bwMode="auto">
            <a:xfrm>
              <a:off x="4231" y="7222"/>
              <a:ext cx="510" cy="454"/>
            </a:xfrm>
            <a:prstGeom prst="flowChartConnector">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he-IL"/>
            </a:p>
          </p:txBody>
        </p:sp>
        <p:sp>
          <p:nvSpPr>
            <p:cNvPr id="2071" name="AutoShape 23"/>
            <p:cNvSpPr>
              <a:spLocks noChangeArrowheads="1"/>
            </p:cNvSpPr>
            <p:nvPr/>
          </p:nvSpPr>
          <p:spPr bwMode="auto">
            <a:xfrm>
              <a:off x="923" y="7222"/>
              <a:ext cx="510" cy="454"/>
            </a:xfrm>
            <a:prstGeom prst="flowChartConnector">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he-IL"/>
            </a:p>
          </p:txBody>
        </p:sp>
        <p:sp>
          <p:nvSpPr>
            <p:cNvPr id="2072" name="AutoShape 24"/>
            <p:cNvSpPr>
              <a:spLocks noChangeArrowheads="1"/>
            </p:cNvSpPr>
            <p:nvPr/>
          </p:nvSpPr>
          <p:spPr bwMode="auto">
            <a:xfrm>
              <a:off x="1995" y="3306"/>
              <a:ext cx="1514" cy="990"/>
            </a:xfrm>
            <a:prstGeom prst="curvedRightArrow">
              <a:avLst>
                <a:gd name="adj1" fmla="val 29704"/>
                <a:gd name="adj2" fmla="val 49704"/>
                <a:gd name="adj3" fmla="val 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2073" name="AutoShape 25"/>
            <p:cNvSpPr>
              <a:spLocks noChangeArrowheads="1"/>
            </p:cNvSpPr>
            <p:nvPr/>
          </p:nvSpPr>
          <p:spPr bwMode="auto">
            <a:xfrm rot="10800000">
              <a:off x="8948" y="3306"/>
              <a:ext cx="1514" cy="990"/>
            </a:xfrm>
            <a:prstGeom prst="curvedRightArrow">
              <a:avLst>
                <a:gd name="adj1" fmla="val 29704"/>
                <a:gd name="adj2" fmla="val 49704"/>
                <a:gd name="adj3" fmla="val 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2074" name="AutoShape 26"/>
            <p:cNvSpPr>
              <a:spLocks noChangeArrowheads="1"/>
            </p:cNvSpPr>
            <p:nvPr/>
          </p:nvSpPr>
          <p:spPr bwMode="auto">
            <a:xfrm>
              <a:off x="10313" y="3817"/>
              <a:ext cx="149" cy="1260"/>
            </a:xfrm>
            <a:prstGeom prst="can">
              <a:avLst>
                <a:gd name="adj" fmla="val 211409"/>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2075" name="Rectangle 27"/>
            <p:cNvSpPr>
              <a:spLocks noChangeArrowheads="1"/>
            </p:cNvSpPr>
            <p:nvPr/>
          </p:nvSpPr>
          <p:spPr bwMode="auto">
            <a:xfrm>
              <a:off x="4964" y="4567"/>
              <a:ext cx="2505" cy="5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2076" name="AutoShape 28"/>
            <p:cNvSpPr>
              <a:spLocks noChangeArrowheads="1"/>
            </p:cNvSpPr>
            <p:nvPr/>
          </p:nvSpPr>
          <p:spPr bwMode="auto">
            <a:xfrm>
              <a:off x="4125" y="1912"/>
              <a:ext cx="133" cy="135"/>
            </a:xfrm>
            <a:prstGeom prst="flowChartConnector">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2077" name="Text Box 29"/>
            <p:cNvSpPr txBox="1">
              <a:spLocks noChangeArrowheads="1"/>
            </p:cNvSpPr>
            <p:nvPr/>
          </p:nvSpPr>
          <p:spPr bwMode="auto">
            <a:xfrm>
              <a:off x="4028" y="7730"/>
              <a:ext cx="3304" cy="6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lang="he-IL" sz="1200" dirty="0">
                  <a:latin typeface="Arial" pitchFamily="34" charset="0"/>
                  <a:ea typeface="Arial" pitchFamily="34" charset="0"/>
                  <a:cs typeface="Arial" pitchFamily="34" charset="0"/>
                </a:rPr>
                <a:t>זרועות הגלגלים, בנויים בצורה שמאפשר נסיעת שטח אופטימאלית</a:t>
              </a:r>
            </a:p>
          </p:txBody>
        </p:sp>
        <p:cxnSp>
          <p:nvCxnSpPr>
            <p:cNvPr id="2078" name="AutoShape 30"/>
            <p:cNvCxnSpPr>
              <a:cxnSpLocks noChangeShapeType="1"/>
            </p:cNvCxnSpPr>
            <p:nvPr/>
          </p:nvCxnSpPr>
          <p:spPr bwMode="auto">
            <a:xfrm>
              <a:off x="4258" y="5767"/>
              <a:ext cx="1152" cy="1909"/>
            </a:xfrm>
            <a:prstGeom prst="straightConnector1">
              <a:avLst/>
            </a:prstGeom>
            <a:noFill/>
            <a:ln w="9525">
              <a:solidFill>
                <a:srgbClr val="000000"/>
              </a:solidFill>
              <a:round/>
              <a:headEnd/>
              <a:tailEnd type="triangle" w="med" len="med"/>
            </a:ln>
          </p:spPr>
        </p:cxnSp>
        <p:sp>
          <p:nvSpPr>
            <p:cNvPr id="2079" name="Text Box 31"/>
            <p:cNvSpPr txBox="1">
              <a:spLocks noChangeArrowheads="1"/>
            </p:cNvSpPr>
            <p:nvPr/>
          </p:nvSpPr>
          <p:spPr bwMode="auto">
            <a:xfrm>
              <a:off x="7656" y="8086"/>
              <a:ext cx="3305" cy="65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lang="he-IL" sz="1200" dirty="0" smtClean="0">
                  <a:latin typeface="Arial" pitchFamily="34" charset="0"/>
                  <a:ea typeface="Arial" pitchFamily="34" charset="0"/>
                  <a:cs typeface="Arial" pitchFamily="34" charset="0"/>
                </a:rPr>
                <a:t>גלגלים, עשויים מחומרים שיבטיחו עמידות גבוהה בנסיעה</a:t>
              </a:r>
              <a:endParaRPr lang="he-IL" sz="1200" dirty="0">
                <a:latin typeface="Arial" pitchFamily="34" charset="0"/>
                <a:ea typeface="Arial" pitchFamily="34" charset="0"/>
                <a:cs typeface="Arial" pitchFamily="34" charset="0"/>
              </a:endParaRPr>
            </a:p>
          </p:txBody>
        </p:sp>
        <p:cxnSp>
          <p:nvCxnSpPr>
            <p:cNvPr id="2080" name="AutoShape 32"/>
            <p:cNvCxnSpPr>
              <a:cxnSpLocks noChangeShapeType="1"/>
            </p:cNvCxnSpPr>
            <p:nvPr/>
          </p:nvCxnSpPr>
          <p:spPr bwMode="auto">
            <a:xfrm>
              <a:off x="8035" y="7437"/>
              <a:ext cx="764" cy="550"/>
            </a:xfrm>
            <a:prstGeom prst="straightConnector1">
              <a:avLst/>
            </a:prstGeom>
            <a:noFill/>
            <a:ln w="9525">
              <a:solidFill>
                <a:srgbClr val="000000"/>
              </a:solidFill>
              <a:round/>
              <a:headEnd/>
              <a:tailEnd type="triangle" w="med" len="med"/>
            </a:ln>
          </p:spPr>
        </p:cxnSp>
        <p:sp>
          <p:nvSpPr>
            <p:cNvPr id="2081" name="Text Box 33"/>
            <p:cNvSpPr txBox="1">
              <a:spLocks noChangeArrowheads="1"/>
            </p:cNvSpPr>
            <p:nvPr/>
          </p:nvSpPr>
          <p:spPr bwMode="auto">
            <a:xfrm>
              <a:off x="7348" y="2056"/>
              <a:ext cx="3306" cy="9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he-IL"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זרועות שמחזיקות את </a:t>
              </a:r>
              <a:r>
                <a:rPr kumimoji="0" lang="he-IL" sz="1200" b="0" i="0" u="none" strike="noStrike" cap="none" normalizeH="0" baseline="0" dirty="0" err="1" smtClean="0">
                  <a:ln>
                    <a:noFill/>
                  </a:ln>
                  <a:solidFill>
                    <a:schemeClr val="tx1"/>
                  </a:solidFill>
                  <a:effectLst/>
                  <a:latin typeface="Arial" pitchFamily="34" charset="0"/>
                  <a:ea typeface="Arial" pitchFamily="34" charset="0"/>
                  <a:cs typeface="Arial" pitchFamily="34" charset="0"/>
                </a:rPr>
                <a:t>גשושית</a:t>
              </a:r>
              <a:r>
                <a:rPr kumimoji="0" lang="he-IL" sz="1200" b="0" i="0" u="none" strike="noStrike" cap="none" normalizeH="0" baseline="0" dirty="0" smtClean="0">
                  <a:ln>
                    <a:noFill/>
                  </a:ln>
                  <a:solidFill>
                    <a:schemeClr val="tx1"/>
                  </a:solidFill>
                  <a:effectLst/>
                  <a:latin typeface="Arial" pitchFamily="34" charset="0"/>
                  <a:ea typeface="Arial" pitchFamily="34" charset="0"/>
                  <a:cs typeface="Arial" pitchFamily="34" charset="0"/>
                </a:rPr>
                <a:t> הסירה במקומה, ומשחררים אותה בעת ההגעה לאגם</a:t>
              </a:r>
              <a:endParaRPr kumimoji="0" lang="he-IL"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082" name="AutoShape 34"/>
            <p:cNvCxnSpPr>
              <a:cxnSpLocks noChangeShapeType="1"/>
            </p:cNvCxnSpPr>
            <p:nvPr/>
          </p:nvCxnSpPr>
          <p:spPr bwMode="auto">
            <a:xfrm flipV="1">
              <a:off x="9458" y="3098"/>
              <a:ext cx="0" cy="719"/>
            </a:xfrm>
            <a:prstGeom prst="straightConnector1">
              <a:avLst/>
            </a:prstGeom>
            <a:noFill/>
            <a:ln w="9525">
              <a:solidFill>
                <a:srgbClr val="000000"/>
              </a:solidFill>
              <a:round/>
              <a:headEnd/>
              <a:tailEnd type="triangle" w="med" len="med"/>
            </a:ln>
          </p:spPr>
        </p:cxnSp>
        <p:sp>
          <p:nvSpPr>
            <p:cNvPr id="2083" name="AutoShape 35"/>
            <p:cNvSpPr>
              <a:spLocks noChangeArrowheads="1"/>
            </p:cNvSpPr>
            <p:nvPr/>
          </p:nvSpPr>
          <p:spPr bwMode="auto">
            <a:xfrm>
              <a:off x="5190" y="4642"/>
              <a:ext cx="888" cy="34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cxnSp>
          <p:nvCxnSpPr>
            <p:cNvPr id="2084" name="AutoShape 36"/>
            <p:cNvCxnSpPr>
              <a:cxnSpLocks noChangeShapeType="1"/>
            </p:cNvCxnSpPr>
            <p:nvPr/>
          </p:nvCxnSpPr>
          <p:spPr bwMode="auto">
            <a:xfrm flipH="1" flipV="1">
              <a:off x="4231" y="2047"/>
              <a:ext cx="1179" cy="2595"/>
            </a:xfrm>
            <a:prstGeom prst="straightConnector1">
              <a:avLst/>
            </a:prstGeom>
            <a:noFill/>
            <a:ln w="9525">
              <a:solidFill>
                <a:srgbClr val="000000"/>
              </a:solidFill>
              <a:round/>
              <a:headEnd/>
              <a:tailEnd/>
            </a:ln>
          </p:spPr>
        </p:cxnSp>
        <p:sp>
          <p:nvSpPr>
            <p:cNvPr id="2085" name="Text Box 37"/>
            <p:cNvSpPr txBox="1">
              <a:spLocks noChangeArrowheads="1"/>
            </p:cNvSpPr>
            <p:nvPr/>
          </p:nvSpPr>
          <p:spPr bwMode="auto">
            <a:xfrm>
              <a:off x="5410" y="3408"/>
              <a:ext cx="776" cy="37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lang="he-IL" sz="1200" dirty="0">
                  <a:latin typeface="Arial" pitchFamily="34" charset="0"/>
                  <a:ea typeface="Arial" pitchFamily="34" charset="0"/>
                  <a:cs typeface="Arial" pitchFamily="34" charset="0"/>
                </a:rPr>
                <a:t>מכ"ם</a:t>
              </a:r>
            </a:p>
          </p:txBody>
        </p:sp>
        <p:cxnSp>
          <p:nvCxnSpPr>
            <p:cNvPr id="2086" name="AutoShape 38"/>
            <p:cNvCxnSpPr>
              <a:cxnSpLocks noChangeShapeType="1"/>
            </p:cNvCxnSpPr>
            <p:nvPr/>
          </p:nvCxnSpPr>
          <p:spPr bwMode="auto">
            <a:xfrm flipV="1">
              <a:off x="5895" y="3817"/>
              <a:ext cx="1" cy="840"/>
            </a:xfrm>
            <a:prstGeom prst="straightConnector1">
              <a:avLst/>
            </a:prstGeom>
            <a:noFill/>
            <a:ln w="9525">
              <a:solidFill>
                <a:srgbClr val="000000"/>
              </a:solidFill>
              <a:round/>
              <a:headEnd/>
              <a:tailEnd type="triangle" w="med" len="med"/>
            </a:ln>
          </p:spPr>
        </p:cxnSp>
        <p:sp>
          <p:nvSpPr>
            <p:cNvPr id="2087" name="AutoShape 39"/>
            <p:cNvSpPr>
              <a:spLocks noChangeArrowheads="1"/>
            </p:cNvSpPr>
            <p:nvPr/>
          </p:nvSpPr>
          <p:spPr bwMode="auto">
            <a:xfrm>
              <a:off x="6279" y="4717"/>
              <a:ext cx="561" cy="27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2088" name="AutoShape 40"/>
            <p:cNvSpPr>
              <a:spLocks noChangeArrowheads="1"/>
            </p:cNvSpPr>
            <p:nvPr/>
          </p:nvSpPr>
          <p:spPr bwMode="auto">
            <a:xfrm>
              <a:off x="2935" y="4657"/>
              <a:ext cx="561" cy="27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2089" name="AutoShape 41"/>
            <p:cNvSpPr>
              <a:spLocks noChangeArrowheads="1"/>
            </p:cNvSpPr>
            <p:nvPr/>
          </p:nvSpPr>
          <p:spPr bwMode="auto">
            <a:xfrm>
              <a:off x="9167" y="4642"/>
              <a:ext cx="561" cy="27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cxnSp>
          <p:nvCxnSpPr>
            <p:cNvPr id="2090" name="AutoShape 42"/>
            <p:cNvCxnSpPr>
              <a:cxnSpLocks noChangeShapeType="1"/>
            </p:cNvCxnSpPr>
            <p:nvPr/>
          </p:nvCxnSpPr>
          <p:spPr bwMode="auto">
            <a:xfrm flipH="1" flipV="1">
              <a:off x="6279" y="2947"/>
              <a:ext cx="194" cy="1770"/>
            </a:xfrm>
            <a:prstGeom prst="straightConnector1">
              <a:avLst/>
            </a:prstGeom>
            <a:noFill/>
            <a:ln w="9525">
              <a:solidFill>
                <a:srgbClr val="000000"/>
              </a:solidFill>
              <a:round/>
              <a:headEnd/>
              <a:tailEnd type="triangle" w="med" len="med"/>
            </a:ln>
          </p:spPr>
        </p:cxnSp>
        <p:cxnSp>
          <p:nvCxnSpPr>
            <p:cNvPr id="2091" name="AutoShape 43"/>
            <p:cNvCxnSpPr>
              <a:cxnSpLocks noChangeShapeType="1"/>
            </p:cNvCxnSpPr>
            <p:nvPr/>
          </p:nvCxnSpPr>
          <p:spPr bwMode="auto">
            <a:xfrm flipH="1" flipV="1">
              <a:off x="6735" y="2947"/>
              <a:ext cx="2543" cy="1695"/>
            </a:xfrm>
            <a:prstGeom prst="straightConnector1">
              <a:avLst/>
            </a:prstGeom>
            <a:noFill/>
            <a:ln w="9525">
              <a:solidFill>
                <a:srgbClr val="000000"/>
              </a:solidFill>
              <a:round/>
              <a:headEnd/>
              <a:tailEnd type="triangle" w="med" len="med"/>
            </a:ln>
          </p:spPr>
        </p:cxnSp>
        <p:cxnSp>
          <p:nvCxnSpPr>
            <p:cNvPr id="2092" name="AutoShape 44"/>
            <p:cNvCxnSpPr>
              <a:cxnSpLocks noChangeShapeType="1"/>
            </p:cNvCxnSpPr>
            <p:nvPr/>
          </p:nvCxnSpPr>
          <p:spPr bwMode="auto">
            <a:xfrm flipV="1">
              <a:off x="3225" y="2948"/>
              <a:ext cx="2460" cy="1694"/>
            </a:xfrm>
            <a:prstGeom prst="straightConnector1">
              <a:avLst/>
            </a:prstGeom>
            <a:noFill/>
            <a:ln w="9525">
              <a:solidFill>
                <a:srgbClr val="000000"/>
              </a:solidFill>
              <a:round/>
              <a:headEnd/>
              <a:tailEnd type="triangle" w="med" len="med"/>
            </a:ln>
          </p:spPr>
        </p:cxnSp>
        <p:sp>
          <p:nvSpPr>
            <p:cNvPr id="2093" name="Text Box 45"/>
            <p:cNvSpPr txBox="1">
              <a:spLocks noChangeArrowheads="1"/>
            </p:cNvSpPr>
            <p:nvPr/>
          </p:nvSpPr>
          <p:spPr bwMode="auto">
            <a:xfrm>
              <a:off x="5190" y="1912"/>
              <a:ext cx="1971" cy="93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lang="he-IL" sz="1200" dirty="0">
                  <a:latin typeface="Arial" pitchFamily="34" charset="0"/>
                  <a:ea typeface="Arial" pitchFamily="34" charset="0"/>
                  <a:cs typeface="Arial" pitchFamily="34" charset="0"/>
                </a:rPr>
                <a:t>חיישנים שיאפשרו </a:t>
              </a:r>
              <a:r>
                <a:rPr lang="he-IL" sz="1200" dirty="0" err="1">
                  <a:latin typeface="Arial" pitchFamily="34" charset="0"/>
                  <a:ea typeface="Arial" pitchFamily="34" charset="0"/>
                  <a:cs typeface="Arial" pitchFamily="34" charset="0"/>
                </a:rPr>
                <a:t>לגשושית</a:t>
              </a:r>
              <a:r>
                <a:rPr lang="he-IL" sz="1200" dirty="0">
                  <a:latin typeface="Arial" pitchFamily="34" charset="0"/>
                  <a:ea typeface="Arial" pitchFamily="34" charset="0"/>
                  <a:cs typeface="Arial" pitchFamily="34" charset="0"/>
                </a:rPr>
                <a:t> למצוא את דרכה לאגם </a:t>
              </a:r>
            </a:p>
          </p:txBody>
        </p:sp>
        <p:sp>
          <p:nvSpPr>
            <p:cNvPr id="2094" name="AutoShape 46"/>
            <p:cNvSpPr>
              <a:spLocks noChangeArrowheads="1"/>
            </p:cNvSpPr>
            <p:nvPr/>
          </p:nvSpPr>
          <p:spPr bwMode="auto">
            <a:xfrm>
              <a:off x="6413" y="4717"/>
              <a:ext cx="262" cy="27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2095" name="AutoShape 47"/>
            <p:cNvSpPr>
              <a:spLocks noChangeArrowheads="1"/>
            </p:cNvSpPr>
            <p:nvPr/>
          </p:nvSpPr>
          <p:spPr bwMode="auto">
            <a:xfrm>
              <a:off x="3083" y="4657"/>
              <a:ext cx="262" cy="27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2096" name="AutoShape 48"/>
            <p:cNvSpPr>
              <a:spLocks noChangeArrowheads="1"/>
            </p:cNvSpPr>
            <p:nvPr/>
          </p:nvSpPr>
          <p:spPr bwMode="auto">
            <a:xfrm>
              <a:off x="9323" y="4642"/>
              <a:ext cx="262" cy="27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grpSp>
      <p:sp>
        <p:nvSpPr>
          <p:cNvPr id="51" name="TextBox 50"/>
          <p:cNvSpPr txBox="1"/>
          <p:nvPr/>
        </p:nvSpPr>
        <p:spPr>
          <a:xfrm>
            <a:off x="7315200" y="381000"/>
            <a:ext cx="1600200" cy="381000"/>
          </a:xfrm>
          <a:prstGeom prst="rect">
            <a:avLst/>
          </a:prstGeom>
          <a:noFill/>
        </p:spPr>
        <p:txBody>
          <a:bodyPr wrap="square" rtlCol="1">
            <a:spAutoFit/>
          </a:bodyPr>
          <a:lstStyle/>
          <a:p>
            <a:r>
              <a:rPr lang="he-IL" b="1" dirty="0" smtClean="0"/>
              <a:t>רכב שטח</a:t>
            </a:r>
            <a:endParaRPr lang="he-IL"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http://www.fourth-millennium.net/mission-artwork/titan-orbiter-balloon-lake-lander-scene-sm.JPG"/>
          <p:cNvPicPr>
            <a:picLocks noChangeAspect="1" noChangeArrowheads="1"/>
          </p:cNvPicPr>
          <p:nvPr/>
        </p:nvPicPr>
        <p:blipFill>
          <a:blip r:embed="rId2" cstate="print"/>
          <a:srcRect/>
          <a:stretch>
            <a:fillRect/>
          </a:stretch>
        </p:blipFill>
        <p:spPr bwMode="auto">
          <a:xfrm>
            <a:off x="5275729" y="0"/>
            <a:ext cx="1277471" cy="914400"/>
          </a:xfrm>
          <a:prstGeom prst="roundRect">
            <a:avLst>
              <a:gd name="adj" fmla="val 8594"/>
            </a:avLst>
          </a:prstGeom>
          <a:solidFill>
            <a:srgbClr val="FFFFFF">
              <a:shade val="85000"/>
            </a:srgbClr>
          </a:solidFill>
          <a:ln w="9525">
            <a:noFill/>
            <a:miter lim="800000"/>
            <a:headEnd/>
            <a:tailEnd/>
          </a:ln>
          <a:effectLst>
            <a:reflection blurRad="12700" stA="38000" endPos="28000" dist="5000" dir="5400000" sy="-100000" algn="bl" rotWithShape="0"/>
          </a:effectLst>
        </p:spPr>
      </p:pic>
      <p:pic>
        <p:nvPicPr>
          <p:cNvPr id="9" name="Picture 5" descr="http://www.fourth-millennium.net/mission-artwork/titan-orbiter-balloon-lake-lander-scene-sm.JPG"/>
          <p:cNvPicPr>
            <a:picLocks noChangeAspect="1" noChangeArrowheads="1"/>
          </p:cNvPicPr>
          <p:nvPr/>
        </p:nvPicPr>
        <p:blipFill>
          <a:blip r:embed="rId2" cstate="print"/>
          <a:srcRect/>
          <a:stretch>
            <a:fillRect/>
          </a:stretch>
        </p:blipFill>
        <p:spPr bwMode="auto">
          <a:xfrm>
            <a:off x="6571129" y="0"/>
            <a:ext cx="1277471" cy="914400"/>
          </a:xfrm>
          <a:prstGeom prst="roundRect">
            <a:avLst>
              <a:gd name="adj" fmla="val 8594"/>
            </a:avLst>
          </a:prstGeom>
          <a:solidFill>
            <a:srgbClr val="FFFFFF">
              <a:shade val="85000"/>
            </a:srgbClr>
          </a:solidFill>
          <a:ln w="9525">
            <a:noFill/>
            <a:miter lim="800000"/>
            <a:headEnd/>
            <a:tailEnd/>
          </a:ln>
          <a:effectLst>
            <a:reflection blurRad="12700" stA="38000" endPos="28000" dist="5000" dir="5400000" sy="-100000" algn="bl" rotWithShape="0"/>
          </a:effectLst>
        </p:spPr>
      </p:pic>
      <p:pic>
        <p:nvPicPr>
          <p:cNvPr id="12" name="Picture 5" descr="http://www.fourth-millennium.net/mission-artwork/titan-orbiter-balloon-lake-lander-scene-sm.JPG"/>
          <p:cNvPicPr>
            <a:picLocks noChangeAspect="1" noChangeArrowheads="1"/>
          </p:cNvPicPr>
          <p:nvPr/>
        </p:nvPicPr>
        <p:blipFill>
          <a:blip r:embed="rId2" cstate="print"/>
          <a:srcRect/>
          <a:stretch>
            <a:fillRect/>
          </a:stretch>
        </p:blipFill>
        <p:spPr bwMode="auto">
          <a:xfrm>
            <a:off x="7866529" y="0"/>
            <a:ext cx="1277471"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410" name="כותרת 1"/>
          <p:cNvSpPr>
            <a:spLocks noGrp="1"/>
          </p:cNvSpPr>
          <p:nvPr>
            <p:ph type="title"/>
          </p:nvPr>
        </p:nvSpPr>
        <p:spPr>
          <a:xfrm>
            <a:off x="7086600" y="838200"/>
            <a:ext cx="2057400" cy="715962"/>
          </a:xfrm>
        </p:spPr>
        <p:txBody>
          <a:bodyPr/>
          <a:lstStyle/>
          <a:p>
            <a:r>
              <a:rPr lang="he-IL" sz="1800" b="1" dirty="0" smtClean="0">
                <a:latin typeface="Arial" pitchFamily="34" charset="0"/>
                <a:ea typeface="+mn-ea"/>
                <a:cs typeface="Arial" pitchFamily="34" charset="0"/>
              </a:rPr>
              <a:t>מבנה </a:t>
            </a:r>
            <a:r>
              <a:rPr lang="he-IL" sz="1800" b="1" dirty="0" err="1" smtClean="0">
                <a:latin typeface="Arial" pitchFamily="34" charset="0"/>
                <a:ea typeface="+mn-ea"/>
                <a:cs typeface="Arial" pitchFamily="34" charset="0"/>
              </a:rPr>
              <a:t>הגשושית</a:t>
            </a:r>
            <a:r>
              <a:rPr lang="he-IL" sz="1800" b="1" dirty="0" smtClean="0">
                <a:latin typeface="Arial" pitchFamily="34" charset="0"/>
                <a:ea typeface="+mn-ea"/>
                <a:cs typeface="Arial" pitchFamily="34" charset="0"/>
              </a:rPr>
              <a:t> רמון</a:t>
            </a:r>
          </a:p>
        </p:txBody>
      </p:sp>
      <p:pic>
        <p:nvPicPr>
          <p:cNvPr id="17411" name="Picture 2" descr="C:\Users\משפחה\Documents\נעם\בצפפפר\אולימפיאדה אילן רמון\גשושית עם כיתוב.bmp"/>
          <p:cNvPicPr>
            <a:picLocks noChangeAspect="1" noChangeArrowheads="1"/>
          </p:cNvPicPr>
          <p:nvPr/>
        </p:nvPicPr>
        <p:blipFill>
          <a:blip r:embed="rId3" cstate="print"/>
          <a:srcRect/>
          <a:stretch>
            <a:fillRect/>
          </a:stretch>
        </p:blipFill>
        <p:spPr bwMode="auto">
          <a:xfrm>
            <a:off x="904875" y="1371600"/>
            <a:ext cx="8239125" cy="5219700"/>
          </a:xfrm>
          <a:prstGeom prst="rect">
            <a:avLst/>
          </a:prstGeom>
          <a:noFill/>
          <a:ln w="9525">
            <a:noFill/>
            <a:miter lim="800000"/>
            <a:headEnd/>
            <a:tailEnd/>
          </a:ln>
        </p:spPr>
      </p:pic>
      <p:pic>
        <p:nvPicPr>
          <p:cNvPr id="4" name="Picture 5" descr="http://www.fourth-millennium.net/mission-artwork/titan-orbiter-balloon-lake-lander-scene-sm.JPG"/>
          <p:cNvPicPr>
            <a:picLocks noGrp="1" noChangeAspect="1" noChangeArrowheads="1"/>
          </p:cNvPicPr>
          <p:nvPr>
            <p:ph idx="1"/>
          </p:nvPr>
        </p:nvPicPr>
        <p:blipFill>
          <a:blip r:embed="rId2" cstate="print"/>
          <a:srcRect/>
          <a:stretch>
            <a:fillRect/>
          </a:stretch>
        </p:blipFill>
        <p:spPr bwMode="auto">
          <a:xfrm>
            <a:off x="76200" y="0"/>
            <a:ext cx="1277471"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descr="http://www.fourth-millennium.net/mission-artwork/titan-orbiter-balloon-lake-lander-scene-sm.JPG"/>
          <p:cNvPicPr>
            <a:picLocks noChangeAspect="1" noChangeArrowheads="1"/>
          </p:cNvPicPr>
          <p:nvPr/>
        </p:nvPicPr>
        <p:blipFill>
          <a:blip r:embed="rId2" cstate="print"/>
          <a:srcRect/>
          <a:stretch>
            <a:fillRect/>
          </a:stretch>
        </p:blipFill>
        <p:spPr bwMode="auto">
          <a:xfrm>
            <a:off x="1371600" y="0"/>
            <a:ext cx="1277471" cy="914400"/>
          </a:xfrm>
          <a:prstGeom prst="roundRect">
            <a:avLst>
              <a:gd name="adj" fmla="val 8594"/>
            </a:avLst>
          </a:prstGeom>
          <a:solidFill>
            <a:srgbClr val="FFFFFF">
              <a:shade val="85000"/>
            </a:srgbClr>
          </a:solidFill>
          <a:ln w="9525">
            <a:noFill/>
            <a:miter lim="800000"/>
            <a:headEnd/>
            <a:tailEnd/>
          </a:ln>
          <a:effectLst>
            <a:reflection blurRad="12700" stA="38000" endPos="28000" dist="5000" dir="5400000" sy="-100000" algn="bl" rotWithShape="0"/>
          </a:effectLst>
        </p:spPr>
      </p:pic>
      <p:pic>
        <p:nvPicPr>
          <p:cNvPr id="6" name="Picture 5" descr="http://www.fourth-millennium.net/mission-artwork/titan-orbiter-balloon-lake-lander-scene-sm.JPG"/>
          <p:cNvPicPr>
            <a:picLocks noChangeAspect="1" noChangeArrowheads="1"/>
          </p:cNvPicPr>
          <p:nvPr/>
        </p:nvPicPr>
        <p:blipFill>
          <a:blip r:embed="rId2" cstate="print"/>
          <a:srcRect/>
          <a:stretch>
            <a:fillRect/>
          </a:stretch>
        </p:blipFill>
        <p:spPr bwMode="auto">
          <a:xfrm>
            <a:off x="2684929" y="0"/>
            <a:ext cx="1277471" cy="914400"/>
          </a:xfrm>
          <a:prstGeom prst="roundRect">
            <a:avLst>
              <a:gd name="adj" fmla="val 8594"/>
            </a:avLst>
          </a:prstGeom>
          <a:solidFill>
            <a:srgbClr val="FFFFFF">
              <a:shade val="85000"/>
            </a:srgbClr>
          </a:solidFill>
          <a:ln w="9525">
            <a:noFill/>
            <a:miter lim="800000"/>
            <a:headEnd/>
            <a:tailEnd/>
          </a:ln>
          <a:effectLst>
            <a:reflection blurRad="12700" stA="38000" endPos="28000" dist="5000" dir="5400000" sy="-100000" algn="bl" rotWithShape="0"/>
          </a:effectLst>
        </p:spPr>
      </p:pic>
      <p:pic>
        <p:nvPicPr>
          <p:cNvPr id="7" name="Picture 5" descr="http://www.fourth-millennium.net/mission-artwork/titan-orbiter-balloon-lake-lander-scene-sm.JPG"/>
          <p:cNvPicPr>
            <a:picLocks noChangeAspect="1" noChangeArrowheads="1"/>
          </p:cNvPicPr>
          <p:nvPr/>
        </p:nvPicPr>
        <p:blipFill>
          <a:blip r:embed="rId2" cstate="print"/>
          <a:srcRect/>
          <a:stretch>
            <a:fillRect/>
          </a:stretch>
        </p:blipFill>
        <p:spPr bwMode="auto">
          <a:xfrm>
            <a:off x="3980329" y="0"/>
            <a:ext cx="1277471" cy="914400"/>
          </a:xfrm>
          <a:prstGeom prst="roundRect">
            <a:avLst>
              <a:gd name="adj" fmla="val 8594"/>
            </a:avLst>
          </a:prstGeom>
          <a:solidFill>
            <a:srgbClr val="FFFFFF">
              <a:shade val="85000"/>
            </a:srgbClr>
          </a:solidFill>
          <a:ln w="9525">
            <a:noFill/>
            <a:miter lim="800000"/>
            <a:headEnd/>
            <a:tailEnd/>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מציין מיקום תוכן 3"/>
          <p:cNvGrpSpPr>
            <a:grpSpLocks noGrp="1"/>
          </p:cNvGrpSpPr>
          <p:nvPr/>
        </p:nvGrpSpPr>
        <p:grpSpPr>
          <a:xfrm>
            <a:off x="609600" y="4267200"/>
            <a:ext cx="8229600" cy="2057399"/>
            <a:chOff x="1143000" y="3657600"/>
            <a:chExt cx="7605730" cy="2031325"/>
          </a:xfrm>
        </p:grpSpPr>
        <p:sp>
          <p:nvSpPr>
            <p:cNvPr id="5" name="TextBox 4"/>
            <p:cNvSpPr txBox="1"/>
            <p:nvPr/>
          </p:nvSpPr>
          <p:spPr>
            <a:xfrm>
              <a:off x="6248400" y="3657600"/>
              <a:ext cx="2500330" cy="369332"/>
            </a:xfrm>
            <a:prstGeom prst="rect">
              <a:avLst/>
            </a:prstGeom>
            <a:noFill/>
          </p:spPr>
          <p:txBody>
            <a:bodyPr wrap="square" rtlCol="1">
              <a:spAutoFit/>
            </a:bodyPr>
            <a:lstStyle/>
            <a:p>
              <a:r>
                <a:rPr lang="he-IL" b="1" u="sng" dirty="0" smtClean="0">
                  <a:solidFill>
                    <a:srgbClr val="FF0000"/>
                  </a:solidFill>
                </a:rPr>
                <a:t>קשר עם כדור-הארץ</a:t>
              </a:r>
              <a:endParaRPr lang="he-IL" dirty="0"/>
            </a:p>
          </p:txBody>
        </p:sp>
        <p:cxnSp>
          <p:nvCxnSpPr>
            <p:cNvPr id="6" name="מחבר חץ ישר 5"/>
            <p:cNvCxnSpPr/>
            <p:nvPr/>
          </p:nvCxnSpPr>
          <p:spPr>
            <a:xfrm rot="10800000">
              <a:off x="4876800" y="3886200"/>
              <a:ext cx="123252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3657600"/>
              <a:ext cx="3071834" cy="2031325"/>
            </a:xfrm>
            <a:prstGeom prst="rect">
              <a:avLst/>
            </a:prstGeom>
            <a:noFill/>
          </p:spPr>
          <p:txBody>
            <a:bodyPr wrap="square" rtlCol="1">
              <a:spAutoFit/>
            </a:bodyPr>
            <a:lstStyle/>
            <a:p>
              <a:r>
                <a:rPr lang="he-IL" dirty="0" smtClean="0">
                  <a:solidFill>
                    <a:srgbClr val="00B050"/>
                  </a:solidFill>
                </a:rPr>
                <a:t>את הנתונים </a:t>
              </a:r>
              <a:r>
                <a:rPr lang="he-IL" dirty="0" err="1" smtClean="0">
                  <a:solidFill>
                    <a:srgbClr val="00B050"/>
                  </a:solidFill>
                </a:rPr>
                <a:t>מהגשושית</a:t>
              </a:r>
              <a:r>
                <a:rPr lang="he-IL" dirty="0" smtClean="0">
                  <a:solidFill>
                    <a:srgbClr val="00B050"/>
                  </a:solidFill>
                </a:rPr>
                <a:t> "רמון" מעבירים בגלי רדיו לחללית האם "אילן". </a:t>
              </a:r>
              <a:r>
                <a:rPr lang="en-US" dirty="0" smtClean="0">
                  <a:solidFill>
                    <a:srgbClr val="00B050"/>
                  </a:solidFill>
                </a:rPr>
                <a:t/>
              </a:r>
              <a:br>
                <a:rPr lang="en-US" dirty="0" smtClean="0">
                  <a:solidFill>
                    <a:srgbClr val="00B050"/>
                  </a:solidFill>
                </a:rPr>
              </a:br>
              <a:r>
                <a:rPr lang="he-IL" dirty="0" smtClean="0">
                  <a:solidFill>
                    <a:srgbClr val="00B050"/>
                  </a:solidFill>
                </a:rPr>
                <a:t>מחללית האם "אילן" מעבירים את הנתונים בגלי רדיו לכדור הארץ וככה אנו מתקשרים עם החללית </a:t>
              </a:r>
              <a:r>
                <a:rPr lang="he-IL" dirty="0" err="1" smtClean="0">
                  <a:solidFill>
                    <a:srgbClr val="00B050"/>
                  </a:solidFill>
                </a:rPr>
                <a:t>והגשושית</a:t>
              </a:r>
              <a:r>
                <a:rPr lang="he-IL" dirty="0" smtClean="0">
                  <a:solidFill>
                    <a:srgbClr val="00B050"/>
                  </a:solidFill>
                </a:rPr>
                <a:t>.</a:t>
              </a:r>
              <a:endParaRPr lang="he-IL" dirty="0">
                <a:solidFill>
                  <a:srgbClr val="00B050"/>
                </a:solidFill>
              </a:endParaRPr>
            </a:p>
          </p:txBody>
        </p:sp>
      </p:grpSp>
      <p:grpSp>
        <p:nvGrpSpPr>
          <p:cNvPr id="3" name="קבוצה 12"/>
          <p:cNvGrpSpPr/>
          <p:nvPr/>
        </p:nvGrpSpPr>
        <p:grpSpPr>
          <a:xfrm>
            <a:off x="1219200" y="2133600"/>
            <a:ext cx="7543800" cy="1754326"/>
            <a:chOff x="1295400" y="4648200"/>
            <a:chExt cx="7543800" cy="1754326"/>
          </a:xfrm>
        </p:grpSpPr>
        <p:sp>
          <p:nvSpPr>
            <p:cNvPr id="8" name="TextBox 7"/>
            <p:cNvSpPr txBox="1"/>
            <p:nvPr/>
          </p:nvSpPr>
          <p:spPr>
            <a:xfrm>
              <a:off x="6934200" y="4648200"/>
              <a:ext cx="1905000" cy="646331"/>
            </a:xfrm>
            <a:prstGeom prst="rect">
              <a:avLst/>
            </a:prstGeom>
            <a:noFill/>
          </p:spPr>
          <p:txBody>
            <a:bodyPr wrap="square" rtlCol="1">
              <a:spAutoFit/>
            </a:bodyPr>
            <a:lstStyle/>
            <a:p>
              <a:r>
                <a:rPr lang="he-IL" b="1" u="sng" dirty="0" smtClean="0">
                  <a:solidFill>
                    <a:srgbClr val="FF0000"/>
                  </a:solidFill>
                </a:rPr>
                <a:t>ציפה על האגמים</a:t>
              </a:r>
            </a:p>
            <a:p>
              <a:endParaRPr lang="he-IL" dirty="0"/>
            </a:p>
          </p:txBody>
        </p:sp>
        <p:cxnSp>
          <p:nvCxnSpPr>
            <p:cNvPr id="9" name="מחבר חץ ישר 8"/>
            <p:cNvCxnSpPr/>
            <p:nvPr/>
          </p:nvCxnSpPr>
          <p:spPr>
            <a:xfrm rot="10800000" flipV="1">
              <a:off x="4953002" y="4952999"/>
              <a:ext cx="1066799"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95400" y="4648200"/>
              <a:ext cx="2590800" cy="1754326"/>
            </a:xfrm>
            <a:prstGeom prst="rect">
              <a:avLst/>
            </a:prstGeom>
            <a:noFill/>
          </p:spPr>
          <p:txBody>
            <a:bodyPr wrap="square" rtlCol="1">
              <a:spAutoFit/>
            </a:bodyPr>
            <a:lstStyle/>
            <a:p>
              <a:r>
                <a:rPr lang="he-IL" dirty="0">
                  <a:solidFill>
                    <a:srgbClr val="00B050"/>
                  </a:solidFill>
                </a:rPr>
                <a:t>בעת הימצאות התא </a:t>
              </a:r>
              <a:r>
                <a:rPr lang="he-IL" dirty="0" err="1">
                  <a:solidFill>
                    <a:srgbClr val="00B050"/>
                  </a:solidFill>
                </a:rPr>
                <a:t>באטמוספירת</a:t>
              </a:r>
              <a:r>
                <a:rPr lang="he-IL" dirty="0">
                  <a:solidFill>
                    <a:srgbClr val="00B050"/>
                  </a:solidFill>
                </a:rPr>
                <a:t> טיטן מדחסי התא דוחסים את </a:t>
              </a:r>
              <a:r>
                <a:rPr lang="he-IL" dirty="0" err="1">
                  <a:solidFill>
                    <a:srgbClr val="00B050"/>
                  </a:solidFill>
                </a:rPr>
                <a:t>אטמוספירת</a:t>
              </a:r>
              <a:r>
                <a:rPr lang="he-IL" dirty="0">
                  <a:solidFill>
                    <a:srgbClr val="00B050"/>
                  </a:solidFill>
                </a:rPr>
                <a:t> טיטן לתוך מתקני הציפה אשר נמצאים  </a:t>
              </a:r>
              <a:r>
                <a:rPr lang="he-IL" dirty="0" err="1">
                  <a:solidFill>
                    <a:srgbClr val="00B050"/>
                  </a:solidFill>
                </a:rPr>
                <a:t>בגשושית</a:t>
              </a:r>
              <a:endParaRPr lang="he-IL" dirty="0">
                <a:solidFill>
                  <a:srgbClr val="00B050"/>
                </a:solidFill>
              </a:endParaRPr>
            </a:p>
          </p:txBody>
        </p:sp>
      </p:grpSp>
      <p:grpSp>
        <p:nvGrpSpPr>
          <p:cNvPr id="14" name="קבוצה 13"/>
          <p:cNvGrpSpPr/>
          <p:nvPr/>
        </p:nvGrpSpPr>
        <p:grpSpPr>
          <a:xfrm>
            <a:off x="1295400" y="381000"/>
            <a:ext cx="7391400" cy="1200329"/>
            <a:chOff x="1447800" y="457200"/>
            <a:chExt cx="7391400" cy="1200329"/>
          </a:xfrm>
        </p:grpSpPr>
        <p:sp>
          <p:nvSpPr>
            <p:cNvPr id="11" name="TextBox 10"/>
            <p:cNvSpPr txBox="1"/>
            <p:nvPr/>
          </p:nvSpPr>
          <p:spPr>
            <a:xfrm>
              <a:off x="6324600" y="457200"/>
              <a:ext cx="2514600" cy="1200329"/>
            </a:xfrm>
            <a:prstGeom prst="rect">
              <a:avLst/>
            </a:prstGeom>
            <a:noFill/>
          </p:spPr>
          <p:txBody>
            <a:bodyPr wrap="square" rtlCol="1">
              <a:spAutoFit/>
            </a:bodyPr>
            <a:lstStyle/>
            <a:p>
              <a:r>
                <a:rPr lang="he-IL" b="1" u="sng" dirty="0" smtClean="0">
                  <a:solidFill>
                    <a:srgbClr val="FF0000"/>
                  </a:solidFill>
                </a:rPr>
                <a:t>מקורות אנרגיה</a:t>
              </a:r>
            </a:p>
            <a:p>
              <a:r>
                <a:rPr lang="he-IL" b="1" dirty="0" smtClean="0">
                  <a:solidFill>
                    <a:srgbClr val="FF0000"/>
                  </a:solidFill>
                </a:rPr>
                <a:t>בשל הטמפרטורה הנמוכה דלק רגיל עלול לקפוא </a:t>
              </a:r>
            </a:p>
          </p:txBody>
        </p:sp>
        <p:cxnSp>
          <p:nvCxnSpPr>
            <p:cNvPr id="12" name="מחבר חץ ישר 11"/>
            <p:cNvCxnSpPr/>
            <p:nvPr/>
          </p:nvCxnSpPr>
          <p:spPr>
            <a:xfrm rot="10800000">
              <a:off x="4876800" y="762000"/>
              <a:ext cx="838200" cy="44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47800" y="533400"/>
              <a:ext cx="2438400" cy="923330"/>
            </a:xfrm>
            <a:prstGeom prst="rect">
              <a:avLst/>
            </a:prstGeom>
            <a:noFill/>
          </p:spPr>
          <p:txBody>
            <a:bodyPr wrap="square" rtlCol="1">
              <a:spAutoFit/>
            </a:bodyPr>
            <a:lstStyle/>
            <a:p>
              <a:r>
                <a:rPr lang="he-IL" dirty="0" smtClean="0">
                  <a:solidFill>
                    <a:srgbClr val="00B050"/>
                  </a:solidFill>
                </a:rPr>
                <a:t>השימוש יעשה במצברים חשמליים המספיקים ל 15 שנה.</a:t>
              </a:r>
              <a:endParaRPr lang="he-IL" dirty="0">
                <a:solidFill>
                  <a:srgbClr val="00B050"/>
                </a:solidFill>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כותרת 1"/>
          <p:cNvSpPr>
            <a:spLocks noGrp="1"/>
          </p:cNvSpPr>
          <p:nvPr>
            <p:ph type="title"/>
          </p:nvPr>
        </p:nvSpPr>
        <p:spPr>
          <a:xfrm>
            <a:off x="533400" y="304800"/>
            <a:ext cx="8229600" cy="1143000"/>
          </a:xfrm>
        </p:spPr>
        <p:txBody>
          <a:bodyPr/>
          <a:lstStyle/>
          <a:p>
            <a:r>
              <a:rPr lang="he-IL" sz="3600" dirty="0" err="1" smtClean="0">
                <a:cs typeface="+mn-cs"/>
              </a:rPr>
              <a:t>הגשושית</a:t>
            </a:r>
            <a:r>
              <a:rPr lang="he-IL" sz="3600" dirty="0" smtClean="0">
                <a:cs typeface="+mn-cs"/>
              </a:rPr>
              <a:t> רמון על אגמי טיטאן</a:t>
            </a:r>
          </a:p>
        </p:txBody>
      </p:sp>
      <p:pic>
        <p:nvPicPr>
          <p:cNvPr id="15363" name="תמונה 3" descr="http://blog.tapuz.co.il/hamaor/images/%7bF41FC66A-690B-4150-9FE0-F54D53D90912%7d.jpg">
            <a:hlinkClick r:id="rId2"/>
          </p:cNvPr>
          <p:cNvPicPr>
            <a:picLocks noChangeAspect="1" noChangeArrowheads="1"/>
          </p:cNvPicPr>
          <p:nvPr/>
        </p:nvPicPr>
        <p:blipFill>
          <a:blip r:embed="rId3" cstate="print"/>
          <a:srcRect/>
          <a:stretch>
            <a:fillRect/>
          </a:stretch>
        </p:blipFill>
        <p:spPr bwMode="auto">
          <a:xfrm>
            <a:off x="1905000" y="2133600"/>
            <a:ext cx="56388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כותרת 1"/>
          <p:cNvSpPr>
            <a:spLocks noGrp="1"/>
          </p:cNvSpPr>
          <p:nvPr>
            <p:ph type="title"/>
          </p:nvPr>
        </p:nvSpPr>
        <p:spPr/>
        <p:txBody>
          <a:bodyPr/>
          <a:lstStyle/>
          <a:p>
            <a:r>
              <a:rPr lang="he-IL" sz="3600" dirty="0" smtClean="0">
                <a:latin typeface="Guttman Drogolin" pitchFamily="2" charset="-79"/>
                <a:cs typeface="+mn-cs"/>
              </a:rPr>
              <a:t>ביבליוגרפיה</a:t>
            </a:r>
          </a:p>
        </p:txBody>
      </p:sp>
      <p:sp>
        <p:nvSpPr>
          <p:cNvPr id="20483" name="מציין מיקום תוכן 2"/>
          <p:cNvSpPr>
            <a:spLocks noGrp="1"/>
          </p:cNvSpPr>
          <p:nvPr>
            <p:ph idx="1"/>
          </p:nvPr>
        </p:nvSpPr>
        <p:spPr>
          <a:xfrm>
            <a:off x="609600" y="1371600"/>
            <a:ext cx="8229600" cy="4678363"/>
          </a:xfrm>
        </p:spPr>
        <p:txBody>
          <a:bodyPr/>
          <a:lstStyle/>
          <a:p>
            <a:pPr>
              <a:buFont typeface="Arial" pitchFamily="34" charset="0"/>
              <a:buNone/>
            </a:pPr>
            <a:r>
              <a:rPr lang="he-IL" sz="2000" dirty="0" smtClean="0"/>
              <a:t>אתר "הידען" </a:t>
            </a:r>
            <a:r>
              <a:rPr lang="en-US" sz="2000" u="sng" dirty="0" smtClean="0">
                <a:cs typeface="Arial" pitchFamily="34" charset="0"/>
                <a:hlinkClick r:id="rId2"/>
              </a:rPr>
              <a:t>http://www.hayadan.org.il/</a:t>
            </a:r>
            <a:endParaRPr lang="en-US" sz="2000" u="sng" dirty="0" smtClean="0">
              <a:cs typeface="Arial" pitchFamily="34" charset="0"/>
            </a:endParaRPr>
          </a:p>
          <a:p>
            <a:pPr>
              <a:buFont typeface="Arial" pitchFamily="34" charset="0"/>
              <a:buNone/>
            </a:pPr>
            <a:endParaRPr lang="en-US" sz="2000" dirty="0" smtClean="0">
              <a:cs typeface="Arial" pitchFamily="34" charset="0"/>
            </a:endParaRPr>
          </a:p>
          <a:p>
            <a:pPr>
              <a:buFont typeface="Arial" pitchFamily="34" charset="0"/>
              <a:buNone/>
            </a:pPr>
            <a:r>
              <a:rPr lang="he-IL" sz="2000" dirty="0" smtClean="0"/>
              <a:t>אתר "נאס"א" </a:t>
            </a:r>
            <a:r>
              <a:rPr lang="en-US" sz="2000" u="sng" dirty="0" smtClean="0">
                <a:cs typeface="Arial" pitchFamily="34" charset="0"/>
                <a:hlinkClick r:id="rId3"/>
              </a:rPr>
              <a:t>http://www.nasa.gov/</a:t>
            </a:r>
            <a:endParaRPr lang="he-IL" sz="2000" u="sng" dirty="0" smtClean="0"/>
          </a:p>
          <a:p>
            <a:pPr>
              <a:buFont typeface="Arial" pitchFamily="34" charset="0"/>
              <a:buNone/>
            </a:pPr>
            <a:endParaRPr lang="he-IL" sz="2000" dirty="0" smtClean="0"/>
          </a:p>
          <a:p>
            <a:pPr>
              <a:buFont typeface="Arial" pitchFamily="34" charset="0"/>
              <a:buNone/>
            </a:pPr>
            <a:r>
              <a:rPr lang="he-IL" sz="2000" dirty="0" smtClean="0"/>
              <a:t>אתר משנה של שבתאי בנאס"א </a:t>
            </a:r>
            <a:r>
              <a:rPr lang="en-US" sz="2000" u="sng" dirty="0" smtClean="0">
                <a:cs typeface="Arial" pitchFamily="34" charset="0"/>
                <a:hlinkClick r:id="rId4"/>
              </a:rPr>
              <a:t>http:// saturn.jpl.nasa.gov</a:t>
            </a:r>
            <a:r>
              <a:rPr lang="he-IL" sz="2000" u="sng" dirty="0" smtClean="0">
                <a:cs typeface="Arial" pitchFamily="34" charset="0"/>
                <a:hlinkClick r:id="rId4"/>
              </a:rPr>
              <a:t> </a:t>
            </a:r>
            <a:endParaRPr lang="en-US" sz="2000" u="sng" dirty="0" smtClean="0">
              <a:cs typeface="Arial" pitchFamily="34" charset="0"/>
              <a:hlinkClick r:id="rId4"/>
            </a:endParaRPr>
          </a:p>
          <a:p>
            <a:pPr>
              <a:buFont typeface="Arial" pitchFamily="34" charset="0"/>
              <a:buNone/>
            </a:pPr>
            <a:endParaRPr lang="he-IL" sz="2000" dirty="0" smtClean="0"/>
          </a:p>
          <a:p>
            <a:pPr>
              <a:buFont typeface="Arial" pitchFamily="34" charset="0"/>
              <a:buNone/>
            </a:pPr>
            <a:r>
              <a:rPr lang="he-IL" sz="2000" dirty="0" smtClean="0"/>
              <a:t>אתר "המרכז הישראלי למידע אסטרונומי" </a:t>
            </a:r>
            <a:r>
              <a:rPr lang="en-US" sz="2000" u="sng" dirty="0" smtClean="0">
                <a:cs typeface="Arial" pitchFamily="34" charset="0"/>
                <a:hlinkClick r:id="rId4"/>
              </a:rPr>
              <a:t>http://education.org.il/</a:t>
            </a:r>
            <a:endParaRPr lang="he-IL" sz="2000" u="sng" dirty="0" smtClean="0"/>
          </a:p>
          <a:p>
            <a:pPr>
              <a:buFont typeface="Arial" pitchFamily="34" charset="0"/>
              <a:buNone/>
            </a:pPr>
            <a:endParaRPr lang="en-US" sz="2000" dirty="0" smtClean="0">
              <a:cs typeface="Arial" pitchFamily="34" charset="0"/>
            </a:endParaRPr>
          </a:p>
          <a:p>
            <a:pPr>
              <a:buFont typeface="Arial" pitchFamily="34" charset="0"/>
              <a:buNone/>
            </a:pPr>
            <a:r>
              <a:rPr lang="he-IL" sz="2000" dirty="0" smtClean="0"/>
              <a:t>אתר החדשות "</a:t>
            </a:r>
            <a:r>
              <a:rPr lang="en-US" sz="2000" dirty="0" smtClean="0">
                <a:cs typeface="Arial" pitchFamily="34" charset="0"/>
              </a:rPr>
              <a:t>NRG</a:t>
            </a:r>
            <a:r>
              <a:rPr lang="he-IL" sz="2000" dirty="0" smtClean="0"/>
              <a:t> מעריב" </a:t>
            </a:r>
            <a:r>
              <a:rPr lang="en-US" sz="2000" u="sng" dirty="0" smtClean="0">
                <a:cs typeface="Arial" pitchFamily="34" charset="0"/>
                <a:hlinkClick r:id="rId5"/>
              </a:rPr>
              <a:t>http://www.nrg.co.il/</a:t>
            </a:r>
            <a:endParaRPr lang="he-IL" sz="2000" u="sng" dirty="0" smtClean="0"/>
          </a:p>
          <a:p>
            <a:pPr>
              <a:buFont typeface="Arial" pitchFamily="34" charset="0"/>
              <a:buNone/>
            </a:pPr>
            <a:endParaRPr lang="en-US" sz="2000" dirty="0" smtClean="0">
              <a:cs typeface="Arial" pitchFamily="34" charset="0"/>
            </a:endParaRPr>
          </a:p>
          <a:p>
            <a:pPr>
              <a:buFont typeface="Arial" pitchFamily="34" charset="0"/>
              <a:buNone/>
            </a:pPr>
            <a:r>
              <a:rPr lang="he-IL" sz="2000" dirty="0" smtClean="0"/>
              <a:t>אתר "מכון </a:t>
            </a:r>
            <a:r>
              <a:rPr lang="he-IL" sz="2000" dirty="0" err="1" smtClean="0"/>
              <a:t>דוידסון</a:t>
            </a:r>
            <a:r>
              <a:rPr lang="he-IL" sz="2000" dirty="0" smtClean="0"/>
              <a:t> לחינוך מדעי" </a:t>
            </a:r>
            <a:r>
              <a:rPr lang="en-US" sz="2000" u="sng" dirty="0" smtClean="0">
                <a:cs typeface="Arial" pitchFamily="34" charset="0"/>
                <a:hlinkClick r:id="rId6"/>
              </a:rPr>
              <a:t>http://davidson.weizmann.ac.il/</a:t>
            </a:r>
            <a:endParaRPr lang="he-IL" sz="2000" u="sng" dirty="0" smtClean="0"/>
          </a:p>
          <a:p>
            <a:pPr eaLnBrk="1" hangingPunct="1">
              <a:buFont typeface="Arial" pitchFamily="34" charset="0"/>
              <a:buNone/>
            </a:pPr>
            <a:endParaRPr lang="he-IL"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66800" y="228600"/>
            <a:ext cx="8229600" cy="1143000"/>
          </a:xfrm>
        </p:spPr>
        <p:txBody>
          <a:bodyPr>
            <a:normAutofit/>
          </a:bodyPr>
          <a:lstStyle/>
          <a:p>
            <a:r>
              <a:rPr lang="he-IL" sz="3600" dirty="0" smtClean="0">
                <a:cs typeface="+mn-cs"/>
              </a:rPr>
              <a:t>נעים להכיר, אני טיטאן</a:t>
            </a:r>
            <a:endParaRPr lang="he-IL" sz="3600" dirty="0">
              <a:cs typeface="+mn-cs"/>
            </a:endParaRPr>
          </a:p>
        </p:txBody>
      </p:sp>
      <p:sp>
        <p:nvSpPr>
          <p:cNvPr id="3" name="מציין מיקום תוכן 2"/>
          <p:cNvSpPr>
            <a:spLocks noGrp="1"/>
          </p:cNvSpPr>
          <p:nvPr>
            <p:ph idx="1"/>
          </p:nvPr>
        </p:nvSpPr>
        <p:spPr>
          <a:xfrm>
            <a:off x="533400" y="1371600"/>
            <a:ext cx="8229600" cy="5181600"/>
          </a:xfrm>
        </p:spPr>
        <p:txBody>
          <a:bodyPr>
            <a:normAutofit/>
          </a:bodyPr>
          <a:lstStyle/>
          <a:p>
            <a:pPr>
              <a:buBlip>
                <a:blip r:embed="rId2"/>
              </a:buBlip>
            </a:pPr>
            <a:r>
              <a:rPr lang="he-IL" sz="1800" dirty="0" smtClean="0"/>
              <a:t> הירח הגדול ביותר של שבתאי, מתוך 62 ירחים</a:t>
            </a:r>
          </a:p>
          <a:p>
            <a:pPr>
              <a:buBlip>
                <a:blip r:embed="rId2"/>
              </a:buBlip>
            </a:pPr>
            <a:r>
              <a:rPr lang="he-IL" sz="1800" dirty="0" smtClean="0"/>
              <a:t> הירח השני בגודלו במערכת השמש</a:t>
            </a:r>
          </a:p>
          <a:p>
            <a:pPr>
              <a:buBlip>
                <a:blip r:embed="rId2"/>
              </a:buBlip>
            </a:pPr>
            <a:r>
              <a:rPr lang="he-IL" sz="1800" dirty="0" smtClean="0"/>
              <a:t>גודלו חצי מגודלו של כדור הארץ (</a:t>
            </a:r>
            <a:r>
              <a:rPr lang="en-US" sz="1800" dirty="0" smtClean="0"/>
              <a:t>5,150</a:t>
            </a:r>
            <a:r>
              <a:rPr lang="he-IL" sz="1800" dirty="0" smtClean="0"/>
              <a:t> ק"מ-טיטאן, </a:t>
            </a:r>
            <a:r>
              <a:rPr lang="en-US" sz="1800" dirty="0" smtClean="0"/>
              <a:t> 12,742 </a:t>
            </a:r>
            <a:r>
              <a:rPr lang="he-IL" sz="1800" dirty="0" smtClean="0"/>
              <a:t>ק"מ-כדה"א</a:t>
            </a:r>
          </a:p>
          <a:p>
            <a:pPr>
              <a:buBlip>
                <a:blip r:embed="rId2"/>
              </a:buBlip>
            </a:pPr>
            <a:r>
              <a:rPr lang="he-IL" sz="1800" dirty="0" smtClean="0"/>
              <a:t>לחץ </a:t>
            </a:r>
            <a:r>
              <a:rPr lang="he-IL" sz="1800" dirty="0" err="1" smtClean="0"/>
              <a:t>אטמוספירי</a:t>
            </a:r>
            <a:r>
              <a:rPr lang="he-IL" sz="1800" dirty="0" smtClean="0"/>
              <a:t> על פני טיטאן 1.6 בר</a:t>
            </a:r>
            <a:endParaRPr lang="he-IL" sz="1800" dirty="0"/>
          </a:p>
          <a:p>
            <a:pPr>
              <a:buBlip>
                <a:blip r:embed="rId2"/>
              </a:buBlip>
            </a:pPr>
            <a:r>
              <a:rPr lang="he-IL" sz="1800" dirty="0" smtClean="0"/>
              <a:t>הטמפרטורה הממוצעת ע"פ השטח היא </a:t>
            </a:r>
            <a:r>
              <a:rPr lang="en-US" sz="1800" dirty="0" smtClean="0"/>
              <a:t>c</a:t>
            </a:r>
            <a:r>
              <a:rPr lang="he-IL" sz="1800" dirty="0" smtClean="0"/>
              <a:t>179⁰</a:t>
            </a:r>
            <a:r>
              <a:rPr lang="he-IL" sz="1800" dirty="0"/>
              <a:t>- </a:t>
            </a:r>
          </a:p>
          <a:p>
            <a:pPr>
              <a:buBlip>
                <a:blip r:embed="rId2"/>
              </a:buBlip>
            </a:pPr>
            <a:r>
              <a:rPr lang="he-IL" sz="1800" dirty="0"/>
              <a:t>ה</a:t>
            </a:r>
            <a:r>
              <a:rPr lang="he-IL" sz="1800" dirty="0" smtClean="0"/>
              <a:t>ירח עם </a:t>
            </a:r>
            <a:r>
              <a:rPr lang="he-IL" sz="1800" dirty="0" err="1" smtClean="0"/>
              <a:t>האטמוספירה</a:t>
            </a:r>
            <a:r>
              <a:rPr lang="he-IL" sz="1800" dirty="0" smtClean="0"/>
              <a:t> הדחוסה ביותר במערכת השמש</a:t>
            </a:r>
          </a:p>
          <a:p>
            <a:pPr>
              <a:buBlip>
                <a:blip r:embed="rId2"/>
              </a:buBlip>
            </a:pPr>
            <a:r>
              <a:rPr lang="he-IL" sz="1800" dirty="0" err="1" smtClean="0"/>
              <a:t>המתאן</a:t>
            </a:r>
            <a:r>
              <a:rPr lang="he-IL" sz="1800" dirty="0" smtClean="0"/>
              <a:t> שנמצא על טיטאן מתנהג כפי שהמים מתנהגים ע"פ כדה"א</a:t>
            </a:r>
          </a:p>
          <a:p>
            <a:pPr>
              <a:buBlip>
                <a:blip r:embed="rId2"/>
              </a:buBlip>
            </a:pPr>
            <a:r>
              <a:rPr lang="he-IL" sz="1800" dirty="0" err="1" smtClean="0"/>
              <a:t>באטמוספירה</a:t>
            </a:r>
            <a:r>
              <a:rPr lang="he-IL" sz="1800" dirty="0" smtClean="0"/>
              <a:t> יש מתאן</a:t>
            </a:r>
            <a:r>
              <a:rPr lang="he-IL" sz="1800" dirty="0"/>
              <a:t>, </a:t>
            </a:r>
            <a:r>
              <a:rPr lang="he-IL" sz="1800" dirty="0" err="1" smtClean="0"/>
              <a:t>והמתאן</a:t>
            </a:r>
            <a:r>
              <a:rPr lang="he-IL" sz="1800" dirty="0" smtClean="0"/>
              <a:t> המתעבה יורד כגשם</a:t>
            </a:r>
          </a:p>
          <a:p>
            <a:pPr>
              <a:buBlip>
                <a:blip r:embed="rId2"/>
              </a:buBlip>
            </a:pPr>
            <a:r>
              <a:rPr lang="he-IL" sz="1800" dirty="0" smtClean="0"/>
              <a:t>בטיטאן יש קוטב צפוני ודרומי</a:t>
            </a:r>
          </a:p>
          <a:p>
            <a:pPr>
              <a:buBlip>
                <a:blip r:embed="rId2"/>
              </a:buBlip>
            </a:pPr>
            <a:r>
              <a:rPr lang="he-IL" sz="1800" dirty="0" smtClean="0"/>
              <a:t>עונת </a:t>
            </a:r>
            <a:r>
              <a:rPr lang="he-IL" sz="1800" dirty="0"/>
              <a:t>הגשמים </a:t>
            </a:r>
            <a:r>
              <a:rPr lang="he-IL" sz="1800" dirty="0" smtClean="0"/>
              <a:t>היא </a:t>
            </a:r>
            <a:r>
              <a:rPr lang="he-IL" sz="1800" dirty="0"/>
              <a:t>באביב - כרבע מהשנה</a:t>
            </a:r>
            <a:r>
              <a:rPr lang="he-IL" sz="1800" dirty="0" smtClean="0"/>
              <a:t>, </a:t>
            </a:r>
            <a:r>
              <a:rPr lang="he-IL" sz="1800" dirty="0"/>
              <a:t>והגשמים </a:t>
            </a:r>
            <a:r>
              <a:rPr lang="he-IL" sz="1800" dirty="0" smtClean="0"/>
              <a:t>יורדים </a:t>
            </a:r>
            <a:r>
              <a:rPr lang="he-IL" sz="1800" dirty="0"/>
              <a:t>בעיקר בקוטב </a:t>
            </a:r>
            <a:r>
              <a:rPr lang="he-IL" sz="1800" dirty="0" smtClean="0"/>
              <a:t>הצפוני, ופחות בקוטב הדרומי</a:t>
            </a:r>
            <a:endParaRPr lang="he-IL" sz="1800" dirty="0"/>
          </a:p>
          <a:p>
            <a:pPr>
              <a:buNone/>
            </a:pPr>
            <a:endParaRPr lang="he-IL" sz="1800" dirty="0"/>
          </a:p>
        </p:txBody>
      </p:sp>
    </p:spTree>
    <p:extLst>
      <p:ext uri="{BB962C8B-B14F-4D97-AF65-F5344CB8AC3E}">
        <p14:creationId xmlns:p14="http://schemas.microsoft.com/office/powerpoint/2010/main" val="1371644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See Explanation.  Clicking on the picture will download&#10; the highest resolution version available.">
            <a:hlinkClick r:id="rId2"/>
          </p:cNvPr>
          <p:cNvPicPr>
            <a:picLocks noChangeAspect="1" noChangeArrowheads="1"/>
          </p:cNvPicPr>
          <p:nvPr/>
        </p:nvPicPr>
        <p:blipFill>
          <a:blip r:embed="rId3" cstate="print"/>
          <a:srcRect/>
          <a:stretch>
            <a:fillRect/>
          </a:stretch>
        </p:blipFill>
        <p:spPr bwMode="auto">
          <a:xfrm>
            <a:off x="-77492" y="0"/>
            <a:ext cx="9221492" cy="6858000"/>
          </a:xfrm>
          <a:prstGeom prst="rect">
            <a:avLst/>
          </a:prstGeom>
          <a:noFill/>
          <a:ln w="9525">
            <a:noFill/>
            <a:miter lim="800000"/>
            <a:headEnd/>
            <a:tailEnd/>
          </a:ln>
        </p:spPr>
      </p:pic>
      <p:sp>
        <p:nvSpPr>
          <p:cNvPr id="21506" name="כותרת 1"/>
          <p:cNvSpPr>
            <a:spLocks noGrp="1"/>
          </p:cNvSpPr>
          <p:nvPr>
            <p:ph type="title"/>
          </p:nvPr>
        </p:nvSpPr>
        <p:spPr>
          <a:xfrm>
            <a:off x="457200" y="0"/>
            <a:ext cx="8229600" cy="787400"/>
          </a:xfrm>
        </p:spPr>
        <p:txBody>
          <a:bodyPr/>
          <a:lstStyle/>
          <a:p>
            <a:pPr eaLnBrk="1" hangingPunct="1">
              <a:defRPr/>
            </a:pPr>
            <a:r>
              <a:rPr lang="he-IL" dirty="0">
                <a:solidFill>
                  <a:schemeClr val="accent6">
                    <a:lumMod val="75000"/>
                  </a:schemeClr>
                </a:solidFill>
                <a:latin typeface="Guttman Drogolin" pitchFamily="2" charset="-79"/>
                <a:cs typeface="Guttman Drogolin" pitchFamily="2" charset="-79"/>
              </a:rPr>
              <a:t>הגשם בטיטאן</a:t>
            </a:r>
          </a:p>
        </p:txBody>
      </p:sp>
      <p:sp>
        <p:nvSpPr>
          <p:cNvPr id="21507" name="מציין מיקום תוכן 2"/>
          <p:cNvSpPr>
            <a:spLocks noGrp="1"/>
          </p:cNvSpPr>
          <p:nvPr>
            <p:ph idx="1"/>
          </p:nvPr>
        </p:nvSpPr>
        <p:spPr>
          <a:xfrm>
            <a:off x="457200" y="914400"/>
            <a:ext cx="8229600" cy="5638800"/>
          </a:xfrm>
        </p:spPr>
        <p:txBody>
          <a:bodyPr/>
          <a:lstStyle/>
          <a:p>
            <a:pPr>
              <a:defRPr/>
            </a:pPr>
            <a:r>
              <a:rPr lang="he-IL" sz="2400" dirty="0" smtClean="0">
                <a:solidFill>
                  <a:schemeClr val="bg1"/>
                </a:solidFill>
              </a:rPr>
              <a:t>הגשם בטיטאן מורכב </a:t>
            </a:r>
            <a:r>
              <a:rPr lang="he-IL" sz="2400" dirty="0" err="1" smtClean="0">
                <a:solidFill>
                  <a:schemeClr val="bg1"/>
                </a:solidFill>
              </a:rPr>
              <a:t>ממתאן</a:t>
            </a:r>
            <a:r>
              <a:rPr lang="he-IL" sz="2400" dirty="0" smtClean="0">
                <a:solidFill>
                  <a:schemeClr val="bg1"/>
                </a:solidFill>
              </a:rPr>
              <a:t> שמצוי באטמוספרה של טיטאן שהתעבה ויורד כגשם.</a:t>
            </a:r>
          </a:p>
          <a:p>
            <a:pPr>
              <a:defRPr/>
            </a:pPr>
            <a:endParaRPr lang="en-US" sz="2400" dirty="0" smtClean="0">
              <a:solidFill>
                <a:schemeClr val="bg1"/>
              </a:solidFill>
              <a:cs typeface="Arial" pitchFamily="34" charset="0"/>
            </a:endParaRPr>
          </a:p>
          <a:p>
            <a:pPr>
              <a:defRPr/>
            </a:pPr>
            <a:r>
              <a:rPr lang="he-IL" sz="2400" dirty="0" smtClean="0">
                <a:solidFill>
                  <a:schemeClr val="bg1"/>
                </a:solidFill>
              </a:rPr>
              <a:t>עונת הגשמים בטיטאן היא באביב - כרבע מהשנה,  והגשמים בטיטאן יורדים בעיקר בקוטב הצפוני ופחות בקוטב הדרומי. </a:t>
            </a:r>
          </a:p>
          <a:p>
            <a:pPr marL="0" indent="0">
              <a:buFont typeface="Arial" pitchFamily="34" charset="0"/>
              <a:buNone/>
              <a:defRPr/>
            </a:pPr>
            <a:endParaRPr lang="en-US" sz="2400" dirty="0" smtClean="0">
              <a:solidFill>
                <a:schemeClr val="bg1"/>
              </a:solidFill>
              <a:cs typeface="Arial" pitchFamily="34" charset="0"/>
            </a:endParaRPr>
          </a:p>
          <a:p>
            <a:pPr>
              <a:defRPr/>
            </a:pPr>
            <a:r>
              <a:rPr lang="he-IL" sz="2400" dirty="0" smtClean="0">
                <a:solidFill>
                  <a:schemeClr val="bg1"/>
                </a:solidFill>
              </a:rPr>
              <a:t>הסיבה לכך שהגשמים הם דווקא בקטבים היא שבאזור הקטבים נפגשים רוחות הקרקע הדרומיות והצפוניות וכתוצאה מהתנגשות זאת האוויר עולה והעננים הם מעל הקטבים. </a:t>
            </a:r>
            <a:endParaRPr lang="en-US" sz="2400" dirty="0" smtClean="0">
              <a:solidFill>
                <a:schemeClr val="bg1"/>
              </a:solidFill>
              <a:cs typeface="Arial" pitchFamily="34" charset="0"/>
            </a:endParaRPr>
          </a:p>
          <a:p>
            <a:pPr eaLnBrk="1" hangingPunct="1">
              <a:buFont typeface="Arial" pitchFamily="34" charset="0"/>
              <a:buNone/>
              <a:defRPr/>
            </a:pPr>
            <a:endParaRPr lang="he-IL" sz="2400" dirty="0" smtClean="0"/>
          </a:p>
          <a:p>
            <a:pPr eaLnBrk="1" hangingPunct="1">
              <a:defRPr/>
            </a:pPr>
            <a:endParaRPr lang="he-IL" dirty="0" smtClean="0"/>
          </a:p>
          <a:p>
            <a:pPr eaLnBrk="1" hangingPunct="1">
              <a:defRPr/>
            </a:pPr>
            <a:endParaRPr lang="he-IL" dirty="0" smtClean="0"/>
          </a:p>
        </p:txBody>
      </p:sp>
      <p:sp>
        <p:nvSpPr>
          <p:cNvPr id="6149" name="TextBox 1"/>
          <p:cNvSpPr txBox="1">
            <a:spLocks noChangeArrowheads="1"/>
          </p:cNvSpPr>
          <p:nvPr/>
        </p:nvSpPr>
        <p:spPr bwMode="auto">
          <a:xfrm>
            <a:off x="98425" y="0"/>
            <a:ext cx="1752600" cy="1016000"/>
          </a:xfrm>
          <a:prstGeom prst="rect">
            <a:avLst/>
          </a:prstGeom>
          <a:noFill/>
          <a:ln w="9525">
            <a:noFill/>
            <a:miter lim="800000"/>
            <a:headEnd/>
            <a:tailEnd/>
          </a:ln>
        </p:spPr>
        <p:txBody>
          <a:bodyPr>
            <a:spAutoFit/>
          </a:bodyPr>
          <a:lstStyle/>
          <a:p>
            <a:r>
              <a:rPr lang="he-IL" sz="1200">
                <a:solidFill>
                  <a:schemeClr val="bg1"/>
                </a:solidFill>
              </a:rPr>
              <a:t>התמונה לקוחה מתוך </a:t>
            </a:r>
            <a:r>
              <a:rPr lang="en-US" sz="1200">
                <a:solidFill>
                  <a:schemeClr val="bg1"/>
                </a:solidFill>
              </a:rPr>
              <a:t> “</a:t>
            </a:r>
            <a:r>
              <a:rPr lang="en-US" sz="1200" b="1">
                <a:solidFill>
                  <a:schemeClr val="bg1"/>
                </a:solidFill>
              </a:rPr>
              <a:t>Astronomy Picture of the Day” </a:t>
            </a:r>
          </a:p>
          <a:p>
            <a:r>
              <a:rPr lang="he-IL" sz="1200">
                <a:solidFill>
                  <a:schemeClr val="bg1"/>
                </a:solidFill>
              </a:rPr>
              <a:t>של נאס"א, שפורסמה ב-2.8.2006</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0"/>
            <a:ext cx="8229600" cy="1143000"/>
          </a:xfrm>
        </p:spPr>
        <p:txBody>
          <a:bodyPr>
            <a:normAutofit/>
          </a:bodyPr>
          <a:lstStyle/>
          <a:p>
            <a:r>
              <a:rPr lang="he-IL" sz="3600" dirty="0" smtClean="0">
                <a:cs typeface="+mn-cs"/>
              </a:rPr>
              <a:t>סיבות לבחירת המשימה</a:t>
            </a:r>
            <a:endParaRPr lang="he-IL" sz="3600" dirty="0">
              <a:cs typeface="+mn-cs"/>
            </a:endParaRPr>
          </a:p>
        </p:txBody>
      </p:sp>
      <p:sp>
        <p:nvSpPr>
          <p:cNvPr id="8193" name="Rectangle 1"/>
          <p:cNvSpPr>
            <a:spLocks noChangeArrowheads="1"/>
          </p:cNvSpPr>
          <p:nvPr/>
        </p:nvSpPr>
        <p:spPr bwMode="auto">
          <a:xfrm>
            <a:off x="1905000" y="990600"/>
            <a:ext cx="6944273"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Blip>
                <a:blip r:embed="rId2"/>
              </a:buBlip>
              <a:tabLst/>
            </a:pPr>
            <a:r>
              <a:rPr kumimoji="0" lang="he-IL" b="0" i="0" u="none" strike="noStrike" cap="none" normalizeH="0" baseline="0" dirty="0" smtClean="0">
                <a:ln>
                  <a:noFill/>
                </a:ln>
                <a:solidFill>
                  <a:schemeClr val="tx1"/>
                </a:solidFill>
                <a:effectLst/>
                <a:latin typeface="Calibri" pitchFamily="34" charset="0"/>
                <a:ea typeface="Calibri" pitchFamily="34" charset="0"/>
                <a:cs typeface="Arial" pitchFamily="34" charset="0"/>
              </a:rPr>
              <a:t>ייתכנו חיים על פני טיטאן, ולא רק על כדור הארץ...</a:t>
            </a:r>
          </a:p>
          <a:p>
            <a:pPr marL="0" marR="0" lvl="0" indent="0" algn="r" defTabSz="914400" rtl="1"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Blip>
                <a:blip r:embed="rId2"/>
              </a:buBlip>
              <a:tabLst/>
            </a:pPr>
            <a:r>
              <a:rPr kumimoji="0" lang="he-IL" b="0" i="0" u="none" strike="noStrike" cap="none" normalizeH="0" baseline="0" dirty="0" smtClean="0">
                <a:ln>
                  <a:noFill/>
                </a:ln>
                <a:solidFill>
                  <a:schemeClr val="tx1"/>
                </a:solidFill>
                <a:effectLst/>
                <a:latin typeface="Calibri" pitchFamily="34" charset="0"/>
                <a:ea typeface="Calibri" pitchFamily="34" charset="0"/>
                <a:cs typeface="Arial" pitchFamily="34" charset="0"/>
              </a:rPr>
              <a:t>גאווה ישראלית- </a:t>
            </a:r>
            <a:r>
              <a:rPr kumimoji="0" lang="he-IL"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פרופ</a:t>
            </a:r>
            <a:r>
              <a:rPr kumimoji="0" lang="he-IL"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עקיבא בר נון היה שותף במשימה של </a:t>
            </a:r>
            <a:r>
              <a:rPr kumimoji="0" lang="he-IL"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הויגנס</a:t>
            </a:r>
            <a:r>
              <a:rPr lang="he-IL" dirty="0">
                <a:latin typeface="Calibri" pitchFamily="34" charset="0"/>
                <a:ea typeface="Calibri" pitchFamily="34" charset="0"/>
                <a:cs typeface="Arial" pitchFamily="34" charset="0"/>
              </a:rPr>
              <a:t>-</a:t>
            </a:r>
            <a:r>
              <a:rPr kumimoji="0" lang="he-IL"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קאסיני</a:t>
            </a:r>
            <a:r>
              <a:rPr kumimoji="0" lang="he-IL"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lang="he-IL" dirty="0" smtClean="0">
              <a:latin typeface="Calibri" pitchFamily="34" charset="0"/>
              <a:cs typeface="Arial" pitchFamily="34" charset="0"/>
            </a:endParaRPr>
          </a:p>
        </p:txBody>
      </p:sp>
      <p:graphicFrame>
        <p:nvGraphicFramePr>
          <p:cNvPr id="8" name="טבלה 7"/>
          <p:cNvGraphicFramePr>
            <a:graphicFrameLocks noGrp="1"/>
          </p:cNvGraphicFramePr>
          <p:nvPr/>
        </p:nvGraphicFramePr>
        <p:xfrm>
          <a:off x="2438400" y="2057400"/>
          <a:ext cx="4648200" cy="4675027"/>
        </p:xfrm>
        <a:graphic>
          <a:graphicData uri="http://schemas.openxmlformats.org/drawingml/2006/table">
            <a:tbl>
              <a:tblPr rtl="1">
                <a:tableStyleId>{08FB837D-C827-4EFA-A057-4D05807E0F7C}</a:tableStyleId>
              </a:tblPr>
              <a:tblGrid>
                <a:gridCol w="1303495"/>
                <a:gridCol w="1838910"/>
                <a:gridCol w="1505795"/>
              </a:tblGrid>
              <a:tr h="439927">
                <a:tc>
                  <a:txBody>
                    <a:bodyPr/>
                    <a:lstStyle/>
                    <a:p>
                      <a:pPr marL="0" marR="0" algn="r" rtl="1">
                        <a:lnSpc>
                          <a:spcPct val="150000"/>
                        </a:lnSpc>
                        <a:spcBef>
                          <a:spcPts val="0"/>
                        </a:spcBef>
                        <a:spcAft>
                          <a:spcPts val="0"/>
                        </a:spcAft>
                      </a:pPr>
                      <a:endParaRPr lang="he-IL" sz="1400" dirty="0">
                        <a:latin typeface="Calibri"/>
                        <a:ea typeface="Calibri"/>
                        <a:cs typeface="Arial"/>
                      </a:endParaRPr>
                    </a:p>
                  </a:txBody>
                  <a:tcPr marL="48931" marR="48931" marT="0" marB="0"/>
                </a:tc>
                <a:tc>
                  <a:txBody>
                    <a:bodyPr/>
                    <a:lstStyle/>
                    <a:p>
                      <a:pPr marL="0" marR="0" algn="r" rtl="1">
                        <a:lnSpc>
                          <a:spcPct val="150000"/>
                        </a:lnSpc>
                        <a:spcBef>
                          <a:spcPts val="0"/>
                        </a:spcBef>
                        <a:spcAft>
                          <a:spcPts val="0"/>
                        </a:spcAft>
                      </a:pPr>
                      <a:r>
                        <a:rPr lang="he-IL" sz="1400"/>
                        <a:t>טיטאן</a:t>
                      </a:r>
                      <a:endParaRPr lang="en-US" sz="1400">
                        <a:latin typeface="Calibri"/>
                        <a:ea typeface="Calibri"/>
                        <a:cs typeface="Arial"/>
                      </a:endParaRPr>
                    </a:p>
                  </a:txBody>
                  <a:tcPr marL="48931" marR="48931" marT="0" marB="0"/>
                </a:tc>
                <a:tc>
                  <a:txBody>
                    <a:bodyPr/>
                    <a:lstStyle/>
                    <a:p>
                      <a:pPr marL="0" marR="0" algn="r" rtl="1">
                        <a:lnSpc>
                          <a:spcPct val="150000"/>
                        </a:lnSpc>
                        <a:spcBef>
                          <a:spcPts val="0"/>
                        </a:spcBef>
                        <a:spcAft>
                          <a:spcPts val="0"/>
                        </a:spcAft>
                      </a:pPr>
                      <a:r>
                        <a:rPr lang="he-IL" sz="1400"/>
                        <a:t>כדור הארץ</a:t>
                      </a:r>
                      <a:endParaRPr lang="en-US" sz="1400">
                        <a:latin typeface="Calibri"/>
                        <a:ea typeface="Calibri"/>
                        <a:cs typeface="Arial"/>
                      </a:endParaRPr>
                    </a:p>
                  </a:txBody>
                  <a:tcPr marL="48931" marR="48931" marT="0" marB="0"/>
                </a:tc>
              </a:tr>
              <a:tr h="587173">
                <a:tc>
                  <a:txBody>
                    <a:bodyPr/>
                    <a:lstStyle/>
                    <a:p>
                      <a:pPr marL="0" marR="0" algn="r" rtl="1">
                        <a:lnSpc>
                          <a:spcPct val="150000"/>
                        </a:lnSpc>
                        <a:spcBef>
                          <a:spcPts val="0"/>
                        </a:spcBef>
                        <a:spcAft>
                          <a:spcPts val="0"/>
                        </a:spcAft>
                      </a:pPr>
                      <a:r>
                        <a:rPr lang="he-IL" sz="1400" dirty="0"/>
                        <a:t>הרכב אטמוספרה</a:t>
                      </a:r>
                      <a:endParaRPr lang="en-US" sz="1400" dirty="0">
                        <a:latin typeface="Calibri"/>
                        <a:ea typeface="Calibri"/>
                        <a:cs typeface="Arial"/>
                      </a:endParaRPr>
                    </a:p>
                  </a:txBody>
                  <a:tcPr marL="48931" marR="48931" marT="0" marB="0"/>
                </a:tc>
                <a:tc>
                  <a:txBody>
                    <a:bodyPr/>
                    <a:lstStyle/>
                    <a:p>
                      <a:pPr marL="0" marR="0" algn="r" rtl="1">
                        <a:lnSpc>
                          <a:spcPct val="150000"/>
                        </a:lnSpc>
                        <a:spcBef>
                          <a:spcPts val="0"/>
                        </a:spcBef>
                        <a:spcAft>
                          <a:spcPts val="0"/>
                        </a:spcAft>
                      </a:pPr>
                      <a:r>
                        <a:rPr lang="he-IL" sz="1400" dirty="0"/>
                        <a:t>חנקן- כ-94%</a:t>
                      </a:r>
                      <a:endParaRPr lang="en-US" sz="1400" dirty="0"/>
                    </a:p>
                    <a:p>
                      <a:pPr marL="0" marR="0" algn="r" rtl="1">
                        <a:lnSpc>
                          <a:spcPct val="150000"/>
                        </a:lnSpc>
                        <a:spcBef>
                          <a:spcPts val="0"/>
                        </a:spcBef>
                        <a:spcAft>
                          <a:spcPts val="0"/>
                        </a:spcAft>
                      </a:pPr>
                      <a:r>
                        <a:rPr lang="he-IL" sz="1400" dirty="0"/>
                        <a:t>חמצן- אין</a:t>
                      </a:r>
                      <a:endParaRPr lang="en-US" sz="1400" dirty="0">
                        <a:latin typeface="Calibri"/>
                        <a:ea typeface="Calibri"/>
                        <a:cs typeface="Arial"/>
                      </a:endParaRPr>
                    </a:p>
                  </a:txBody>
                  <a:tcPr marL="48931" marR="48931" marT="0" marB="0"/>
                </a:tc>
                <a:tc>
                  <a:txBody>
                    <a:bodyPr/>
                    <a:lstStyle/>
                    <a:p>
                      <a:pPr marL="0" marR="0" algn="r" rtl="1">
                        <a:lnSpc>
                          <a:spcPct val="150000"/>
                        </a:lnSpc>
                        <a:spcBef>
                          <a:spcPts val="0"/>
                        </a:spcBef>
                        <a:spcAft>
                          <a:spcPts val="0"/>
                        </a:spcAft>
                      </a:pPr>
                      <a:r>
                        <a:rPr lang="he-IL" sz="1400"/>
                        <a:t>חנקן-78% (כיום)</a:t>
                      </a:r>
                      <a:endParaRPr lang="en-US" sz="1400"/>
                    </a:p>
                    <a:p>
                      <a:pPr marL="0" marR="0" algn="r" rtl="1">
                        <a:lnSpc>
                          <a:spcPct val="150000"/>
                        </a:lnSpc>
                        <a:spcBef>
                          <a:spcPts val="0"/>
                        </a:spcBef>
                        <a:spcAft>
                          <a:spcPts val="0"/>
                        </a:spcAft>
                      </a:pPr>
                      <a:r>
                        <a:rPr lang="he-IL" sz="1400"/>
                        <a:t>חמצן-אין (בהיווצרותו)</a:t>
                      </a:r>
                      <a:endParaRPr lang="en-US" sz="1400">
                        <a:latin typeface="Calibri"/>
                        <a:ea typeface="Calibri"/>
                        <a:cs typeface="Arial"/>
                      </a:endParaRPr>
                    </a:p>
                  </a:txBody>
                  <a:tcPr marL="48931" marR="48931" marT="0" marB="0"/>
                </a:tc>
              </a:tr>
              <a:tr h="1761520">
                <a:tc>
                  <a:txBody>
                    <a:bodyPr/>
                    <a:lstStyle/>
                    <a:p>
                      <a:pPr marL="0" marR="0" algn="r" rtl="1">
                        <a:lnSpc>
                          <a:spcPct val="150000"/>
                        </a:lnSpc>
                        <a:spcBef>
                          <a:spcPts val="0"/>
                        </a:spcBef>
                        <a:spcAft>
                          <a:spcPts val="0"/>
                        </a:spcAft>
                      </a:pPr>
                      <a:r>
                        <a:rPr lang="he-IL" sz="1400" dirty="0"/>
                        <a:t>פני השטח</a:t>
                      </a:r>
                      <a:endParaRPr lang="en-US" sz="1400" dirty="0">
                        <a:latin typeface="Calibri"/>
                        <a:ea typeface="Calibri"/>
                        <a:cs typeface="Arial"/>
                      </a:endParaRPr>
                    </a:p>
                  </a:txBody>
                  <a:tcPr marL="48931" marR="48931" marT="0" marB="0"/>
                </a:tc>
                <a:tc>
                  <a:txBody>
                    <a:bodyPr/>
                    <a:lstStyle/>
                    <a:p>
                      <a:pPr marL="0" marR="0" algn="r" rtl="1">
                        <a:lnSpc>
                          <a:spcPct val="150000"/>
                        </a:lnSpc>
                        <a:spcBef>
                          <a:spcPts val="0"/>
                        </a:spcBef>
                        <a:spcAft>
                          <a:spcPts val="0"/>
                        </a:spcAft>
                      </a:pPr>
                      <a:r>
                        <a:rPr lang="he-IL" sz="1400" dirty="0"/>
                        <a:t>טמפרטורה ממוצעת          כ- </a:t>
                      </a:r>
                      <a:r>
                        <a:rPr lang="en-US" sz="1400" dirty="0"/>
                        <a:t>C</a:t>
                      </a:r>
                      <a:r>
                        <a:rPr lang="he-IL" sz="1400" dirty="0"/>
                        <a:t>°</a:t>
                      </a:r>
                      <a:r>
                        <a:rPr lang="he-IL" sz="1400" dirty="0" err="1"/>
                        <a:t>180</a:t>
                      </a:r>
                      <a:r>
                        <a:rPr lang="he-IL" sz="1400" dirty="0"/>
                        <a:t>-</a:t>
                      </a:r>
                      <a:endParaRPr lang="en-US" sz="1400" dirty="0"/>
                    </a:p>
                    <a:p>
                      <a:pPr marL="0" marR="0" algn="r" rtl="1">
                        <a:lnSpc>
                          <a:spcPct val="150000"/>
                        </a:lnSpc>
                        <a:spcBef>
                          <a:spcPts val="0"/>
                        </a:spcBef>
                        <a:spcAft>
                          <a:spcPts val="0"/>
                        </a:spcAft>
                      </a:pPr>
                      <a:r>
                        <a:rPr lang="he-IL" sz="1400" dirty="0"/>
                        <a:t>אגמים של מתאן, </a:t>
                      </a:r>
                      <a:r>
                        <a:rPr lang="he-IL" sz="1400" dirty="0" err="1"/>
                        <a:t>אתאן</a:t>
                      </a:r>
                      <a:r>
                        <a:rPr lang="he-IL" sz="1400" dirty="0"/>
                        <a:t> </a:t>
                      </a:r>
                      <a:r>
                        <a:rPr lang="he-IL" sz="1400" dirty="0" err="1"/>
                        <a:t>ופרופן</a:t>
                      </a:r>
                      <a:r>
                        <a:rPr lang="he-IL" sz="1400" dirty="0"/>
                        <a:t> נוזליים.</a:t>
                      </a:r>
                      <a:endParaRPr lang="en-US" sz="1400" dirty="0"/>
                    </a:p>
                    <a:p>
                      <a:pPr marL="0" marR="0" algn="r" rtl="1">
                        <a:lnSpc>
                          <a:spcPct val="150000"/>
                        </a:lnSpc>
                        <a:spcBef>
                          <a:spcPts val="0"/>
                        </a:spcBef>
                        <a:spcAft>
                          <a:spcPts val="0"/>
                        </a:spcAft>
                      </a:pPr>
                      <a:r>
                        <a:rPr lang="he-IL" sz="1400" dirty="0"/>
                        <a:t>פני שטח סלעיים, קרחונים והררים. </a:t>
                      </a:r>
                      <a:endParaRPr lang="en-US" sz="1400" dirty="0">
                        <a:latin typeface="Calibri"/>
                        <a:ea typeface="Calibri"/>
                        <a:cs typeface="Arial"/>
                      </a:endParaRPr>
                    </a:p>
                  </a:txBody>
                  <a:tcPr marL="48931" marR="48931" marT="0" marB="0"/>
                </a:tc>
                <a:tc>
                  <a:txBody>
                    <a:bodyPr/>
                    <a:lstStyle/>
                    <a:p>
                      <a:pPr marL="0" marR="0" algn="r" rtl="1">
                        <a:lnSpc>
                          <a:spcPct val="150000"/>
                        </a:lnSpc>
                        <a:spcBef>
                          <a:spcPts val="0"/>
                        </a:spcBef>
                        <a:spcAft>
                          <a:spcPts val="0"/>
                        </a:spcAft>
                      </a:pPr>
                      <a:r>
                        <a:rPr lang="he-IL" sz="1400"/>
                        <a:t>טמפרטורה ממוצעת כ-</a:t>
                      </a:r>
                      <a:r>
                        <a:rPr lang="en-US" sz="1400"/>
                        <a:t>C</a:t>
                      </a:r>
                      <a:r>
                        <a:rPr lang="he-IL" sz="1400"/>
                        <a:t>°15.</a:t>
                      </a:r>
                      <a:endParaRPr lang="en-US" sz="1400"/>
                    </a:p>
                    <a:p>
                      <a:pPr marL="0" marR="0" algn="r" rtl="1">
                        <a:lnSpc>
                          <a:spcPct val="150000"/>
                        </a:lnSpc>
                        <a:spcBef>
                          <a:spcPts val="0"/>
                        </a:spcBef>
                        <a:spcAft>
                          <a:spcPts val="0"/>
                        </a:spcAft>
                      </a:pPr>
                      <a:r>
                        <a:rPr lang="he-IL" sz="1400"/>
                        <a:t>אגמים של מים נחלים ואדיות מדברים ג'ונגלים </a:t>
                      </a:r>
                      <a:endParaRPr lang="en-US" sz="1400"/>
                    </a:p>
                    <a:p>
                      <a:pPr marL="0" marR="0" algn="r" rtl="1">
                        <a:lnSpc>
                          <a:spcPct val="150000"/>
                        </a:lnSpc>
                        <a:spcBef>
                          <a:spcPts val="0"/>
                        </a:spcBef>
                        <a:spcAft>
                          <a:spcPts val="0"/>
                        </a:spcAft>
                      </a:pPr>
                      <a:r>
                        <a:rPr lang="he-IL" sz="1400"/>
                        <a:t>וקרחונים</a:t>
                      </a:r>
                      <a:endParaRPr lang="en-US" sz="1400">
                        <a:latin typeface="Calibri"/>
                        <a:ea typeface="Calibri"/>
                        <a:cs typeface="Arial"/>
                      </a:endParaRPr>
                    </a:p>
                  </a:txBody>
                  <a:tcPr marL="48931" marR="48931" marT="0" marB="0"/>
                </a:tc>
              </a:tr>
              <a:tr h="880760">
                <a:tc>
                  <a:txBody>
                    <a:bodyPr/>
                    <a:lstStyle/>
                    <a:p>
                      <a:pPr marL="0" marR="0" algn="r" rtl="1">
                        <a:lnSpc>
                          <a:spcPct val="150000"/>
                        </a:lnSpc>
                        <a:spcBef>
                          <a:spcPts val="0"/>
                        </a:spcBef>
                        <a:spcAft>
                          <a:spcPts val="0"/>
                        </a:spcAft>
                      </a:pPr>
                      <a:r>
                        <a:rPr lang="he-IL" sz="1400"/>
                        <a:t>תהליכים גיאולוגים</a:t>
                      </a:r>
                      <a:endParaRPr lang="en-US" sz="1400">
                        <a:latin typeface="Calibri"/>
                        <a:ea typeface="Calibri"/>
                        <a:cs typeface="Arial"/>
                      </a:endParaRPr>
                    </a:p>
                  </a:txBody>
                  <a:tcPr marL="48931" marR="48931" marT="0" marB="0"/>
                </a:tc>
                <a:tc>
                  <a:txBody>
                    <a:bodyPr/>
                    <a:lstStyle/>
                    <a:p>
                      <a:pPr marL="0" marR="0" algn="r" rtl="1">
                        <a:lnSpc>
                          <a:spcPct val="150000"/>
                        </a:lnSpc>
                        <a:spcBef>
                          <a:spcPts val="0"/>
                        </a:spcBef>
                        <a:spcAft>
                          <a:spcPts val="0"/>
                        </a:spcAft>
                      </a:pPr>
                      <a:r>
                        <a:rPr lang="he-IL" sz="1400" dirty="0"/>
                        <a:t>רוח, גשם, הרי געש, </a:t>
                      </a:r>
                      <a:r>
                        <a:rPr lang="he-IL" sz="1400" dirty="0" err="1"/>
                        <a:t>טקטוניקת</a:t>
                      </a:r>
                      <a:r>
                        <a:rPr lang="he-IL" sz="1400" dirty="0"/>
                        <a:t> לוחות וקטבים</a:t>
                      </a:r>
                      <a:endParaRPr lang="en-US" sz="1400" dirty="0">
                        <a:latin typeface="Calibri"/>
                        <a:ea typeface="Calibri"/>
                        <a:cs typeface="Arial"/>
                      </a:endParaRPr>
                    </a:p>
                  </a:txBody>
                  <a:tcPr marL="48931" marR="48931" marT="0" marB="0"/>
                </a:tc>
                <a:tc>
                  <a:txBody>
                    <a:bodyPr/>
                    <a:lstStyle/>
                    <a:p>
                      <a:pPr marL="0" marR="0" algn="r" rtl="1">
                        <a:lnSpc>
                          <a:spcPct val="150000"/>
                        </a:lnSpc>
                        <a:spcBef>
                          <a:spcPts val="0"/>
                        </a:spcBef>
                        <a:spcAft>
                          <a:spcPts val="0"/>
                        </a:spcAft>
                      </a:pPr>
                      <a:r>
                        <a:rPr lang="he-IL" sz="1400"/>
                        <a:t>רוח, גשם, הרי געש, טקטוניקת לוחות וקטבים</a:t>
                      </a:r>
                      <a:endParaRPr lang="en-US" sz="1400">
                        <a:latin typeface="Calibri"/>
                        <a:ea typeface="Calibri"/>
                        <a:cs typeface="Arial"/>
                      </a:endParaRPr>
                    </a:p>
                  </a:txBody>
                  <a:tcPr marL="48931" marR="48931" marT="0" marB="0"/>
                </a:tc>
              </a:tr>
              <a:tr h="394620">
                <a:tc>
                  <a:txBody>
                    <a:bodyPr/>
                    <a:lstStyle/>
                    <a:p>
                      <a:pPr marL="0" marR="0" algn="r" rtl="1">
                        <a:lnSpc>
                          <a:spcPct val="150000"/>
                        </a:lnSpc>
                        <a:spcBef>
                          <a:spcPts val="0"/>
                        </a:spcBef>
                        <a:spcAft>
                          <a:spcPts val="0"/>
                        </a:spcAft>
                      </a:pPr>
                      <a:r>
                        <a:rPr lang="he-IL" sz="1400"/>
                        <a:t>גזים משותפים</a:t>
                      </a:r>
                      <a:endParaRPr lang="en-US" sz="1400">
                        <a:latin typeface="Calibri"/>
                        <a:ea typeface="Calibri"/>
                        <a:cs typeface="Arial"/>
                      </a:endParaRPr>
                    </a:p>
                  </a:txBody>
                  <a:tcPr marL="48931" marR="48931" marT="0" marB="0"/>
                </a:tc>
                <a:tc gridSpan="2">
                  <a:txBody>
                    <a:bodyPr/>
                    <a:lstStyle/>
                    <a:p>
                      <a:pPr marL="0" marR="0" algn="r" rtl="1">
                        <a:lnSpc>
                          <a:spcPct val="150000"/>
                        </a:lnSpc>
                        <a:spcBef>
                          <a:spcPts val="0"/>
                        </a:spcBef>
                        <a:spcAft>
                          <a:spcPts val="0"/>
                        </a:spcAft>
                      </a:pPr>
                      <a:r>
                        <a:rPr lang="he-IL" sz="1400" dirty="0"/>
                        <a:t>מימן, פחמן חד-חמצני, פחמן דו-חמצני </a:t>
                      </a:r>
                      <a:endParaRPr lang="en-US" sz="1400" dirty="0">
                        <a:latin typeface="Calibri"/>
                        <a:ea typeface="Calibri"/>
                        <a:cs typeface="Arial"/>
                      </a:endParaRPr>
                    </a:p>
                  </a:txBody>
                  <a:tcPr marL="48931" marR="48931" marT="0" marB="0"/>
                </a:tc>
                <a:tc hMerge="1">
                  <a:txBody>
                    <a:bodyPr/>
                    <a:lstStyle/>
                    <a:p>
                      <a:pPr rtl="1"/>
                      <a:endParaRPr lang="he-IL"/>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כותרת 1"/>
          <p:cNvSpPr>
            <a:spLocks noGrp="1"/>
          </p:cNvSpPr>
          <p:nvPr>
            <p:ph type="title"/>
          </p:nvPr>
        </p:nvSpPr>
        <p:spPr>
          <a:xfrm>
            <a:off x="228600" y="4343400"/>
            <a:ext cx="8229600" cy="2819400"/>
          </a:xfrm>
        </p:spPr>
        <p:txBody>
          <a:bodyPr/>
          <a:lstStyle/>
          <a:p>
            <a:r>
              <a:rPr lang="he-IL" sz="2400" dirty="0" smtClean="0"/>
              <a:t>בתמונה זו ניתן לראות את התצלומים של הקוטב הדרומי של טיטן שנלקחו בהפרש של כמעט שנה זה מזה. אפשר לראות כי יש שינויים של </a:t>
            </a:r>
            <a:r>
              <a:rPr lang="he-IL" sz="2400" dirty="0" err="1" smtClean="0"/>
              <a:t>איזורים</a:t>
            </a:r>
            <a:r>
              <a:rPr lang="he-IL" sz="2400" dirty="0" smtClean="0"/>
              <a:t> כהים בתמונות. אזורים אלה עשויים להיות אגמים מלאים שהתמלאו ע"י הגשמים העונתיים של פחמימנים נוזליים.</a:t>
            </a:r>
          </a:p>
        </p:txBody>
      </p:sp>
      <p:pic>
        <p:nvPicPr>
          <p:cNvPr id="9219" name="Picture 9" descr="Changes in Titan's Lakes"/>
          <p:cNvPicPr>
            <a:picLocks noGrp="1" noChangeAspect="1" noChangeArrowheads="1"/>
          </p:cNvPicPr>
          <p:nvPr>
            <p:ph idx="1"/>
          </p:nvPr>
        </p:nvPicPr>
        <p:blipFill>
          <a:blip r:embed="rId2" cstate="print"/>
          <a:srcRect/>
          <a:stretch>
            <a:fillRect/>
          </a:stretch>
        </p:blipFill>
        <p:spPr>
          <a:xfrm>
            <a:off x="2514600" y="152400"/>
            <a:ext cx="4678363" cy="46783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33400" y="4419600"/>
            <a:ext cx="8229600" cy="1447800"/>
          </a:xfrm>
        </p:spPr>
        <p:txBody>
          <a:bodyPr/>
          <a:lstStyle/>
          <a:p>
            <a:pPr>
              <a:buFont typeface="Arial" pitchFamily="34" charset="0"/>
              <a:buNone/>
              <a:defRPr/>
            </a:pPr>
            <a:r>
              <a:rPr lang="he-IL" sz="2400" dirty="0" smtClean="0">
                <a:latin typeface="+mj-lt"/>
                <a:ea typeface="+mj-ea"/>
                <a:cs typeface="+mj-cs"/>
              </a:rPr>
              <a:t>בתמונה זו ניתן לראות את התמונה שנלקחה ע"י מכ"ם של </a:t>
            </a:r>
            <a:r>
              <a:rPr lang="he-IL" sz="2400" dirty="0" err="1" smtClean="0">
                <a:latin typeface="+mj-lt"/>
                <a:ea typeface="+mj-ea"/>
                <a:cs typeface="+mj-cs"/>
              </a:rPr>
              <a:t>קאסיני</a:t>
            </a:r>
            <a:r>
              <a:rPr lang="he-IL" sz="2400" dirty="0" smtClean="0">
                <a:latin typeface="+mj-lt"/>
                <a:ea typeface="+mj-ea"/>
                <a:cs typeface="+mj-cs"/>
              </a:rPr>
              <a:t>, ניתן לראות שני אגמים "מתנשקים". </a:t>
            </a:r>
          </a:p>
          <a:p>
            <a:pPr>
              <a:buFont typeface="Arial" pitchFamily="34" charset="0"/>
              <a:buNone/>
              <a:defRPr/>
            </a:pPr>
            <a:r>
              <a:rPr lang="he-IL" sz="2400" dirty="0" smtClean="0">
                <a:latin typeface="+mj-lt"/>
                <a:ea typeface="+mj-ea"/>
                <a:cs typeface="+mj-cs"/>
              </a:rPr>
              <a:t>באגם בצד ימין יש "תיקונים" קלים בתוך האגם. "תיקונים" אלה מעידים כי האגם עשוי להתייבש לקראת הקיץ של טיטן.</a:t>
            </a:r>
          </a:p>
        </p:txBody>
      </p:sp>
      <p:pic>
        <p:nvPicPr>
          <p:cNvPr id="10243" name="Picture 2" descr="two lakes on Titan"/>
          <p:cNvPicPr>
            <a:picLocks noChangeAspect="1" noChangeArrowheads="1"/>
          </p:cNvPicPr>
          <p:nvPr/>
        </p:nvPicPr>
        <p:blipFill>
          <a:blip r:embed="rId2" cstate="print"/>
          <a:srcRect/>
          <a:stretch>
            <a:fillRect/>
          </a:stretch>
        </p:blipFill>
        <p:spPr bwMode="auto">
          <a:xfrm>
            <a:off x="1981200" y="228600"/>
            <a:ext cx="554355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667000"/>
            <a:ext cx="8229600" cy="1143000"/>
          </a:xfrm>
        </p:spPr>
        <p:txBody>
          <a:bodyPr>
            <a:normAutofit/>
          </a:bodyPr>
          <a:lstStyle/>
          <a:p>
            <a:r>
              <a:rPr lang="he-IL" sz="4000" dirty="0" smtClean="0">
                <a:solidFill>
                  <a:srgbClr val="FF0000"/>
                </a:solidFill>
                <a:cs typeface="+mn-cs"/>
              </a:rPr>
              <a:t>קשיים</a:t>
            </a:r>
            <a:r>
              <a:rPr lang="he-IL" sz="4000" dirty="0" smtClean="0">
                <a:cs typeface="+mn-cs"/>
              </a:rPr>
              <a:t> ו</a:t>
            </a:r>
            <a:r>
              <a:rPr lang="he-IL" sz="4000" dirty="0" smtClean="0">
                <a:solidFill>
                  <a:srgbClr val="00B050"/>
                </a:solidFill>
                <a:cs typeface="+mn-cs"/>
              </a:rPr>
              <a:t>פתרונות</a:t>
            </a:r>
            <a:r>
              <a:rPr lang="he-IL" sz="4000" dirty="0" smtClean="0">
                <a:cs typeface="+mn-cs"/>
              </a:rPr>
              <a:t> בביצוע המשימה</a:t>
            </a:r>
            <a:endParaRPr lang="he-IL" sz="4000" dirty="0">
              <a:cs typeface="+mn-cs"/>
            </a:endParaRPr>
          </a:p>
        </p:txBody>
      </p:sp>
      <p:pic>
        <p:nvPicPr>
          <p:cNvPr id="3" name="Picture 9" descr="http://t0.gstatic.com/images?q=tbn:ANd9GcQ2txmbViyLZ6XsbbRF18dV9o0bhHyw_SqhA_5zZtuukb4vFiDTyA"/>
          <p:cNvPicPr>
            <a:picLocks noChangeAspect="1" noChangeArrowheads="1"/>
          </p:cNvPicPr>
          <p:nvPr/>
        </p:nvPicPr>
        <p:blipFill>
          <a:blip r:embed="rId2" cstate="print"/>
          <a:srcRect/>
          <a:stretch>
            <a:fillRect/>
          </a:stretch>
        </p:blipFill>
        <p:spPr bwMode="auto">
          <a:xfrm>
            <a:off x="225425" y="4423091"/>
            <a:ext cx="2136775" cy="1600200"/>
          </a:xfrm>
          <a:prstGeom prst="rect">
            <a:avLst/>
          </a:prstGeom>
          <a:noFill/>
          <a:ln w="9525">
            <a:noFill/>
            <a:miter lim="800000"/>
            <a:headEnd/>
            <a:tailEnd/>
          </a:ln>
        </p:spPr>
      </p:pic>
      <p:pic>
        <p:nvPicPr>
          <p:cNvPr id="4" name="Picture 9" descr="http://t0.gstatic.com/images?q=tbn:ANd9GcQ2txmbViyLZ6XsbbRF18dV9o0bhHyw_SqhA_5zZtuukb4vFiDTyA"/>
          <p:cNvPicPr>
            <a:picLocks noChangeAspect="1" noChangeArrowheads="1"/>
          </p:cNvPicPr>
          <p:nvPr/>
        </p:nvPicPr>
        <p:blipFill>
          <a:blip r:embed="rId3" cstate="print"/>
          <a:srcRect/>
          <a:stretch>
            <a:fillRect/>
          </a:stretch>
        </p:blipFill>
        <p:spPr bwMode="auto">
          <a:xfrm>
            <a:off x="2511425" y="4423091"/>
            <a:ext cx="2136775" cy="1600200"/>
          </a:xfrm>
          <a:prstGeom prst="rect">
            <a:avLst/>
          </a:prstGeom>
          <a:noFill/>
          <a:ln w="9525">
            <a:noFill/>
            <a:miter lim="800000"/>
            <a:headEnd/>
            <a:tailEnd/>
          </a:ln>
        </p:spPr>
      </p:pic>
      <p:pic>
        <p:nvPicPr>
          <p:cNvPr id="5" name="Picture 9" descr="http://t0.gstatic.com/images?q=tbn:ANd9GcQ2txmbViyLZ6XsbbRF18dV9o0bhHyw_SqhA_5zZtuukb4vFiDTyA"/>
          <p:cNvPicPr>
            <a:picLocks noChangeAspect="1" noChangeArrowheads="1"/>
          </p:cNvPicPr>
          <p:nvPr/>
        </p:nvPicPr>
        <p:blipFill>
          <a:blip r:embed="rId2" cstate="print">
            <a:duotone>
              <a:prstClr val="black"/>
              <a:schemeClr val="accent5">
                <a:tint val="45000"/>
                <a:satMod val="400000"/>
              </a:schemeClr>
            </a:duotone>
            <a:extLst/>
          </a:blip>
          <a:srcRect/>
          <a:stretch>
            <a:fillRect/>
          </a:stretch>
        </p:blipFill>
        <p:spPr bwMode="auto">
          <a:xfrm>
            <a:off x="4800600" y="4413643"/>
            <a:ext cx="2133600" cy="1598142"/>
          </a:xfrm>
          <a:prstGeom prst="rect">
            <a:avLst/>
          </a:prstGeom>
          <a:noFill/>
          <a:extLst/>
        </p:spPr>
      </p:pic>
      <p:pic>
        <p:nvPicPr>
          <p:cNvPr id="6" name="Picture 9" descr="http://t0.gstatic.com/images?q=tbn:ANd9GcQ2txmbViyLZ6XsbbRF18dV9o0bhHyw_SqhA_5zZtuukb4vFiDTyA"/>
          <p:cNvPicPr>
            <a:picLocks noChangeAspect="1" noChangeArrowheads="1"/>
          </p:cNvPicPr>
          <p:nvPr/>
        </p:nvPicPr>
        <p:blipFill>
          <a:blip r:embed="rId2" cstate="print">
            <a:duotone>
              <a:schemeClr val="accent2">
                <a:shade val="45000"/>
                <a:satMod val="135000"/>
              </a:schemeClr>
              <a:prstClr val="white"/>
            </a:duotone>
            <a:extLst/>
          </a:blip>
          <a:srcRect/>
          <a:stretch>
            <a:fillRect/>
          </a:stretch>
        </p:blipFill>
        <p:spPr bwMode="auto">
          <a:xfrm>
            <a:off x="7010400" y="4419600"/>
            <a:ext cx="2133600" cy="1598142"/>
          </a:xfrm>
          <a:prstGeom prst="rect">
            <a:avLst/>
          </a:prstGeom>
          <a:noFill/>
          <a:extLst/>
        </p:spPr>
      </p:pic>
      <p:pic>
        <p:nvPicPr>
          <p:cNvPr id="7" name="Picture 7" descr="http://upload.wikimedia.org/wikipedia/commons/thumb/b/bc/Huygens_surface_color.jpg/250px-Huygens_surface_color.jpg">
            <a:hlinkClick r:id="rId4"/>
          </p:cNvPr>
          <p:cNvPicPr>
            <a:picLocks noChangeAspect="1" noChangeArrowheads="1"/>
          </p:cNvPicPr>
          <p:nvPr/>
        </p:nvPicPr>
        <p:blipFill>
          <a:blip r:embed="rId5" cstate="print">
            <a:lum bright="-20000" contrast="10000"/>
          </a:blip>
          <a:srcRect/>
          <a:stretch>
            <a:fillRect/>
          </a:stretch>
        </p:blipFill>
        <p:spPr bwMode="auto">
          <a:xfrm>
            <a:off x="1447800" y="228600"/>
            <a:ext cx="1295400" cy="2579188"/>
          </a:xfrm>
          <a:prstGeom prst="rect">
            <a:avLst/>
          </a:prstGeom>
          <a:noFill/>
          <a:ln w="9525">
            <a:noFill/>
            <a:miter lim="800000"/>
            <a:headEnd/>
            <a:tailEnd/>
          </a:ln>
        </p:spPr>
      </p:pic>
      <p:pic>
        <p:nvPicPr>
          <p:cNvPr id="8" name="Picture 7" descr="http://upload.wikimedia.org/wikipedia/commons/thumb/b/bc/Huygens_surface_color.jpg/250px-Huygens_surface_color.jpg">
            <a:hlinkClick r:id="rId4"/>
          </p:cNvPr>
          <p:cNvPicPr>
            <a:picLocks noChangeAspect="1" noChangeArrowheads="1"/>
          </p:cNvPicPr>
          <p:nvPr/>
        </p:nvPicPr>
        <p:blipFill>
          <a:blip r:embed="rId5" cstate="print">
            <a:duotone>
              <a:prstClr val="black"/>
              <a:srgbClr val="D9C3A5">
                <a:tint val="50000"/>
                <a:satMod val="180000"/>
              </a:srgbClr>
            </a:duotone>
            <a:lum bright="-20000"/>
          </a:blip>
          <a:srcRect/>
          <a:stretch>
            <a:fillRect/>
          </a:stretch>
        </p:blipFill>
        <p:spPr bwMode="auto">
          <a:xfrm>
            <a:off x="3276600" y="228600"/>
            <a:ext cx="1295400" cy="2579188"/>
          </a:xfrm>
          <a:prstGeom prst="rect">
            <a:avLst/>
          </a:prstGeom>
          <a:noFill/>
          <a:ln w="9525">
            <a:noFill/>
            <a:miter lim="800000"/>
            <a:headEnd/>
            <a:tailEnd/>
          </a:ln>
        </p:spPr>
      </p:pic>
      <p:pic>
        <p:nvPicPr>
          <p:cNvPr id="9" name="Picture 7" descr="http://upload.wikimedia.org/wikipedia/commons/thumb/b/bc/Huygens_surface_color.jpg/250px-Huygens_surface_color.jpg">
            <a:hlinkClick r:id="rId4"/>
          </p:cNvPr>
          <p:cNvPicPr>
            <a:picLocks noChangeAspect="1" noChangeArrowheads="1"/>
          </p:cNvPicPr>
          <p:nvPr/>
        </p:nvPicPr>
        <p:blipFill>
          <a:blip r:embed="rId5" cstate="print">
            <a:duotone>
              <a:prstClr val="black"/>
              <a:schemeClr val="accent1">
                <a:tint val="45000"/>
                <a:satMod val="400000"/>
              </a:schemeClr>
            </a:duotone>
            <a:lum bright="-10000"/>
          </a:blip>
          <a:srcRect/>
          <a:stretch>
            <a:fillRect/>
          </a:stretch>
        </p:blipFill>
        <p:spPr bwMode="auto">
          <a:xfrm>
            <a:off x="5105400" y="228600"/>
            <a:ext cx="1295400" cy="2579188"/>
          </a:xfrm>
          <a:prstGeom prst="rect">
            <a:avLst/>
          </a:prstGeom>
          <a:noFill/>
          <a:ln w="9525">
            <a:noFill/>
            <a:miter lim="800000"/>
            <a:headEnd/>
            <a:tailEnd/>
          </a:ln>
        </p:spPr>
      </p:pic>
      <p:pic>
        <p:nvPicPr>
          <p:cNvPr id="10" name="Picture 7" descr="http://upload.wikimedia.org/wikipedia/commons/thumb/b/bc/Huygens_surface_color.jpg/250px-Huygens_surface_color.jpg">
            <a:hlinkClick r:id="rId4"/>
          </p:cNvPr>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6934200" y="228600"/>
            <a:ext cx="1295400" cy="257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0" y="838200"/>
            <a:ext cx="2286000" cy="872034"/>
          </a:xfrm>
          <a:prstGeom prst="rect">
            <a:avLst/>
          </a:prstGeom>
          <a:noFill/>
        </p:spPr>
        <p:txBody>
          <a:bodyPr wrap="square" rtlCol="1">
            <a:spAutoFit/>
          </a:bodyPr>
          <a:lstStyle/>
          <a:p>
            <a:pPr>
              <a:lnSpc>
                <a:spcPct val="150000"/>
              </a:lnSpc>
            </a:pPr>
            <a:r>
              <a:rPr lang="he-IL" b="1" u="sng" dirty="0" smtClean="0">
                <a:solidFill>
                  <a:srgbClr val="FF0000"/>
                </a:solidFill>
              </a:rPr>
              <a:t>הגעה לטיטן</a:t>
            </a:r>
          </a:p>
          <a:p>
            <a:pPr>
              <a:lnSpc>
                <a:spcPct val="150000"/>
              </a:lnSpc>
            </a:pPr>
            <a:r>
              <a:rPr lang="he-IL" b="1" dirty="0" smtClean="0">
                <a:solidFill>
                  <a:srgbClr val="FF0000"/>
                </a:solidFill>
              </a:rPr>
              <a:t>מרחק רב מכדור הארץ</a:t>
            </a:r>
            <a:endParaRPr lang="he-IL" b="1" dirty="0">
              <a:solidFill>
                <a:srgbClr val="FF0000"/>
              </a:solidFill>
            </a:endParaRPr>
          </a:p>
        </p:txBody>
      </p:sp>
      <p:cxnSp>
        <p:nvCxnSpPr>
          <p:cNvPr id="6" name="מחבר חץ ישר 5"/>
          <p:cNvCxnSpPr/>
          <p:nvPr/>
        </p:nvCxnSpPr>
        <p:spPr>
          <a:xfrm rot="10800000">
            <a:off x="4572000" y="12954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66800" y="685800"/>
            <a:ext cx="2514600" cy="1477328"/>
          </a:xfrm>
          <a:prstGeom prst="rect">
            <a:avLst/>
          </a:prstGeom>
          <a:noFill/>
        </p:spPr>
        <p:txBody>
          <a:bodyPr wrap="square" rtlCol="1">
            <a:spAutoFit/>
          </a:bodyPr>
          <a:lstStyle/>
          <a:p>
            <a:r>
              <a:rPr lang="he-IL" dirty="0" smtClean="0">
                <a:solidFill>
                  <a:srgbClr val="00B050"/>
                </a:solidFill>
              </a:rPr>
              <a:t>תכנון מסלול טיסה מנצל את כוח הכבידה של כוכבי הלכת במערכת השמש שסביבם החללית מסתובבת.</a:t>
            </a:r>
            <a:endParaRPr lang="he-IL" dirty="0">
              <a:solidFill>
                <a:srgbClr val="00B050"/>
              </a:solidFill>
            </a:endParaRPr>
          </a:p>
        </p:txBody>
      </p:sp>
      <p:grpSp>
        <p:nvGrpSpPr>
          <p:cNvPr id="13" name="קבוצה 12"/>
          <p:cNvGrpSpPr/>
          <p:nvPr/>
        </p:nvGrpSpPr>
        <p:grpSpPr>
          <a:xfrm>
            <a:off x="914400" y="3429000"/>
            <a:ext cx="7620000" cy="2441784"/>
            <a:chOff x="838200" y="3657600"/>
            <a:chExt cx="7620000" cy="2441784"/>
          </a:xfrm>
        </p:grpSpPr>
        <p:pic>
          <p:nvPicPr>
            <p:cNvPr id="11" name="תמונה 1"/>
            <p:cNvPicPr>
              <a:picLocks noChangeAspect="1" noChangeArrowheads="1"/>
            </p:cNvPicPr>
            <p:nvPr/>
          </p:nvPicPr>
          <p:blipFill>
            <a:blip r:embed="rId2" cstate="print"/>
            <a:srcRect/>
            <a:stretch>
              <a:fillRect/>
            </a:stretch>
          </p:blipFill>
          <p:spPr bwMode="auto">
            <a:xfrm>
              <a:off x="838200" y="3657600"/>
              <a:ext cx="4333618" cy="2441784"/>
            </a:xfrm>
            <a:prstGeom prst="rect">
              <a:avLst/>
            </a:prstGeom>
            <a:noFill/>
            <a:ln w="57150">
              <a:solidFill>
                <a:srgbClr val="00B050"/>
              </a:solidFill>
              <a:miter lim="800000"/>
              <a:headEnd/>
              <a:tailEnd/>
            </a:ln>
          </p:spPr>
        </p:pic>
        <p:sp>
          <p:nvSpPr>
            <p:cNvPr id="12" name="TextBox 11"/>
            <p:cNvSpPr txBox="1"/>
            <p:nvPr/>
          </p:nvSpPr>
          <p:spPr>
            <a:xfrm>
              <a:off x="5867400" y="4267200"/>
              <a:ext cx="2590800" cy="369332"/>
            </a:xfrm>
            <a:prstGeom prst="rect">
              <a:avLst/>
            </a:prstGeom>
            <a:noFill/>
          </p:spPr>
          <p:txBody>
            <a:bodyPr wrap="square" rtlCol="1">
              <a:spAutoFit/>
            </a:bodyPr>
            <a:lstStyle/>
            <a:p>
              <a:r>
                <a:rPr lang="he-IL" u="sng" dirty="0" smtClean="0">
                  <a:solidFill>
                    <a:srgbClr val="FF0000"/>
                  </a:solidFill>
                </a:rPr>
                <a:t>מסלול החללית</a:t>
              </a:r>
              <a:endParaRPr lang="he-IL" u="sng" dirty="0">
                <a:solidFill>
                  <a:srgbClr val="FF0000"/>
                </a:solidFill>
              </a:endParaRPr>
            </a:p>
          </p:txBody>
        </p:sp>
        <p:cxnSp>
          <p:nvCxnSpPr>
            <p:cNvPr id="14" name="מחבר חץ ישר 13"/>
            <p:cNvCxnSpPr/>
            <p:nvPr/>
          </p:nvCxnSpPr>
          <p:spPr>
            <a:xfrm rot="10800000">
              <a:off x="5715000" y="4495800"/>
              <a:ext cx="9151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כותרת 1"/>
          <p:cNvSpPr>
            <a:spLocks noGrp="1"/>
          </p:cNvSpPr>
          <p:nvPr>
            <p:ph type="title"/>
          </p:nvPr>
        </p:nvSpPr>
        <p:spPr>
          <a:xfrm>
            <a:off x="492125" y="304800"/>
            <a:ext cx="8229600" cy="1143000"/>
          </a:xfrm>
        </p:spPr>
        <p:txBody>
          <a:bodyPr/>
          <a:lstStyle/>
          <a:p>
            <a:r>
              <a:rPr lang="he-IL" sz="3600" dirty="0" smtClean="0">
                <a:latin typeface="Guttman Drogolin" pitchFamily="2" charset="-79"/>
                <a:cs typeface="+mn-cs"/>
              </a:rPr>
              <a:t>מסלול הטיסה</a:t>
            </a:r>
          </a:p>
        </p:txBody>
      </p:sp>
      <p:pic>
        <p:nvPicPr>
          <p:cNvPr id="13315" name="תמונה 1"/>
          <p:cNvPicPr>
            <a:picLocks noChangeAspect="1" noChangeArrowheads="1"/>
          </p:cNvPicPr>
          <p:nvPr/>
        </p:nvPicPr>
        <p:blipFill>
          <a:blip r:embed="rId2" cstate="print"/>
          <a:srcRect/>
          <a:stretch>
            <a:fillRect/>
          </a:stretch>
        </p:blipFill>
        <p:spPr bwMode="auto">
          <a:xfrm>
            <a:off x="228600" y="1524000"/>
            <a:ext cx="8756650" cy="493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1194</TotalTime>
  <Words>778</Words>
  <Application>Microsoft Office PowerPoint</Application>
  <PresentationFormat>‫הצגה על המסך (4:3)</PresentationFormat>
  <Paragraphs>129</Paragraphs>
  <Slides>17</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17</vt:i4>
      </vt:variant>
    </vt:vector>
  </HeadingPairs>
  <TitlesOfParts>
    <vt:vector size="18" baseType="lpstr">
      <vt:lpstr>ערכת נושא Office</vt:lpstr>
      <vt:lpstr>משימת חללTIR-514    שנת 2025  חקר האגמים על טיטאן</vt:lpstr>
      <vt:lpstr>נעים להכיר, אני טיטאן</vt:lpstr>
      <vt:lpstr>הגשם בטיטאן</vt:lpstr>
      <vt:lpstr>סיבות לבחירת המשימה</vt:lpstr>
      <vt:lpstr>בתמונה זו ניתן לראות את התצלומים של הקוטב הדרומי של טיטן שנלקחו בהפרש של כמעט שנה זה מזה. אפשר לראות כי יש שינויים של איזורים כהים בתמונות. אזורים אלה עשויים להיות אגמים מלאים שהתמלאו ע"י הגשמים העונתיים של פחמימנים נוזליים.</vt:lpstr>
      <vt:lpstr>מצגת של PowerPoint</vt:lpstr>
      <vt:lpstr>קשיים ופתרונות בביצוע המשימה</vt:lpstr>
      <vt:lpstr>מצגת של PowerPoint</vt:lpstr>
      <vt:lpstr>מסלול הטיסה</vt:lpstr>
      <vt:lpstr>מצגת של PowerPoint</vt:lpstr>
      <vt:lpstr>מצגת של PowerPoint</vt:lpstr>
      <vt:lpstr>מצגת של PowerPoint</vt:lpstr>
      <vt:lpstr>מצגת של PowerPoint</vt:lpstr>
      <vt:lpstr>מבנה הגשושית רמון</vt:lpstr>
      <vt:lpstr>מצגת של PowerPoint</vt:lpstr>
      <vt:lpstr>הגשושית רמון על אגמי טיטאן</vt:lpstr>
      <vt:lpstr>ביבליוגרפיה</vt:lpstr>
    </vt:vector>
  </TitlesOfParts>
  <Company>הר-וגיא בית חינוך משותף</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carmelsh28197</dc:creator>
  <cp:lastModifiedBy>limorv</cp:lastModifiedBy>
  <cp:revision>141</cp:revision>
  <dcterms:created xsi:type="dcterms:W3CDTF">2011-11-14T08:34:35Z</dcterms:created>
  <dcterms:modified xsi:type="dcterms:W3CDTF">2012-01-08T07:10:42Z</dcterms:modified>
</cp:coreProperties>
</file>