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60" d="100"/>
          <a:sy n="60" d="100"/>
        </p:scale>
        <p:origin x="2202" y="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5AC1-99D3-4570-9B52-86E7BD3D1EA4}" type="datetimeFigureOut">
              <a:rPr lang="he-IL" smtClean="0"/>
              <a:t>כ"א/חשון/תשע"ט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6283-6344-46FE-8AFF-7F4C52FA1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39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אליפסה 13">
            <a:extLst>
              <a:ext uri="{FF2B5EF4-FFF2-40B4-BE49-F238E27FC236}">
                <a16:creationId xmlns:a16="http://schemas.microsoft.com/office/drawing/2014/main" id="{92499288-4EED-4182-B3F6-DB7B5AF4ABDB}"/>
              </a:ext>
            </a:extLst>
          </p:cNvPr>
          <p:cNvSpPr/>
          <p:nvPr userDrawn="1"/>
        </p:nvSpPr>
        <p:spPr>
          <a:xfrm>
            <a:off x="1436630" y="135415"/>
            <a:ext cx="3984741" cy="147003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C0FC2567-BD6C-4D82-9598-B7D34EDD25D7}"/>
              </a:ext>
            </a:extLst>
          </p:cNvPr>
          <p:cNvSpPr/>
          <p:nvPr userDrawn="1"/>
        </p:nvSpPr>
        <p:spPr>
          <a:xfrm>
            <a:off x="0" y="8773297"/>
            <a:ext cx="7191632" cy="113270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6630" y="135415"/>
            <a:ext cx="3984741" cy="1470035"/>
          </a:xfrm>
        </p:spPr>
        <p:txBody>
          <a:bodyPr/>
          <a:lstStyle>
            <a:lvl1pPr algn="ctr">
              <a:defRPr b="1">
                <a:latin typeface="Guttman Kav" panose="02010401010101010101" pitchFamily="2" charset="-79"/>
                <a:cs typeface="Guttman Kav" panose="02010401010101010101" pitchFamily="2" charset="-79"/>
              </a:defRPr>
            </a:lvl1pPr>
          </a:lstStyle>
          <a:p>
            <a:r>
              <a:rPr lang="he-IL" dirty="0"/>
              <a:t>רזולוציה מרחבית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1375" y="1926053"/>
            <a:ext cx="5915025" cy="6285266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Oval 13">
            <a:extLst>
              <a:ext uri="{FF2B5EF4-FFF2-40B4-BE49-F238E27FC236}">
                <a16:creationId xmlns:a16="http://schemas.microsoft.com/office/drawing/2014/main" id="{2D4F959E-08D7-48D4-9019-0B760B27EE2D}"/>
              </a:ext>
            </a:extLst>
          </p:cNvPr>
          <p:cNvSpPr/>
          <p:nvPr userDrawn="1"/>
        </p:nvSpPr>
        <p:spPr>
          <a:xfrm rot="19876780">
            <a:off x="-538446" y="7158327"/>
            <a:ext cx="2019868" cy="50029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E810B5-49B2-41F9-840C-B55EEC3943D6}"/>
              </a:ext>
            </a:extLst>
          </p:cNvPr>
          <p:cNvSpPr txBox="1"/>
          <p:nvPr userDrawn="1"/>
        </p:nvSpPr>
        <p:spPr>
          <a:xfrm>
            <a:off x="-105786" y="9413557"/>
            <a:ext cx="1221506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300" b="1" dirty="0">
                <a:solidFill>
                  <a:srgbClr val="5F89B3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אוניברסיטת</a:t>
            </a:r>
          </a:p>
          <a:p>
            <a:pPr algn="ctr"/>
            <a:r>
              <a:rPr lang="he-IL" sz="1300" b="1" baseline="0" dirty="0">
                <a:solidFill>
                  <a:srgbClr val="5F89B3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בן-גוריון בנגב</a:t>
            </a:r>
            <a:endParaRPr lang="he-IL" sz="1300" b="1" dirty="0">
              <a:solidFill>
                <a:srgbClr val="5F89B3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BE5DE2F7-9C1D-48F1-B508-2E59415128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9600"/>
          <a:stretch/>
        </p:blipFill>
        <p:spPr>
          <a:xfrm>
            <a:off x="0" y="8166722"/>
            <a:ext cx="1009934" cy="1283411"/>
          </a:xfrm>
          <a:prstGeom prst="rect">
            <a:avLst/>
          </a:prstGeom>
        </p:spPr>
      </p:pic>
      <p:pic>
        <p:nvPicPr>
          <p:cNvPr id="11" name="Picture 2" descr="דף הבית">
            <a:extLst>
              <a:ext uri="{FF2B5EF4-FFF2-40B4-BE49-F238E27FC236}">
                <a16:creationId xmlns:a16="http://schemas.microsoft.com/office/drawing/2014/main" id="{8BA476D6-6391-4235-A7C1-9121F1141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76291" y="9041361"/>
            <a:ext cx="4187990" cy="63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43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E5AC1-99D3-4570-9B52-86E7BD3D1EA4}" type="datetimeFigureOut">
              <a:rPr lang="he-IL" smtClean="0"/>
              <a:t>כ"א/חשון/תשע"ט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B6283-6344-46FE-8AFF-7F4C52FA1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389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4257A22-2113-4DF9-8051-103962026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3600" dirty="0"/>
              <a:t>רזולוציה מרחבית</a:t>
            </a:r>
            <a:endParaRPr lang="he-IL" dirty="0"/>
          </a:p>
        </p:txBody>
      </p:sp>
      <p:pic>
        <p:nvPicPr>
          <p:cNvPr id="8" name="Picture 4" descr="×ª××¦××ª ×ª××× × ×¢×××¨ âªgoogle earthâ¬â">
            <a:extLst>
              <a:ext uri="{FF2B5EF4-FFF2-40B4-BE49-F238E27FC236}">
                <a16:creationId xmlns:a16="http://schemas.microsoft.com/office/drawing/2014/main" id="{618A6263-EE4B-4B24-8D50-5813466EA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603" y="6496576"/>
            <a:ext cx="874881" cy="87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מלבן 8">
            <a:extLst>
              <a:ext uri="{FF2B5EF4-FFF2-40B4-BE49-F238E27FC236}">
                <a16:creationId xmlns:a16="http://schemas.microsoft.com/office/drawing/2014/main" id="{64005BA8-097C-4650-8AEB-5712BB3F3D21}"/>
              </a:ext>
            </a:extLst>
          </p:cNvPr>
          <p:cNvSpPr/>
          <p:nvPr/>
        </p:nvSpPr>
        <p:spPr>
          <a:xfrm>
            <a:off x="535021" y="1639376"/>
            <a:ext cx="61154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השוו בין שתי ההדמאות של דרום הכינרת ברזולוציות השונות.</a:t>
            </a:r>
          </a:p>
          <a:p>
            <a:pPr algn="r" rtl="1"/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רישמו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5 אובייקטים בהם ניתן להבחין ברזולוציה של ונוס (5 מטר לפיקסל) ולא ניתן להבחין בהדמאה עם הרזולוציה של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LANDSAT</a:t>
            </a:r>
            <a:r>
              <a:rPr lang="he-IL" sz="1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(30 מטר לפיקסל)</a:t>
            </a:r>
          </a:p>
          <a:p>
            <a:pPr algn="r" rtl="1"/>
            <a:r>
              <a:rPr lang="he-IL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97B06652-5B10-45E1-A857-A3866FFE3FCF}"/>
              </a:ext>
            </a:extLst>
          </p:cNvPr>
          <p:cNvSpPr/>
          <p:nvPr/>
        </p:nvSpPr>
        <p:spPr>
          <a:xfrm>
            <a:off x="535021" y="4361209"/>
            <a:ext cx="61154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רישמו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5 פריטים הקיימים לדעתכם בהדמאה של ונוס אך לא ניתן להבחין בהם בשל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הרזלוציה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המרחבית. (לדוגמא: מכונית)</a:t>
            </a:r>
          </a:p>
          <a:p>
            <a:pPr algn="r"/>
            <a:r>
              <a:rPr lang="he-IL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809482E5-C98A-470A-8E2E-769520A4D1B7}"/>
              </a:ext>
            </a:extLst>
          </p:cNvPr>
          <p:cNvSpPr/>
          <p:nvPr/>
        </p:nvSpPr>
        <p:spPr>
          <a:xfrm>
            <a:off x="535020" y="6671368"/>
            <a:ext cx="61154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      בונוס: מצאו ב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google earth</a:t>
            </a:r>
            <a:r>
              <a:rPr lang="he-IL" sz="1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את האזור המצולם ומצאו פרטים חדשים שלא ניתן להבחין בהם בהדמאת ונוס. נסו להסביר מדוע</a:t>
            </a:r>
          </a:p>
          <a:p>
            <a:pPr algn="r" rtl="1"/>
            <a:r>
              <a:rPr lang="he-IL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 ______________________________________________________________________________  </a:t>
            </a:r>
          </a:p>
        </p:txBody>
      </p:sp>
    </p:spTree>
    <p:extLst>
      <p:ext uri="{BB962C8B-B14F-4D97-AF65-F5344CB8AC3E}">
        <p14:creationId xmlns:p14="http://schemas.microsoft.com/office/powerpoint/2010/main" val="715860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79DB86-DE69-4430-955E-CFD960A63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503" y="74755"/>
            <a:ext cx="4113939" cy="1470035"/>
          </a:xfrm>
        </p:spPr>
        <p:txBody>
          <a:bodyPr>
            <a:normAutofit/>
          </a:bodyPr>
          <a:lstStyle/>
          <a:p>
            <a:r>
              <a:rPr lang="he-IL" sz="3600" dirty="0"/>
              <a:t>רזולוציה ספקטראלית</a:t>
            </a:r>
            <a:endParaRPr lang="he-I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869DF1-25EE-4FF3-8C9A-51E65B3720F2}"/>
              </a:ext>
            </a:extLst>
          </p:cNvPr>
          <p:cNvSpPr txBox="1"/>
          <p:nvPr/>
        </p:nvSpPr>
        <p:spPr>
          <a:xfrm>
            <a:off x="0" y="1686817"/>
            <a:ext cx="68580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השוו בין שתי ההדמאות של יער יתיר.</a:t>
            </a: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איזה מידע מתגלה כאשר בוחנים את יער יתיר וסביבתו באור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אינפרא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-אדום קרוב?</a:t>
            </a: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מיצאו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אזורים שבתמונה באור הנראה נראים זהים, אך לאחר בחינה בהדמאת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האינפרא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-אדום הקרוב ניתן להבחין בשוני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בינהם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.</a:t>
            </a: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2A9D0304-53BD-4E39-939A-6DD6DB3B3EDB}"/>
              </a:ext>
            </a:extLst>
          </p:cNvPr>
          <p:cNvSpPr/>
          <p:nvPr/>
        </p:nvSpPr>
        <p:spPr>
          <a:xfrm>
            <a:off x="165371" y="2296923"/>
            <a:ext cx="6092185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he-IL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</a:t>
            </a:r>
            <a:endParaRPr lang="he-IL" dirty="0">
              <a:solidFill>
                <a:schemeClr val="bg1">
                  <a:lumMod val="50000"/>
                </a:schemeClr>
              </a:solidFill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pic>
        <p:nvPicPr>
          <p:cNvPr id="5" name="Picture 4" descr="×ª××¦××ª ×ª××× × ×¢×××¨ âªgoogle earthâ¬â">
            <a:extLst>
              <a:ext uri="{FF2B5EF4-FFF2-40B4-BE49-F238E27FC236}">
                <a16:creationId xmlns:a16="http://schemas.microsoft.com/office/drawing/2014/main" id="{154CF9BD-A006-4BBF-89A8-EBB0963EB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724" y="4930421"/>
            <a:ext cx="874881" cy="87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מלבן 7">
            <a:extLst>
              <a:ext uri="{FF2B5EF4-FFF2-40B4-BE49-F238E27FC236}">
                <a16:creationId xmlns:a16="http://schemas.microsoft.com/office/drawing/2014/main" id="{FD9C7F52-CD9F-4A73-92FB-2C1C72EE52E6}"/>
              </a:ext>
            </a:extLst>
          </p:cNvPr>
          <p:cNvSpPr/>
          <p:nvPr/>
        </p:nvSpPr>
        <p:spPr>
          <a:xfrm>
            <a:off x="398834" y="4141047"/>
            <a:ext cx="6367771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he-IL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</a:t>
            </a:r>
            <a:endParaRPr lang="he-IL" dirty="0">
              <a:solidFill>
                <a:schemeClr val="bg1">
                  <a:lumMod val="50000"/>
                </a:schemeClr>
              </a:solidFill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F8D5F393-5ECC-4772-B0DB-C50E88094975}"/>
              </a:ext>
            </a:extLst>
          </p:cNvPr>
          <p:cNvSpPr/>
          <p:nvPr/>
        </p:nvSpPr>
        <p:spPr>
          <a:xfrm>
            <a:off x="949465" y="5478217"/>
            <a:ext cx="581714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Guttman Kav" panose="02010401010101010101" pitchFamily="2" charset="-79"/>
                <a:cs typeface="Guttman Kav" panose="02010401010101010101" pitchFamily="2" charset="-79"/>
              </a:rPr>
              <a:t>       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בונוס: מצאו ב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google earth</a:t>
            </a:r>
            <a:r>
              <a:rPr lang="he-IL" sz="1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את האזור המצולם. שימו לב לצפיפות העצים ביער לעומת שטחי החקלאות. </a:t>
            </a: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כיצד אתם חושבים שהצפיפות משפיעה על הצבע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האינפרא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-אדום בהדמאת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הלווין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?</a:t>
            </a:r>
            <a:r>
              <a:rPr lang="he-IL" dirty="0">
                <a:latin typeface="Guttman Kav" panose="02010401010101010101" pitchFamily="2" charset="-79"/>
                <a:cs typeface="Guttman Kav" panose="02010401010101010101" pitchFamily="2" charset="-79"/>
              </a:rPr>
              <a:t> </a:t>
            </a:r>
            <a:r>
              <a:rPr lang="he-IL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he-IL" dirty="0">
                <a:latin typeface="Guttman Kav" panose="02010401010101010101" pitchFamily="2" charset="-79"/>
                <a:cs typeface="Guttman Kav" panose="02010401010101010101" pitchFamily="2" charset="-79"/>
              </a:rPr>
              <a:t>_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האם ניתן להבחין בצמחייה בערוצי הנחלים באזור המדברי החשוף שמקיף את היער? השוו להדמאת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הלווין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באינפרא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-אדום קרוב </a:t>
            </a:r>
            <a:r>
              <a:rPr lang="he-IL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he-IL" dirty="0">
              <a:solidFill>
                <a:schemeClr val="bg1">
                  <a:lumMod val="50000"/>
                </a:schemeClr>
              </a:solidFill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5282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B3B64BC-1B09-4CE6-990A-1C55618C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629" y="150878"/>
            <a:ext cx="3984741" cy="1470035"/>
          </a:xfrm>
        </p:spPr>
        <p:txBody>
          <a:bodyPr/>
          <a:lstStyle/>
          <a:p>
            <a:r>
              <a:rPr lang="he-IL" sz="3600" dirty="0"/>
              <a:t>רזולוציה עיתית</a:t>
            </a:r>
            <a:endParaRPr lang="he-I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BAE3EC-F84A-4400-B380-F2B297A2573F}"/>
              </a:ext>
            </a:extLst>
          </p:cNvPr>
          <p:cNvSpPr txBox="1"/>
          <p:nvPr/>
        </p:nvSpPr>
        <p:spPr>
          <a:xfrm>
            <a:off x="2047742" y="1625919"/>
            <a:ext cx="4647796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לפניכם רשימה של תופעות ותהליכים בטבע. </a:t>
            </a:r>
            <a:r>
              <a:rPr lang="he-IL" sz="16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ביחרו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3 תופעות והחליטו האם הרזולוציה העיתית של ונוס הכרחית על מנת לחקור את התופעה? האם אפשרית אך לא הכרחית? או האם כלל לא רלוונטית לטווח הזמן של התופעה:</a:t>
            </a:r>
          </a:p>
          <a:p>
            <a:pPr algn="r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pic>
        <p:nvPicPr>
          <p:cNvPr id="7" name="תמונה 6" descr="רשימת תופעות ותהליכים בטבע: גידול תירס, התכווצות אגמים, התפתחות ערים, בולענים, רעידות אדמה, שיטפונות, התייבשות שדה חיטה, זיהום נחלים, המסת קרחונים, דליפת נפט, מדבור, התפרצות הר געש.">
            <a:extLst>
              <a:ext uri="{FF2B5EF4-FFF2-40B4-BE49-F238E27FC236}">
                <a16:creationId xmlns:a16="http://schemas.microsoft.com/office/drawing/2014/main" id="{EB4F40EB-D16E-4433-8C47-C097D14E4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7880"/>
            <a:ext cx="2851687" cy="2533063"/>
          </a:xfrm>
          <a:prstGeom prst="rect">
            <a:avLst/>
          </a:prstGeom>
        </p:spPr>
      </p:pic>
      <p:sp>
        <p:nvSpPr>
          <p:cNvPr id="10" name="מלבן 9">
            <a:extLst>
              <a:ext uri="{FF2B5EF4-FFF2-40B4-BE49-F238E27FC236}">
                <a16:creationId xmlns:a16="http://schemas.microsoft.com/office/drawing/2014/main" id="{A9B425A5-4502-4E3F-9CBD-72BEF43921FB}"/>
              </a:ext>
            </a:extLst>
          </p:cNvPr>
          <p:cNvSpPr/>
          <p:nvPr/>
        </p:nvSpPr>
        <p:spPr>
          <a:xfrm>
            <a:off x="2568101" y="2919494"/>
            <a:ext cx="4078561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he-IL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</a:t>
            </a:r>
            <a:endParaRPr lang="he-IL" dirty="0">
              <a:solidFill>
                <a:schemeClr val="bg1">
                  <a:lumMod val="50000"/>
                </a:schemeClr>
              </a:solidFill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D591ACBC-4D76-432C-822B-9AEBE5B13337}"/>
              </a:ext>
            </a:extLst>
          </p:cNvPr>
          <p:cNvSpPr/>
          <p:nvPr/>
        </p:nvSpPr>
        <p:spPr>
          <a:xfrm>
            <a:off x="3217663" y="4584865"/>
            <a:ext cx="3429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1400" dirty="0">
                <a:latin typeface="Guttman Kav" panose="02010401010101010101" pitchFamily="2" charset="-79"/>
                <a:cs typeface="Guttman Kav" panose="02010401010101010101" pitchFamily="2" charset="-79"/>
              </a:rPr>
              <a:t>השוו בין שתי ההדמאות של סביבת הר תבור.</a:t>
            </a:r>
          </a:p>
          <a:p>
            <a:pPr algn="r"/>
            <a:r>
              <a:rPr lang="he-IL" sz="14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מיצאו</a:t>
            </a:r>
            <a:r>
              <a:rPr lang="he-IL" sz="1400" dirty="0">
                <a:latin typeface="Guttman Kav" panose="02010401010101010101" pitchFamily="2" charset="-79"/>
                <a:cs typeface="Guttman Kav" panose="02010401010101010101" pitchFamily="2" charset="-79"/>
              </a:rPr>
              <a:t> 3 אזורים שעברו שינוי בין שני המועדים שבתמונות. מה הגורם לשינוי?</a:t>
            </a:r>
          </a:p>
          <a:p>
            <a:pPr algn="r"/>
            <a:r>
              <a:rPr lang="he-IL" sz="14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</a:t>
            </a:r>
            <a:endParaRPr lang="he-IL" sz="1400" dirty="0">
              <a:solidFill>
                <a:schemeClr val="bg1">
                  <a:lumMod val="50000"/>
                </a:schemeClr>
              </a:solidFill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/>
            <a:endParaRPr lang="he-IL" sz="14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8D58B840-6D55-4E65-B64F-268382FE773B}"/>
              </a:ext>
            </a:extLst>
          </p:cNvPr>
          <p:cNvSpPr/>
          <p:nvPr/>
        </p:nvSpPr>
        <p:spPr>
          <a:xfrm>
            <a:off x="-59614" y="5014876"/>
            <a:ext cx="3429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sz="1400" dirty="0" err="1">
                <a:latin typeface="Guttman Kav" panose="02010401010101010101" pitchFamily="2" charset="-79"/>
                <a:cs typeface="Guttman Kav" panose="02010401010101010101" pitchFamily="2" charset="-79"/>
              </a:rPr>
              <a:t>מיצאו</a:t>
            </a:r>
            <a:r>
              <a:rPr lang="he-IL" sz="1400" dirty="0">
                <a:latin typeface="Guttman Kav" panose="02010401010101010101" pitchFamily="2" charset="-79"/>
                <a:cs typeface="Guttman Kav" panose="02010401010101010101" pitchFamily="2" charset="-79"/>
              </a:rPr>
              <a:t> 3 אזורים בהם לא נראה כי חל שינוי:</a:t>
            </a:r>
            <a:r>
              <a:rPr lang="he-IL" sz="14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___________________________________________________________________________________________________________________________________________________________________________________________________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</a:t>
            </a:r>
            <a:endParaRPr lang="he-IL" sz="1400" dirty="0"/>
          </a:p>
        </p:txBody>
      </p:sp>
      <p:pic>
        <p:nvPicPr>
          <p:cNvPr id="1028" name="Picture 4" descr="×ª××¦××ª ×ª××× × ×¢×××¨ âªgoogle earthâ¬â">
            <a:extLst>
              <a:ext uri="{FF2B5EF4-FFF2-40B4-BE49-F238E27FC236}">
                <a16:creationId xmlns:a16="http://schemas.microsoft.com/office/drawing/2014/main" id="{B44990A1-5A9D-4133-8D92-9E3093302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657" y="6528068"/>
            <a:ext cx="874881" cy="87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מלבן 7">
            <a:extLst>
              <a:ext uri="{FF2B5EF4-FFF2-40B4-BE49-F238E27FC236}">
                <a16:creationId xmlns:a16="http://schemas.microsoft.com/office/drawing/2014/main" id="{B0EC5B65-510D-4C61-9129-53BB6B6245A5}"/>
              </a:ext>
            </a:extLst>
          </p:cNvPr>
          <p:cNvSpPr/>
          <p:nvPr/>
        </p:nvSpPr>
        <p:spPr>
          <a:xfrm>
            <a:off x="622238" y="6965509"/>
            <a:ext cx="58658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  <a:p>
            <a:pPr algn="r" rtl="1"/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בונוס: מצאו ב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google earth</a:t>
            </a:r>
            <a:r>
              <a:rPr lang="he-IL" sz="1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את האזור המצולם. ומצאו עוד 5 שינויים בהשוואה בים התצלום ב</a:t>
            </a:r>
            <a:r>
              <a:rPr lang="en-US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google earth</a:t>
            </a:r>
            <a:r>
              <a:rPr lang="he-IL" sz="1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e-IL" sz="1600" dirty="0">
                <a:latin typeface="Guttman Kav" panose="02010401010101010101" pitchFamily="2" charset="-79"/>
                <a:cs typeface="Guttman Kav" panose="02010401010101010101" pitchFamily="2" charset="-79"/>
              </a:rPr>
              <a:t>להדמאות ונוס</a:t>
            </a:r>
            <a:r>
              <a:rPr lang="he-IL" sz="1600">
                <a:latin typeface="Guttman Kav" panose="02010401010101010101" pitchFamily="2" charset="-79"/>
                <a:cs typeface="Guttman Kav" panose="02010401010101010101" pitchFamily="2" charset="-79"/>
              </a:rPr>
              <a:t>: </a:t>
            </a:r>
            <a:r>
              <a:rPr lang="he-IL" sz="160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________________________________________________________________________________________________________________________________________________________________ </a:t>
            </a:r>
            <a:r>
              <a:rPr lang="he-IL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Guttman Kav" panose="02010401010101010101" pitchFamily="2" charset="-79"/>
                <a:cs typeface="Guttman Kav" panose="02010401010101010101" pitchFamily="2" charset="-79"/>
              </a:rPr>
              <a:t>___________________________________________</a:t>
            </a:r>
            <a:endParaRPr lang="he-IL" sz="1600" dirty="0">
              <a:latin typeface="Guttman Kav" panose="02010401010101010101" pitchFamily="2" charset="-79"/>
              <a:cs typeface="Guttman Kav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947895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290</Words>
  <Application>Microsoft Office PowerPoint</Application>
  <PresentationFormat>נייר A4 ‏(210x297 מ"מ)</PresentationFormat>
  <Paragraphs>35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11" baseType="lpstr">
      <vt:lpstr>Aharoni</vt:lpstr>
      <vt:lpstr>Arial</vt:lpstr>
      <vt:lpstr>Calibri</vt:lpstr>
      <vt:lpstr>Calibri Light</vt:lpstr>
      <vt:lpstr>David</vt:lpstr>
      <vt:lpstr>Guttman Kav</vt:lpstr>
      <vt:lpstr>Times New Roman</vt:lpstr>
      <vt:lpstr>ערכת נושא Office</vt:lpstr>
      <vt:lpstr>רזולוציה מרחבית</vt:lpstr>
      <vt:lpstr>רזולוציה ספקטראלית</vt:lpstr>
      <vt:lpstr>רזולוציה עיתית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 1</dc:creator>
  <cp:lastModifiedBy>Gilat Raanan-Eliav</cp:lastModifiedBy>
  <cp:revision>14</cp:revision>
  <dcterms:created xsi:type="dcterms:W3CDTF">2018-08-06T05:46:49Z</dcterms:created>
  <dcterms:modified xsi:type="dcterms:W3CDTF">2018-10-30T17:25:58Z</dcterms:modified>
</cp:coreProperties>
</file>