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 id="2147483684" r:id="rId2"/>
  </p:sldMasterIdLst>
  <p:sldIdLst>
    <p:sldId id="259" r:id="rId3"/>
    <p:sldId id="257" r:id="rId4"/>
    <p:sldId id="258"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imrit Maman-Tirosh" initials="SMT" lastIdx="1" clrIdx="0"/>
  <p:cmAuthor id="1" name="USER 1" initials="U1" lastIdx="1" clrIdx="1">
    <p:extLst>
      <p:ext uri="{19B8F6BF-5375-455C-9EA6-DF929625EA0E}">
        <p15:presenceInfo xmlns:p15="http://schemas.microsoft.com/office/powerpoint/2012/main" userId="USER 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3972" autoAdjust="0"/>
    <p:restoredTop sz="94660"/>
  </p:normalViewPr>
  <p:slideViewPr>
    <p:cSldViewPr snapToGrid="0">
      <p:cViewPr varScale="1">
        <p:scale>
          <a:sx n="48" d="100"/>
          <a:sy n="48" d="100"/>
        </p:scale>
        <p:origin x="990" y="6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jpe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2.xml"/><Relationship Id="rId5" Type="http://schemas.openxmlformats.org/officeDocument/2006/relationships/image" Target="../media/image8.jpeg"/><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Master" Target="../slideMasters/slideMaster2.xml"/><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2126700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1161903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2427750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כותרת ותוכן">
    <p:spTree>
      <p:nvGrpSpPr>
        <p:cNvPr id="1" name=""/>
        <p:cNvGrpSpPr/>
        <p:nvPr/>
      </p:nvGrpSpPr>
      <p:grpSpPr>
        <a:xfrm>
          <a:off x="0" y="0"/>
          <a:ext cx="0" cy="0"/>
          <a:chOff x="0" y="0"/>
          <a:chExt cx="0" cy="0"/>
        </a:xfrm>
      </p:grpSpPr>
      <p:grpSp>
        <p:nvGrpSpPr>
          <p:cNvPr id="13" name="קבוצה 12"/>
          <p:cNvGrpSpPr/>
          <p:nvPr userDrawn="1"/>
        </p:nvGrpSpPr>
        <p:grpSpPr>
          <a:xfrm>
            <a:off x="-783468" y="-1621198"/>
            <a:ext cx="3334758" cy="4077921"/>
            <a:chOff x="-1044624" y="-1122368"/>
            <a:chExt cx="4446344" cy="2823176"/>
          </a:xfrm>
        </p:grpSpPr>
        <p:sp>
          <p:nvSpPr>
            <p:cNvPr id="14" name="Oval 12">
              <a:extLst>
                <a:ext uri="{FF2B5EF4-FFF2-40B4-BE49-F238E27FC236}">
                  <a16:creationId xmlns:a16="http://schemas.microsoft.com/office/drawing/2014/main" id="{29F0D13A-DE55-446F-82A4-8AB02036564F}"/>
                </a:ext>
              </a:extLst>
            </p:cNvPr>
            <p:cNvSpPr/>
            <p:nvPr/>
          </p:nvSpPr>
          <p:spPr>
            <a:xfrm>
              <a:off x="-1044624" y="-1122368"/>
              <a:ext cx="4446344" cy="2823176"/>
            </a:xfrm>
            <a:prstGeom prst="ellipse">
              <a:avLst/>
            </a:prstGeom>
            <a:solidFill>
              <a:schemeClr val="bg1"/>
            </a:solid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he-IL"/>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endParaRPr lang="he-IL" sz="1800" dirty="0"/>
            </a:p>
          </p:txBody>
        </p:sp>
        <p:sp>
          <p:nvSpPr>
            <p:cNvPr id="15" name="Rectangle 1">
              <a:extLst>
                <a:ext uri="{FF2B5EF4-FFF2-40B4-BE49-F238E27FC236}">
                  <a16:creationId xmlns:a16="http://schemas.microsoft.com/office/drawing/2014/main" id="{2295DB04-046A-4255-A24F-1BBF9B89EB7E}"/>
                </a:ext>
              </a:extLst>
            </p:cNvPr>
            <p:cNvSpPr/>
            <p:nvPr/>
          </p:nvSpPr>
          <p:spPr>
            <a:xfrm rot="20952046">
              <a:off x="76707" y="239388"/>
              <a:ext cx="3188283" cy="916227"/>
            </a:xfrm>
            <a:prstGeom prst="rect">
              <a:avLst/>
            </a:prstGeom>
            <a:effectLst>
              <a:glow rad="228600">
                <a:schemeClr val="accent2">
                  <a:satMod val="175000"/>
                  <a:alpha val="40000"/>
                </a:schemeClr>
              </a:glow>
            </a:effectLst>
          </p:spPr>
          <p:txBody>
            <a:bodyPr wrap="square">
              <a:spAutoFit/>
            </a:bodyPr>
            <a:ls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r>
                <a:rPr lang="en-US" sz="4000" b="1" dirty="0">
                  <a:solidFill>
                    <a:srgbClr val="730F56"/>
                  </a:solidFill>
                  <a:effectLst>
                    <a:outerShdw blurRad="38100" dist="38100" dir="2700000" algn="tl">
                      <a:srgbClr val="000000">
                        <a:alpha val="43137"/>
                      </a:srgbClr>
                    </a:outerShdw>
                  </a:effectLst>
                  <a:latin typeface="Bradley Hand ITC"/>
                  <a:ea typeface="Calibri"/>
                  <a:cs typeface="David"/>
                </a:rPr>
                <a:t>SHE-SPACE</a:t>
              </a:r>
              <a:endParaRPr lang="he-IL" sz="4000" b="1" dirty="0">
                <a:solidFill>
                  <a:srgbClr val="730F56"/>
                </a:solidFill>
                <a:effectLst>
                  <a:outerShdw blurRad="38100" dist="38100" dir="2700000" algn="tl">
                    <a:srgbClr val="000000">
                      <a:alpha val="43137"/>
                    </a:srgbClr>
                  </a:outerShdw>
                </a:effectLst>
                <a:latin typeface="Bradley Hand ITC"/>
                <a:ea typeface="Calibri"/>
                <a:cs typeface="David"/>
              </a:endParaRPr>
            </a:p>
          </p:txBody>
        </p:sp>
      </p:grpSp>
      <p:sp>
        <p:nvSpPr>
          <p:cNvPr id="2" name="כותרת 1"/>
          <p:cNvSpPr>
            <a:spLocks noGrp="1"/>
          </p:cNvSpPr>
          <p:nvPr>
            <p:ph type="title"/>
          </p:nvPr>
        </p:nvSpPr>
        <p:spPr>
          <a:xfrm>
            <a:off x="2672916" y="396699"/>
            <a:ext cx="3842184" cy="1651000"/>
          </a:xfrm>
        </p:spPr>
        <p:txBody>
          <a:bodyPr/>
          <a:lstStyle>
            <a:lvl1pPr>
              <a:defRPr>
                <a:latin typeface="Aharoni" panose="02010803020104030203" pitchFamily="2" charset="-79"/>
                <a:cs typeface="Aharoni" panose="02010803020104030203" pitchFamily="2" charset="-79"/>
              </a:defRPr>
            </a:lvl1pPr>
          </a:lstStyle>
          <a:p>
            <a:r>
              <a:rPr lang="he-IL" dirty="0"/>
              <a:t>לחץ כדי לערוך סגנון כותרת של תבנית בסיס</a:t>
            </a:r>
          </a:p>
        </p:txBody>
      </p:sp>
      <p:sp>
        <p:nvSpPr>
          <p:cNvPr id="6" name="מציין מיקום של מספר שקופית 5"/>
          <p:cNvSpPr>
            <a:spLocks noGrp="1"/>
          </p:cNvSpPr>
          <p:nvPr>
            <p:ph type="sldNum" sz="quarter" idx="12"/>
          </p:nvPr>
        </p:nvSpPr>
        <p:spPr/>
        <p:txBody>
          <a:bodyPr/>
          <a:lstStyle/>
          <a:p>
            <a:fld id="{3C0BFC60-D7A7-4834-B3EE-CCE378517808}" type="slidenum">
              <a:rPr lang="he-IL" smtClean="0"/>
              <a:t>‹#›</a:t>
            </a:fld>
            <a:endParaRPr lang="he-IL"/>
          </a:p>
        </p:txBody>
      </p:sp>
      <p:grpSp>
        <p:nvGrpSpPr>
          <p:cNvPr id="7" name="קבוצה 6"/>
          <p:cNvGrpSpPr/>
          <p:nvPr userDrawn="1"/>
        </p:nvGrpSpPr>
        <p:grpSpPr>
          <a:xfrm>
            <a:off x="3680228" y="8369556"/>
            <a:ext cx="3340037" cy="2379471"/>
            <a:chOff x="4906971" y="5794308"/>
            <a:chExt cx="4453382" cy="1647326"/>
          </a:xfrm>
        </p:grpSpPr>
        <p:sp>
          <p:nvSpPr>
            <p:cNvPr id="8" name="Oval 12">
              <a:extLst>
                <a:ext uri="{FF2B5EF4-FFF2-40B4-BE49-F238E27FC236}">
                  <a16:creationId xmlns:a16="http://schemas.microsoft.com/office/drawing/2014/main" id="{7E9D02FE-8DD3-4E64-A0BF-5744D21C3677}"/>
                </a:ext>
              </a:extLst>
            </p:cNvPr>
            <p:cNvSpPr/>
            <p:nvPr/>
          </p:nvSpPr>
          <p:spPr>
            <a:xfrm>
              <a:off x="4906971" y="5794308"/>
              <a:ext cx="4453382" cy="1647326"/>
            </a:xfrm>
            <a:prstGeom prst="ellipse">
              <a:avLst/>
            </a:prstGeom>
            <a:solidFill>
              <a:schemeClr val="bg1"/>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he-IL"/>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endParaRPr lang="he-IL" sz="1800" dirty="0"/>
            </a:p>
          </p:txBody>
        </p:sp>
        <p:pic>
          <p:nvPicPr>
            <p:cNvPr id="9" name="Picture 14">
              <a:extLst>
                <a:ext uri="{FF2B5EF4-FFF2-40B4-BE49-F238E27FC236}">
                  <a16:creationId xmlns:a16="http://schemas.microsoft.com/office/drawing/2014/main" id="{2DBC788C-4EC7-4DD2-AF47-81672E12B5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68460" y="6006262"/>
              <a:ext cx="720136" cy="584726"/>
            </a:xfrm>
            <a:prstGeom prst="rect">
              <a:avLst/>
            </a:prstGeom>
          </p:spPr>
        </p:pic>
        <p:pic>
          <p:nvPicPr>
            <p:cNvPr id="10" name="Picture 15">
              <a:extLst>
                <a:ext uri="{FF2B5EF4-FFF2-40B4-BE49-F238E27FC236}">
                  <a16:creationId xmlns:a16="http://schemas.microsoft.com/office/drawing/2014/main" id="{AD904CD1-30B7-45C0-8E39-BB98701A86D7}"/>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732174" y="5971362"/>
              <a:ext cx="315815" cy="600852"/>
            </a:xfrm>
            <a:prstGeom prst="rect">
              <a:avLst/>
            </a:prstGeom>
          </p:spPr>
        </p:pic>
        <p:pic>
          <p:nvPicPr>
            <p:cNvPr id="11" name="Picture 16">
              <a:extLst>
                <a:ext uri="{FF2B5EF4-FFF2-40B4-BE49-F238E27FC236}">
                  <a16:creationId xmlns:a16="http://schemas.microsoft.com/office/drawing/2014/main" id="{20E42F84-FBF9-472A-8D40-F8FBFC64D69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0156" y="5978481"/>
              <a:ext cx="540336" cy="647407"/>
            </a:xfrm>
            <a:prstGeom prst="rect">
              <a:avLst/>
            </a:prstGeom>
          </p:spPr>
        </p:pic>
        <p:pic>
          <p:nvPicPr>
            <p:cNvPr id="12" name="Picture 2" descr="תוצאת תמונה עבור משרד המדע והטכנולוגיה">
              <a:extLst>
                <a:ext uri="{FF2B5EF4-FFF2-40B4-BE49-F238E27FC236}">
                  <a16:creationId xmlns:a16="http://schemas.microsoft.com/office/drawing/2014/main" id="{636E0EC1-9D94-4C9F-A9AB-AACF11A8CF46}"/>
                </a:ext>
              </a:extLst>
            </p:cNvPr>
            <p:cNvPicPr>
              <a:picLocks noChangeAspect="1" noChangeArrowheads="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t="33549" b="32123"/>
            <a:stretch/>
          </p:blipFill>
          <p:spPr bwMode="auto">
            <a:xfrm>
              <a:off x="5545483" y="6085888"/>
              <a:ext cx="1379400" cy="5051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06687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כותרת ותוכן">
    <p:spTree>
      <p:nvGrpSpPr>
        <p:cNvPr id="1" name=""/>
        <p:cNvGrpSpPr/>
        <p:nvPr/>
      </p:nvGrpSpPr>
      <p:grpSpPr>
        <a:xfrm>
          <a:off x="0" y="0"/>
          <a:ext cx="0" cy="0"/>
          <a:chOff x="0" y="0"/>
          <a:chExt cx="0" cy="0"/>
        </a:xfrm>
      </p:grpSpPr>
      <p:sp>
        <p:nvSpPr>
          <p:cNvPr id="6" name="מציין מיקום של מספר שקופית 5"/>
          <p:cNvSpPr>
            <a:spLocks noGrp="1"/>
          </p:cNvSpPr>
          <p:nvPr>
            <p:ph type="sldNum" sz="quarter" idx="12"/>
          </p:nvPr>
        </p:nvSpPr>
        <p:spPr/>
        <p:txBody>
          <a:bodyPr/>
          <a:lstStyle/>
          <a:p>
            <a:fld id="{3C0BFC60-D7A7-4834-B3EE-CCE378517808}" type="slidenum">
              <a:rPr lang="he-IL" smtClean="0"/>
              <a:t>‹#›</a:t>
            </a:fld>
            <a:endParaRPr lang="he-IL"/>
          </a:p>
        </p:txBody>
      </p:sp>
      <p:sp>
        <p:nvSpPr>
          <p:cNvPr id="16" name="Oval 12">
            <a:extLst>
              <a:ext uri="{FF2B5EF4-FFF2-40B4-BE49-F238E27FC236}">
                <a16:creationId xmlns:a16="http://schemas.microsoft.com/office/drawing/2014/main" id="{7E9D02FE-8DD3-4E64-A0BF-5744D21C3677}"/>
              </a:ext>
            </a:extLst>
          </p:cNvPr>
          <p:cNvSpPr/>
          <p:nvPr userDrawn="1"/>
        </p:nvSpPr>
        <p:spPr>
          <a:xfrm>
            <a:off x="1053603" y="-366653"/>
            <a:ext cx="4629210" cy="1315558"/>
          </a:xfrm>
          <a:prstGeom prst="ellipse">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he-IL"/>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endParaRPr lang="he-IL" sz="1800" dirty="0"/>
          </a:p>
        </p:txBody>
      </p:sp>
      <p:grpSp>
        <p:nvGrpSpPr>
          <p:cNvPr id="17" name="קבוצה 16"/>
          <p:cNvGrpSpPr/>
          <p:nvPr userDrawn="1"/>
        </p:nvGrpSpPr>
        <p:grpSpPr>
          <a:xfrm>
            <a:off x="2331511" y="7963748"/>
            <a:ext cx="5928459" cy="2823176"/>
            <a:chOff x="-1392832" y="-1122368"/>
            <a:chExt cx="5928459" cy="2823176"/>
          </a:xfrm>
        </p:grpSpPr>
        <p:grpSp>
          <p:nvGrpSpPr>
            <p:cNvPr id="18" name="קבוצה 17"/>
            <p:cNvGrpSpPr/>
            <p:nvPr userDrawn="1"/>
          </p:nvGrpSpPr>
          <p:grpSpPr>
            <a:xfrm>
              <a:off x="-1392832" y="-1122368"/>
              <a:ext cx="5928459" cy="2823176"/>
              <a:chOff x="-1044624" y="-1122368"/>
              <a:chExt cx="4446344" cy="2823176"/>
            </a:xfrm>
          </p:grpSpPr>
          <p:sp>
            <p:nvSpPr>
              <p:cNvPr id="23" name="Oval 12">
                <a:extLst>
                  <a:ext uri="{FF2B5EF4-FFF2-40B4-BE49-F238E27FC236}">
                    <a16:creationId xmlns:a16="http://schemas.microsoft.com/office/drawing/2014/main" id="{29F0D13A-DE55-446F-82A4-8AB02036564F}"/>
                  </a:ext>
                </a:extLst>
              </p:cNvPr>
              <p:cNvSpPr/>
              <p:nvPr userDrawn="1"/>
            </p:nvSpPr>
            <p:spPr>
              <a:xfrm>
                <a:off x="-1044624" y="-1122368"/>
                <a:ext cx="4446344" cy="2823176"/>
              </a:xfrm>
              <a:prstGeom prst="ellipse">
                <a:avLst/>
              </a:prstGeom>
              <a:solidFill>
                <a:schemeClr val="bg1"/>
              </a:solidFill>
              <a:ln>
                <a:solidFill>
                  <a:schemeClr val="bg1"/>
                </a:solid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he-IL"/>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a:endParaRPr lang="he-IL" sz="1800" dirty="0"/>
              </a:p>
            </p:txBody>
          </p:sp>
          <p:sp>
            <p:nvSpPr>
              <p:cNvPr id="24" name="Rectangle 1">
                <a:extLst>
                  <a:ext uri="{FF2B5EF4-FFF2-40B4-BE49-F238E27FC236}">
                    <a16:creationId xmlns:a16="http://schemas.microsoft.com/office/drawing/2014/main" id="{2295DB04-046A-4255-A24F-1BBF9B89EB7E}"/>
                  </a:ext>
                </a:extLst>
              </p:cNvPr>
              <p:cNvSpPr/>
              <p:nvPr/>
            </p:nvSpPr>
            <p:spPr>
              <a:xfrm rot="20952046">
                <a:off x="-874601" y="-810653"/>
                <a:ext cx="3188283" cy="707886"/>
              </a:xfrm>
              <a:prstGeom prst="rect">
                <a:avLst/>
              </a:prstGeom>
              <a:effectLst>
                <a:glow rad="228600">
                  <a:schemeClr val="accent2">
                    <a:satMod val="175000"/>
                    <a:alpha val="40000"/>
                  </a:schemeClr>
                </a:glow>
              </a:effectLst>
            </p:spPr>
            <p:txBody>
              <a:bodyPr wrap="square">
                <a:spAutoFit/>
              </a:bodyPr>
              <a:ls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ctr"/>
                <a:r>
                  <a:rPr lang="en-US" sz="4000" b="1" dirty="0">
                    <a:solidFill>
                      <a:srgbClr val="730F56"/>
                    </a:solidFill>
                    <a:effectLst>
                      <a:outerShdw blurRad="38100" dist="38100" dir="2700000" algn="tl">
                        <a:srgbClr val="000000">
                          <a:alpha val="43137"/>
                        </a:srgbClr>
                      </a:outerShdw>
                    </a:effectLst>
                    <a:latin typeface="Bradley Hand ITC"/>
                    <a:ea typeface="Calibri"/>
                    <a:cs typeface="David"/>
                  </a:rPr>
                  <a:t>SHE-SPACE</a:t>
                </a:r>
                <a:endParaRPr lang="he-IL" sz="4000" b="1" dirty="0">
                  <a:solidFill>
                    <a:srgbClr val="730F56"/>
                  </a:solidFill>
                  <a:effectLst>
                    <a:outerShdw blurRad="38100" dist="38100" dir="2700000" algn="tl">
                      <a:srgbClr val="000000">
                        <a:alpha val="43137"/>
                      </a:srgbClr>
                    </a:outerShdw>
                  </a:effectLst>
                  <a:latin typeface="Bradley Hand ITC"/>
                  <a:ea typeface="Calibri"/>
                  <a:cs typeface="David"/>
                </a:endParaRPr>
              </a:p>
            </p:txBody>
          </p:sp>
        </p:grpSp>
        <p:pic>
          <p:nvPicPr>
            <p:cNvPr id="19" name="Picture 14">
              <a:extLst>
                <a:ext uri="{FF2B5EF4-FFF2-40B4-BE49-F238E27FC236}">
                  <a16:creationId xmlns:a16="http://schemas.microsoft.com/office/drawing/2014/main" id="{2DBC788C-4EC7-4DD2-AF47-81672E12B57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6948" y="-61546"/>
              <a:ext cx="816045" cy="496950"/>
            </a:xfrm>
            <a:prstGeom prst="rect">
              <a:avLst/>
            </a:prstGeom>
          </p:spPr>
        </p:pic>
        <p:pic>
          <p:nvPicPr>
            <p:cNvPr id="20" name="Picture 15">
              <a:extLst>
                <a:ext uri="{FF2B5EF4-FFF2-40B4-BE49-F238E27FC236}">
                  <a16:creationId xmlns:a16="http://schemas.microsoft.com/office/drawing/2014/main" id="{AD904CD1-30B7-45C0-8E39-BB98701A86D7}"/>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65938" y="-77844"/>
              <a:ext cx="489588" cy="510655"/>
            </a:xfrm>
            <a:prstGeom prst="rect">
              <a:avLst/>
            </a:prstGeom>
          </p:spPr>
        </p:pic>
        <p:pic>
          <p:nvPicPr>
            <p:cNvPr id="21" name="Picture 16">
              <a:extLst>
                <a:ext uri="{FF2B5EF4-FFF2-40B4-BE49-F238E27FC236}">
                  <a16:creationId xmlns:a16="http://schemas.microsoft.com/office/drawing/2014/main" id="{20E42F84-FBF9-472A-8D40-F8FBFC64D69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58470" y="-99150"/>
              <a:ext cx="612298" cy="550222"/>
            </a:xfrm>
            <a:prstGeom prst="rect">
              <a:avLst/>
            </a:prstGeom>
          </p:spPr>
        </p:pic>
        <p:pic>
          <p:nvPicPr>
            <p:cNvPr id="22" name="Picture 2" descr="תוצאת תמונה עבור משרד המדע והטכנולוגיה">
              <a:extLst>
                <a:ext uri="{FF2B5EF4-FFF2-40B4-BE49-F238E27FC236}">
                  <a16:creationId xmlns:a16="http://schemas.microsoft.com/office/drawing/2014/main" id="{636E0EC1-9D94-4C9F-A9AB-AACF11A8CF46}"/>
                </a:ext>
              </a:extLst>
            </p:cNvPr>
            <p:cNvPicPr>
              <a:picLocks noChangeAspect="1" noChangeArrowheads="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t="33549" b="32123"/>
            <a:stretch/>
          </p:blipFill>
          <p:spPr bwMode="auto">
            <a:xfrm>
              <a:off x="-919106" y="6126"/>
              <a:ext cx="1563109" cy="429277"/>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72388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2_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endParaRPr lang="en-US"/>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מציין מיקום של תאריך 13"/>
          <p:cNvSpPr>
            <a:spLocks noGrp="1"/>
          </p:cNvSpPr>
          <p:nvPr>
            <p:ph type="dt" sz="half" idx="10"/>
          </p:nvPr>
        </p:nvSpPr>
        <p:spPr/>
        <p:txBody>
          <a:bodyPr/>
          <a:lstStyle>
            <a:lvl1pPr fontAlgn="auto">
              <a:spcBef>
                <a:spcPts val="0"/>
              </a:spcBef>
              <a:spcAft>
                <a:spcPts val="0"/>
              </a:spcAft>
              <a:defRPr>
                <a:latin typeface="+mn-lt"/>
                <a:cs typeface="+mn-cs"/>
              </a:defRPr>
            </a:lvl1pPr>
          </a:lstStyle>
          <a:p>
            <a:pPr>
              <a:defRPr/>
            </a:pPr>
            <a:endParaRPr lang="en-US"/>
          </a:p>
        </p:txBody>
      </p:sp>
      <p:sp>
        <p:nvSpPr>
          <p:cNvPr id="5" name="מציין מיקום של כותרת תחתונה 2"/>
          <p:cNvSpPr>
            <a:spLocks noGrp="1"/>
          </p:cNvSpPr>
          <p:nvPr>
            <p:ph type="ftr" sz="quarter" idx="11"/>
          </p:nvPr>
        </p:nvSpPr>
        <p:spPr/>
        <p:txBody>
          <a:bodyPr/>
          <a:lstStyle>
            <a:lvl1pPr fontAlgn="auto">
              <a:spcBef>
                <a:spcPts val="0"/>
              </a:spcBef>
              <a:spcAft>
                <a:spcPts val="0"/>
              </a:spcAft>
              <a:defRPr>
                <a:latin typeface="+mn-lt"/>
                <a:cs typeface="+mn-cs"/>
              </a:defRPr>
            </a:lvl1pPr>
          </a:lstStyle>
          <a:p>
            <a:pPr>
              <a:defRPr/>
            </a:pPr>
            <a:endParaRPr lang="en-US"/>
          </a:p>
        </p:txBody>
      </p:sp>
      <p:sp>
        <p:nvSpPr>
          <p:cNvPr id="6" name="מציין מיקום של מספר שקופית 22"/>
          <p:cNvSpPr>
            <a:spLocks noGrp="1"/>
          </p:cNvSpPr>
          <p:nvPr>
            <p:ph type="sldNum" sz="quarter" idx="12"/>
          </p:nvPr>
        </p:nvSpPr>
        <p:spPr/>
        <p:txBody>
          <a:bodyPr/>
          <a:lstStyle>
            <a:lvl1pPr fontAlgn="auto">
              <a:spcBef>
                <a:spcPts val="0"/>
              </a:spcBef>
              <a:spcAft>
                <a:spcPts val="0"/>
              </a:spcAft>
              <a:defRPr>
                <a:latin typeface="+mn-lt"/>
                <a:cs typeface="+mn-cs"/>
              </a:defRPr>
            </a:lvl1pPr>
          </a:lstStyle>
          <a:p>
            <a:pPr>
              <a:defRPr/>
            </a:pPr>
            <a:fld id="{7928699B-3081-477F-9DAF-481C1C15014C}" type="slidenum">
              <a:rPr lang="he-IL"/>
              <a:pPr>
                <a:defRPr/>
              </a:pPr>
              <a:t>‹#›</a:t>
            </a:fld>
            <a:endParaRPr lang="en-US"/>
          </a:p>
        </p:txBody>
      </p:sp>
    </p:spTree>
    <p:extLst>
      <p:ext uri="{BB962C8B-B14F-4D97-AF65-F5344CB8AC3E}">
        <p14:creationId xmlns:p14="http://schemas.microsoft.com/office/powerpoint/2010/main" val="528863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Rectangle 3"/>
          <p:cNvSpPr>
            <a:spLocks noGrp="1" noChangeArrowheads="1"/>
          </p:cNvSpPr>
          <p:nvPr>
            <p:ph type="dt" idx="10"/>
          </p:nvPr>
        </p:nvSpPr>
        <p:spPr/>
        <p:txBody>
          <a:bodyPr/>
          <a:lstStyle>
            <a:lvl1pPr fontAlgn="auto">
              <a:spcBef>
                <a:spcPts val="0"/>
              </a:spcBef>
              <a:spcAft>
                <a:spcPts val="0"/>
              </a:spcAft>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latin typeface="+mn-lt"/>
                <a:cs typeface="+mn-cs"/>
              </a:defRPr>
            </a:lvl1pPr>
          </a:lstStyle>
          <a:p>
            <a:pPr>
              <a:defRPr/>
            </a:pPr>
            <a:r>
              <a:rPr lang="en-US"/>
              <a:t>02/07/09</a:t>
            </a:r>
          </a:p>
        </p:txBody>
      </p:sp>
      <p:sp>
        <p:nvSpPr>
          <p:cNvPr id="4" name="Rectangle 5"/>
          <p:cNvSpPr>
            <a:spLocks noGrp="1" noChangeArrowheads="1"/>
          </p:cNvSpPr>
          <p:nvPr>
            <p:ph type="sldNum" idx="11"/>
          </p:nvPr>
        </p:nvSpPr>
        <p:spPr/>
        <p:txBody>
          <a:bodyPr/>
          <a:lstStyle>
            <a:lvl1pPr fontAlgn="auto">
              <a:spcBef>
                <a:spcPts val="0"/>
              </a:spcBef>
              <a:spcAft>
                <a:spcPts val="0"/>
              </a:spcAft>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latin typeface="+mn-lt"/>
                <a:cs typeface="+mn-cs"/>
              </a:defRPr>
            </a:lvl1pPr>
          </a:lstStyle>
          <a:p>
            <a:pPr>
              <a:defRPr/>
            </a:pPr>
            <a:fld id="{4156BBBA-CDD9-4009-A643-B0D62989B419}" type="slidenum">
              <a:rPr lang="he-IL"/>
              <a:pPr>
                <a:defRPr/>
              </a:pPr>
              <a:t>‹#›</a:t>
            </a:fld>
            <a:endParaRPr lang="en-US"/>
          </a:p>
        </p:txBody>
      </p:sp>
    </p:spTree>
    <p:extLst>
      <p:ext uri="{BB962C8B-B14F-4D97-AF65-F5344CB8AC3E}">
        <p14:creationId xmlns:p14="http://schemas.microsoft.com/office/powerpoint/2010/main" val="2576915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1_שקופית כותרת">
    <p:spTree>
      <p:nvGrpSpPr>
        <p:cNvPr id="1" name=""/>
        <p:cNvGrpSpPr/>
        <p:nvPr/>
      </p:nvGrpSpPr>
      <p:grpSpPr>
        <a:xfrm>
          <a:off x="0" y="0"/>
          <a:ext cx="0" cy="0"/>
          <a:chOff x="0" y="0"/>
          <a:chExt cx="0" cy="0"/>
        </a:xfrm>
      </p:grpSpPr>
      <p:sp>
        <p:nvSpPr>
          <p:cNvPr id="14" name="Oval 13"/>
          <p:cNvSpPr/>
          <p:nvPr userDrawn="1"/>
        </p:nvSpPr>
        <p:spPr>
          <a:xfrm rot="19876780">
            <a:off x="-349966" y="5139927"/>
            <a:ext cx="1136176" cy="7226414"/>
          </a:xfrm>
          <a:prstGeom prst="ellipse">
            <a:avLst/>
          </a:prstGeom>
          <a:solidFill>
            <a:schemeClr val="tx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Title 1"/>
          <p:cNvSpPr>
            <a:spLocks noGrp="1"/>
          </p:cNvSpPr>
          <p:nvPr>
            <p:ph type="ctrTitle"/>
          </p:nvPr>
        </p:nvSpPr>
        <p:spPr>
          <a:xfrm>
            <a:off x="857250" y="1621191"/>
            <a:ext cx="5143500" cy="3448756"/>
          </a:xfrm>
        </p:spPr>
        <p:txBody>
          <a:bodyPr anchor="b"/>
          <a:lstStyle>
            <a:lvl1pPr algn="ctr">
              <a:defRPr sz="6000">
                <a:latin typeface="David" panose="020E0502060401010101" pitchFamily="34" charset="-79"/>
                <a:cs typeface="David" panose="020E0502060401010101" pitchFamily="34" charset="-79"/>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857250" y="5202944"/>
            <a:ext cx="5143500" cy="2391656"/>
          </a:xfrm>
        </p:spPr>
        <p:txBody>
          <a:bodyPr>
            <a:normAutofit/>
          </a:bodyPr>
          <a:lstStyle>
            <a:lvl1pPr marL="0" indent="0" algn="ctr">
              <a:lnSpc>
                <a:spcPct val="150000"/>
              </a:lnSpc>
              <a:buNone/>
              <a:defRPr sz="3600">
                <a:solidFill>
                  <a:schemeClr val="tx1"/>
                </a:solidFill>
                <a:latin typeface="David" panose="020E0502060401010101" pitchFamily="34" charset="-79"/>
                <a:cs typeface="David" panose="020E0502060401010101" pitchFamily="34"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dirty="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BB9CE4F1-1A04-4691-9972-DB27096C2B17}" type="datetimeFigureOut">
              <a:rPr lang="he-IL" smtClean="0"/>
              <a:t>ח'/חשון/תשע"ט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568494E4-D659-4D9D-AB4C-CE39D1742182}" type="slidenum">
              <a:rPr lang="he-IL" smtClean="0"/>
              <a:t>‹#›</a:t>
            </a:fld>
            <a:endParaRPr lang="he-IL"/>
          </a:p>
        </p:txBody>
      </p:sp>
      <p:pic>
        <p:nvPicPr>
          <p:cNvPr id="1026" name="Picture 2" descr="דף הבית"/>
          <p:cNvPicPr>
            <a:picLocks noChangeAspect="1" noChangeArrowheads="1"/>
          </p:cNvPicPr>
          <p:nvPr userDrawn="1"/>
        </p:nvPicPr>
        <p:blipFill>
          <a:blip r:embed="rId2">
            <a:duotone>
              <a:prstClr val="black"/>
              <a:schemeClr val="tx1">
                <a:tint val="45000"/>
                <a:satMod val="400000"/>
              </a:schemeClr>
            </a:duotone>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a:ext>
            </a:extLst>
          </a:blip>
          <a:srcRect/>
          <a:stretch>
            <a:fillRect/>
          </a:stretch>
        </p:blipFill>
        <p:spPr bwMode="auto">
          <a:xfrm>
            <a:off x="4444906" y="174922"/>
            <a:ext cx="2355744" cy="922778"/>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4" descr="Displaying לוגו חישה ai-01 חדש.png"/>
          <p:cNvSpPr>
            <a:spLocks noChangeAspect="1" noChangeArrowheads="1"/>
          </p:cNvSpPr>
          <p:nvPr userDrawn="1"/>
        </p:nvSpPr>
        <p:spPr bwMode="auto">
          <a:xfrm>
            <a:off x="6733878" y="-208668"/>
            <a:ext cx="171450" cy="44026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e-IL"/>
          </a:p>
        </p:txBody>
      </p:sp>
      <p:pic>
        <p:nvPicPr>
          <p:cNvPr id="10" name="Picture 9"/>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 y="7600265"/>
            <a:ext cx="568088" cy="2305735"/>
          </a:xfrm>
          <a:prstGeom prst="rect">
            <a:avLst/>
          </a:prstGeom>
        </p:spPr>
      </p:pic>
      <p:sp>
        <p:nvSpPr>
          <p:cNvPr id="15" name="Rectangle 14"/>
          <p:cNvSpPr/>
          <p:nvPr userDrawn="1"/>
        </p:nvSpPr>
        <p:spPr>
          <a:xfrm>
            <a:off x="-115153" y="-208669"/>
            <a:ext cx="7020480" cy="1588609"/>
          </a:xfrm>
          <a:prstGeom prst="rect">
            <a:avLst/>
          </a:prstGeom>
          <a:noFill/>
          <a:ln w="952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92631712"/>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2487207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1338089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2158517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4" name="Content Placeholder 3"/>
          <p:cNvSpPr>
            <a:spLocks noGrp="1"/>
          </p:cNvSpPr>
          <p:nvPr>
            <p:ph sz="half" idx="2"/>
          </p:nvPr>
        </p:nvSpPr>
        <p:spPr>
          <a:xfrm>
            <a:off x="472381" y="3618442"/>
            <a:ext cx="2901255" cy="5322183"/>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6" name="Content Placeholder 5"/>
          <p:cNvSpPr>
            <a:spLocks noGrp="1"/>
          </p:cNvSpPr>
          <p:nvPr>
            <p:ph sz="quarter" idx="4"/>
          </p:nvPr>
        </p:nvSpPr>
        <p:spPr>
          <a:xfrm>
            <a:off x="3471863" y="3618442"/>
            <a:ext cx="2915543" cy="5322183"/>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208575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2479291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2899378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199494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CAC996AE-3AA3-40FB-B431-E4904262B7DE}" type="datetimeFigureOut">
              <a:rPr lang="he-IL" smtClean="0"/>
              <a:t>ח'/חשון/תשע"ט</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063ADB6E-5851-4B0C-BA7F-59D4ECAE68D0}" type="slidenum">
              <a:rPr lang="he-IL" smtClean="0"/>
              <a:t>‹#›</a:t>
            </a:fld>
            <a:endParaRPr lang="he-IL"/>
          </a:p>
        </p:txBody>
      </p:sp>
    </p:spTree>
    <p:extLst>
      <p:ext uri="{BB962C8B-B14F-4D97-AF65-F5344CB8AC3E}">
        <p14:creationId xmlns:p14="http://schemas.microsoft.com/office/powerpoint/2010/main" val="1716689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AC996AE-3AA3-40FB-B431-E4904262B7DE}" type="datetimeFigureOut">
              <a:rPr lang="he-IL" smtClean="0"/>
              <a:t>ח'/חשון/תשע"ט</a:t>
            </a:fld>
            <a:endParaRPr lang="he-IL"/>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63ADB6E-5851-4B0C-BA7F-59D4ECAE68D0}" type="slidenum">
              <a:rPr lang="he-IL" smtClean="0"/>
              <a:t>‹#›</a:t>
            </a:fld>
            <a:endParaRPr lang="he-IL"/>
          </a:p>
        </p:txBody>
      </p:sp>
    </p:spTree>
    <p:extLst>
      <p:ext uri="{BB962C8B-B14F-4D97-AF65-F5344CB8AC3E}">
        <p14:creationId xmlns:p14="http://schemas.microsoft.com/office/powerpoint/2010/main" val="13855809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1"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r" defTabSz="685800" rtl="1"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r" defTabSz="685800" rtl="1"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r" defTabSz="685800" rtl="1"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342900" y="396699"/>
            <a:ext cx="6172200" cy="1651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342900" y="2311405"/>
            <a:ext cx="6172200" cy="6537502"/>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4914900" y="9181399"/>
            <a:ext cx="1600200" cy="527403"/>
          </a:xfrm>
          <a:prstGeom prst="rect">
            <a:avLst/>
          </a:prstGeom>
        </p:spPr>
        <p:txBody>
          <a:bodyPr vert="horz" lIns="91440" tIns="45720" rIns="91440" bIns="45720" rtlCol="1" anchor="ctr"/>
          <a:lstStyle>
            <a:lvl1pPr algn="r">
              <a:defRPr sz="1200">
                <a:solidFill>
                  <a:schemeClr val="tx1">
                    <a:tint val="75000"/>
                  </a:schemeClr>
                </a:solidFill>
              </a:defRPr>
            </a:lvl1pPr>
          </a:lstStyle>
          <a:p>
            <a:fld id="{1189071B-C885-435B-8848-ACDCCA7672D8}" type="datetimeFigureOut">
              <a:rPr lang="he-IL" smtClean="0"/>
              <a:t>ח'/חשון/תשע"ט</a:t>
            </a:fld>
            <a:endParaRPr lang="he-IL"/>
          </a:p>
        </p:txBody>
      </p:sp>
      <p:sp>
        <p:nvSpPr>
          <p:cNvPr id="5" name="מציין מיקום של כותרת תחתונה 4"/>
          <p:cNvSpPr>
            <a:spLocks noGrp="1"/>
          </p:cNvSpPr>
          <p:nvPr>
            <p:ph type="ftr" sz="quarter" idx="3"/>
          </p:nvPr>
        </p:nvSpPr>
        <p:spPr>
          <a:xfrm>
            <a:off x="2343150" y="9181399"/>
            <a:ext cx="2171700" cy="527403"/>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342900" y="9181399"/>
            <a:ext cx="1600200" cy="527403"/>
          </a:xfrm>
          <a:prstGeom prst="rect">
            <a:avLst/>
          </a:prstGeom>
        </p:spPr>
        <p:txBody>
          <a:bodyPr vert="horz" lIns="91440" tIns="45720" rIns="91440" bIns="45720" rtlCol="1" anchor="ctr"/>
          <a:lstStyle>
            <a:lvl1pPr algn="l">
              <a:defRPr sz="1200">
                <a:solidFill>
                  <a:schemeClr val="tx1">
                    <a:tint val="75000"/>
                  </a:schemeClr>
                </a:solidFill>
              </a:defRPr>
            </a:lvl1pPr>
          </a:lstStyle>
          <a:p>
            <a:fld id="{3C0BFC60-D7A7-4834-B3EE-CCE378517808}" type="slidenum">
              <a:rPr lang="he-IL" smtClean="0"/>
              <a:t>‹#›</a:t>
            </a:fld>
            <a:endParaRPr lang="he-IL"/>
          </a:p>
        </p:txBody>
      </p:sp>
    </p:spTree>
    <p:extLst>
      <p:ext uri="{BB962C8B-B14F-4D97-AF65-F5344CB8AC3E}">
        <p14:creationId xmlns:p14="http://schemas.microsoft.com/office/powerpoint/2010/main" val="37693860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space.gov.il/community-projects/13138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CE345EA-B54B-4368-9C9E-D9E1B808B72F}"/>
              </a:ext>
            </a:extLst>
          </p:cNvPr>
          <p:cNvSpPr>
            <a:spLocks noGrp="1"/>
          </p:cNvSpPr>
          <p:nvPr>
            <p:ph type="title"/>
          </p:nvPr>
        </p:nvSpPr>
        <p:spPr>
          <a:xfrm>
            <a:off x="471488" y="527405"/>
            <a:ext cx="5915025" cy="456315"/>
          </a:xfrm>
        </p:spPr>
        <p:txBody>
          <a:bodyPr>
            <a:normAutofit fontScale="90000"/>
          </a:bodyPr>
          <a:lstStyle/>
          <a:p>
            <a:pPr algn="ctr"/>
            <a:r>
              <a:rPr lang="he-IL" sz="2700" b="1" dirty="0">
                <a:solidFill>
                  <a:srgbClr val="222222"/>
                </a:solidFill>
                <a:latin typeface="Narkisim" panose="020E0502050101010101" pitchFamily="34" charset="-79"/>
                <a:cs typeface="Narkisim" panose="020E0502050101010101" pitchFamily="34" charset="-79"/>
              </a:rPr>
              <a:t>הצעת מחקר סביבתי מהחלל באמצעות הלוויין ונוס</a:t>
            </a:r>
            <a:br>
              <a:rPr lang="he-IL" sz="1600" b="1" dirty="0">
                <a:solidFill>
                  <a:srgbClr val="222222"/>
                </a:solidFill>
                <a:latin typeface="Narkisim" panose="020E0502050101010101" pitchFamily="34" charset="-79"/>
                <a:cs typeface="Narkisim" panose="020E0502050101010101" pitchFamily="34" charset="-79"/>
              </a:rPr>
            </a:br>
            <a:endParaRPr lang="he-IL" sz="1600" dirty="0"/>
          </a:p>
        </p:txBody>
      </p:sp>
      <p:sp>
        <p:nvSpPr>
          <p:cNvPr id="3" name="מציין מיקום תוכן 2">
            <a:extLst>
              <a:ext uri="{FF2B5EF4-FFF2-40B4-BE49-F238E27FC236}">
                <a16:creationId xmlns:a16="http://schemas.microsoft.com/office/drawing/2014/main" id="{DABCC092-0ED6-4E06-9EB0-7D765C8B1DC9}"/>
              </a:ext>
            </a:extLst>
          </p:cNvPr>
          <p:cNvSpPr>
            <a:spLocks noGrp="1"/>
          </p:cNvSpPr>
          <p:nvPr>
            <p:ph idx="1"/>
          </p:nvPr>
        </p:nvSpPr>
        <p:spPr>
          <a:xfrm>
            <a:off x="471488" y="983719"/>
            <a:ext cx="5915025" cy="8394875"/>
          </a:xfrm>
        </p:spPr>
        <p:txBody>
          <a:bodyPr>
            <a:normAutofit fontScale="92500" lnSpcReduction="20000"/>
          </a:bodyPr>
          <a:lstStyle/>
          <a:p>
            <a:pPr marL="0" indent="0" algn="just">
              <a:lnSpc>
                <a:spcPct val="150000"/>
              </a:lnSpc>
              <a:buNone/>
            </a:pPr>
            <a:r>
              <a:rPr lang="he-IL" dirty="0">
                <a:solidFill>
                  <a:srgbClr val="222222"/>
                </a:solidFill>
                <a:latin typeface="Narkisim" panose="020E0502050101010101" pitchFamily="34" charset="-79"/>
                <a:cs typeface="Narkisim" panose="020E0502050101010101" pitchFamily="34" charset="-79"/>
              </a:rPr>
              <a:t>מאז שוגר הלוויין ונוס בהצלחה, הוא מצלם ומספק הדמאות לצורכי מחקר על כדה"א. הלוויין חולף מעל ישראל כל יומיים ומצלם אזורים קבועים בה. המידע שניתן לחלץ מצילומים אלו יקר ערך למחקרים העוסקים בניטור שינויים סביבתיים.</a:t>
            </a:r>
          </a:p>
          <a:p>
            <a:pPr marL="0" indent="0" algn="just">
              <a:lnSpc>
                <a:spcPct val="150000"/>
              </a:lnSpc>
              <a:buNone/>
            </a:pPr>
            <a:endParaRPr lang="he-IL" dirty="0">
              <a:solidFill>
                <a:srgbClr val="222222"/>
              </a:solidFill>
              <a:latin typeface="Narkisim" panose="020E0502050101010101" pitchFamily="34" charset="-79"/>
              <a:cs typeface="Narkisim" panose="020E0502050101010101" pitchFamily="34" charset="-79"/>
            </a:endParaRPr>
          </a:p>
          <a:p>
            <a:pPr marL="0" indent="0" algn="just">
              <a:lnSpc>
                <a:spcPct val="150000"/>
              </a:lnSpc>
              <a:buNone/>
            </a:pPr>
            <a:r>
              <a:rPr lang="he-IL" dirty="0">
                <a:solidFill>
                  <a:srgbClr val="222222"/>
                </a:solidFill>
                <a:latin typeface="Narkisim" panose="020E0502050101010101" pitchFamily="34" charset="-79"/>
                <a:cs typeface="Narkisim" panose="020E0502050101010101" pitchFamily="34" charset="-79"/>
              </a:rPr>
              <a:t>במשימה זו עליכם לתכנן מחקר בישראל בנושא שינויים סביבתיים או אנושיים (בנייה וכיו"ב), שיתבסס על מידע מהלוויין ונוס.</a:t>
            </a:r>
          </a:p>
          <a:p>
            <a:pPr marL="0" indent="0" algn="just">
              <a:lnSpc>
                <a:spcPct val="150000"/>
              </a:lnSpc>
              <a:buNone/>
            </a:pPr>
            <a:endParaRPr lang="he-IL" dirty="0">
              <a:solidFill>
                <a:srgbClr val="222222"/>
              </a:solidFill>
              <a:latin typeface="Narkisim" panose="020E0502050101010101" pitchFamily="34" charset="-79"/>
              <a:cs typeface="Narkisim" panose="020E0502050101010101" pitchFamily="34" charset="-79"/>
            </a:endParaRPr>
          </a:p>
          <a:p>
            <a:pPr marL="0" indent="0" algn="just">
              <a:lnSpc>
                <a:spcPct val="150000"/>
              </a:lnSpc>
              <a:buNone/>
            </a:pPr>
            <a:r>
              <a:rPr lang="he-IL" dirty="0">
                <a:solidFill>
                  <a:srgbClr val="222222"/>
                </a:solidFill>
                <a:latin typeface="Narkisim" panose="020E0502050101010101" pitchFamily="34" charset="-79"/>
                <a:cs typeface="Narkisim" panose="020E0502050101010101" pitchFamily="34" charset="-79"/>
              </a:rPr>
              <a:t>חפשו בעזרת </a:t>
            </a:r>
            <a:r>
              <a:rPr lang="en-US" dirty="0">
                <a:solidFill>
                  <a:srgbClr val="222222"/>
                </a:solidFill>
                <a:latin typeface="Narkisim" panose="020E0502050101010101" pitchFamily="34" charset="-79"/>
                <a:cs typeface="Narkisim" panose="020E0502050101010101" pitchFamily="34" charset="-79"/>
              </a:rPr>
              <a:t>Google earth</a:t>
            </a:r>
            <a:r>
              <a:rPr lang="he-IL" dirty="0">
                <a:solidFill>
                  <a:srgbClr val="222222"/>
                </a:solidFill>
                <a:latin typeface="Narkisim" panose="020E0502050101010101" pitchFamily="34" charset="-79"/>
                <a:cs typeface="Narkisim" panose="020E0502050101010101" pitchFamily="34" charset="-79"/>
              </a:rPr>
              <a:t> אזור מחקר שמעניין אתכם. האזור יכול להיות סמוך למקום מגוריכם או באזור אחר בארץ, שיש בו עניין סביבתי, חקלאי ועוד.</a:t>
            </a:r>
          </a:p>
          <a:p>
            <a:pPr marL="0" indent="0" algn="just">
              <a:lnSpc>
                <a:spcPct val="150000"/>
              </a:lnSpc>
              <a:buNone/>
            </a:pPr>
            <a:endParaRPr lang="he-IL" dirty="0">
              <a:solidFill>
                <a:srgbClr val="222222"/>
              </a:solidFill>
              <a:latin typeface="Narkisim" panose="020E0502050101010101" pitchFamily="34" charset="-79"/>
              <a:cs typeface="Narkisim" panose="020E0502050101010101" pitchFamily="34" charset="-79"/>
            </a:endParaRPr>
          </a:p>
          <a:p>
            <a:pPr marL="0" indent="0" algn="just">
              <a:lnSpc>
                <a:spcPct val="150000"/>
              </a:lnSpc>
              <a:buNone/>
            </a:pPr>
            <a:r>
              <a:rPr lang="he-IL" dirty="0">
                <a:solidFill>
                  <a:srgbClr val="222222"/>
                </a:solidFill>
                <a:latin typeface="Narkisim" panose="020E0502050101010101" pitchFamily="34" charset="-79"/>
                <a:cs typeface="Narkisim" panose="020E0502050101010101" pitchFamily="34" charset="-79"/>
              </a:rPr>
              <a:t>ודאו שאזור המחקר נמצא בתוך שטח הכיסוי של הלוויין. מצורף קובץ לפתיחה ב-</a:t>
            </a:r>
            <a:r>
              <a:rPr lang="en-US" dirty="0">
                <a:solidFill>
                  <a:srgbClr val="222222"/>
                </a:solidFill>
                <a:latin typeface="Narkisim" panose="020E0502050101010101" pitchFamily="34" charset="-79"/>
                <a:cs typeface="Narkisim" panose="020E0502050101010101" pitchFamily="34" charset="-79"/>
              </a:rPr>
              <a:t> Google earth</a:t>
            </a:r>
            <a:r>
              <a:rPr lang="he-IL" dirty="0">
                <a:solidFill>
                  <a:srgbClr val="222222"/>
                </a:solidFill>
                <a:latin typeface="Narkisim" panose="020E0502050101010101" pitchFamily="34" charset="-79"/>
                <a:cs typeface="Narkisim" panose="020E0502050101010101" pitchFamily="34" charset="-79"/>
              </a:rPr>
              <a:t>ובו מלבנים המציינים את שטח הצילום (</a:t>
            </a:r>
            <a:r>
              <a:rPr lang="he-IL" dirty="0">
                <a:solidFill>
                  <a:srgbClr val="222222"/>
                </a:solidFill>
                <a:latin typeface="Narkisim" panose="020E0502050101010101" pitchFamily="34" charset="-79"/>
                <a:cs typeface="Narkisim" panose="020E0502050101010101" pitchFamily="34" charset="-79"/>
                <a:hlinkClick r:id="rId2" tooltip="הלינק מקשר לקובץ שנפתח ב- Google earth ובו מלבנים המציינים את שטח הצילום"/>
              </a:rPr>
              <a:t>ניתן להוריד את הקובץ בעמוד השיעור שבלינק</a:t>
            </a:r>
            <a:r>
              <a:rPr lang="he-IL" dirty="0">
                <a:solidFill>
                  <a:srgbClr val="222222"/>
                </a:solidFill>
                <a:latin typeface="Narkisim" panose="020E0502050101010101" pitchFamily="34" charset="-79"/>
                <a:cs typeface="Narkisim" panose="020E0502050101010101" pitchFamily="34" charset="-79"/>
              </a:rPr>
              <a:t>).</a:t>
            </a:r>
          </a:p>
          <a:p>
            <a:pPr marL="0" indent="0" algn="just">
              <a:lnSpc>
                <a:spcPct val="150000"/>
              </a:lnSpc>
              <a:buNone/>
            </a:pPr>
            <a:endParaRPr lang="he-IL" dirty="0">
              <a:solidFill>
                <a:srgbClr val="222222"/>
              </a:solidFill>
              <a:latin typeface="Narkisim" panose="020E0502050101010101" pitchFamily="34" charset="-79"/>
              <a:cs typeface="Narkisim" panose="020E0502050101010101" pitchFamily="34" charset="-79"/>
            </a:endParaRPr>
          </a:p>
          <a:p>
            <a:pPr marL="0" indent="0" algn="just">
              <a:lnSpc>
                <a:spcPct val="150000"/>
              </a:lnSpc>
              <a:buNone/>
            </a:pPr>
            <a:r>
              <a:rPr lang="he-IL" dirty="0">
                <a:solidFill>
                  <a:srgbClr val="222222"/>
                </a:solidFill>
                <a:latin typeface="Narkisim" panose="020E0502050101010101" pitchFamily="34" charset="-79"/>
                <a:cs typeface="Narkisim" panose="020E0502050101010101" pitchFamily="34" charset="-79"/>
              </a:rPr>
              <a:t>מלאו את דוח הצעת המחקר בעמודים הבאים.</a:t>
            </a:r>
          </a:p>
          <a:p>
            <a:pPr marL="0" indent="0" algn="just">
              <a:lnSpc>
                <a:spcPct val="150000"/>
              </a:lnSpc>
              <a:buNone/>
            </a:pPr>
            <a:r>
              <a:rPr lang="he-IL" dirty="0">
                <a:solidFill>
                  <a:srgbClr val="222222"/>
                </a:solidFill>
                <a:latin typeface="Narkisim" panose="020E0502050101010101" pitchFamily="34" charset="-79"/>
                <a:cs typeface="Narkisim" panose="020E0502050101010101" pitchFamily="34" charset="-79"/>
              </a:rPr>
              <a:t>את הדוחות אפשר להגיש לסוכנות החלל בדוא"ל: </a:t>
            </a:r>
            <a:r>
              <a:rPr lang="en-US" dirty="0">
                <a:solidFill>
                  <a:srgbClr val="222222"/>
                </a:solidFill>
                <a:latin typeface="Narkisim" panose="020E0502050101010101" pitchFamily="34" charset="-79"/>
                <a:cs typeface="Narkisim" panose="020E0502050101010101" pitchFamily="34" charset="-79"/>
              </a:rPr>
              <a:t>ISA@mail.gov.il</a:t>
            </a:r>
            <a:endParaRPr lang="he-IL" sz="3200" dirty="0">
              <a:solidFill>
                <a:srgbClr val="222222"/>
              </a:solidFill>
              <a:latin typeface="Arial" panose="020B0604020202020204" pitchFamily="34" charset="0"/>
            </a:endParaRPr>
          </a:p>
          <a:p>
            <a:pPr marL="0" indent="0">
              <a:buNone/>
            </a:pPr>
            <a:endParaRPr lang="he-IL" dirty="0"/>
          </a:p>
        </p:txBody>
      </p:sp>
    </p:spTree>
    <p:extLst>
      <p:ext uri="{BB962C8B-B14F-4D97-AF65-F5344CB8AC3E}">
        <p14:creationId xmlns:p14="http://schemas.microsoft.com/office/powerpoint/2010/main" val="261341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כותרת 22">
            <a:extLst>
              <a:ext uri="{FF2B5EF4-FFF2-40B4-BE49-F238E27FC236}">
                <a16:creationId xmlns:a16="http://schemas.microsoft.com/office/drawing/2014/main" id="{DD282207-C83A-4886-8070-CD3277F2812E}"/>
              </a:ext>
            </a:extLst>
          </p:cNvPr>
          <p:cNvSpPr>
            <a:spLocks noGrp="1"/>
          </p:cNvSpPr>
          <p:nvPr>
            <p:ph type="title"/>
          </p:nvPr>
        </p:nvSpPr>
        <p:spPr>
          <a:xfrm>
            <a:off x="312707" y="-147983"/>
            <a:ext cx="6172200" cy="1651000"/>
          </a:xfrm>
        </p:spPr>
        <p:txBody>
          <a:bodyPr>
            <a:normAutofit/>
          </a:bodyPr>
          <a:lstStyle/>
          <a:p>
            <a:r>
              <a:rPr lang="he-IL" sz="2800" b="1" dirty="0">
                <a:solidFill>
                  <a:srgbClr val="222222"/>
                </a:solidFill>
                <a:latin typeface="Narkisim" panose="020E0502050101010101" pitchFamily="34" charset="-79"/>
                <a:cs typeface="Narkisim" panose="020E0502050101010101" pitchFamily="34" charset="-79"/>
              </a:rPr>
              <a:t>הצעת מחקר סביבתי מהחלל מהלוויין ונוס</a:t>
            </a:r>
            <a:endParaRPr lang="he-IL" sz="2800" dirty="0"/>
          </a:p>
        </p:txBody>
      </p:sp>
      <p:sp>
        <p:nvSpPr>
          <p:cNvPr id="18" name="TextBox 17">
            <a:extLst>
              <a:ext uri="{FF2B5EF4-FFF2-40B4-BE49-F238E27FC236}">
                <a16:creationId xmlns:a16="http://schemas.microsoft.com/office/drawing/2014/main" id="{F15F8DBB-07C5-4C74-8634-1303260E65C4}"/>
              </a:ext>
            </a:extLst>
          </p:cNvPr>
          <p:cNvSpPr txBox="1"/>
          <p:nvPr/>
        </p:nvSpPr>
        <p:spPr>
          <a:xfrm>
            <a:off x="780690" y="1251848"/>
            <a:ext cx="5296619" cy="369332"/>
          </a:xfrm>
          <a:prstGeom prst="rect">
            <a:avLst/>
          </a:prstGeom>
          <a:solidFill>
            <a:schemeClr val="bg1">
              <a:lumMod val="95000"/>
            </a:schemeClr>
          </a:solidFill>
        </p:spPr>
        <p:txBody>
          <a:bodyPr wrap="square" rtlCol="1">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rPr>
              <a:t>שמות החוקרים:</a:t>
            </a:r>
          </a:p>
        </p:txBody>
      </p:sp>
      <p:sp>
        <p:nvSpPr>
          <p:cNvPr id="19" name="TextBox 18">
            <a:extLst>
              <a:ext uri="{FF2B5EF4-FFF2-40B4-BE49-F238E27FC236}">
                <a16:creationId xmlns:a16="http://schemas.microsoft.com/office/drawing/2014/main" id="{485442D0-CB80-4A3B-B51D-B0CEBDFA95DC}"/>
              </a:ext>
            </a:extLst>
          </p:cNvPr>
          <p:cNvSpPr txBox="1"/>
          <p:nvPr/>
        </p:nvSpPr>
        <p:spPr>
          <a:xfrm>
            <a:off x="780690" y="1942866"/>
            <a:ext cx="5296619" cy="646331"/>
          </a:xfrm>
          <a:prstGeom prst="rect">
            <a:avLst/>
          </a:prstGeom>
          <a:solidFill>
            <a:schemeClr val="bg1">
              <a:lumMod val="95000"/>
            </a:schemeClr>
          </a:solidFill>
        </p:spPr>
        <p:txBody>
          <a:bodyPr wrap="square" rtlCol="1">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rPr>
              <a:t>נושא המחקר:</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p:txBody>
      </p:sp>
      <p:sp>
        <p:nvSpPr>
          <p:cNvPr id="21" name="TextBox 20">
            <a:extLst>
              <a:ext uri="{FF2B5EF4-FFF2-40B4-BE49-F238E27FC236}">
                <a16:creationId xmlns:a16="http://schemas.microsoft.com/office/drawing/2014/main" id="{1DBD51FF-DFB9-4C14-8BCC-C3E5AA4D9C78}"/>
              </a:ext>
            </a:extLst>
          </p:cNvPr>
          <p:cNvSpPr txBox="1"/>
          <p:nvPr/>
        </p:nvSpPr>
        <p:spPr>
          <a:xfrm>
            <a:off x="750498" y="3187882"/>
            <a:ext cx="5296619" cy="646331"/>
          </a:xfrm>
          <a:prstGeom prst="rect">
            <a:avLst/>
          </a:prstGeom>
          <a:solidFill>
            <a:schemeClr val="bg1">
              <a:lumMod val="95000"/>
            </a:schemeClr>
          </a:solidFill>
        </p:spPr>
        <p:txBody>
          <a:bodyPr wrap="square" rtlCol="1">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rPr>
              <a:t>שאלת המחקר:</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p:txBody>
      </p:sp>
      <p:sp>
        <p:nvSpPr>
          <p:cNvPr id="20" name="TextBox 19">
            <a:extLst>
              <a:ext uri="{FF2B5EF4-FFF2-40B4-BE49-F238E27FC236}">
                <a16:creationId xmlns:a16="http://schemas.microsoft.com/office/drawing/2014/main" id="{26306AE6-64EA-4688-A46B-7C3946629E8C}"/>
              </a:ext>
            </a:extLst>
          </p:cNvPr>
          <p:cNvSpPr txBox="1"/>
          <p:nvPr/>
        </p:nvSpPr>
        <p:spPr>
          <a:xfrm>
            <a:off x="780690" y="4055244"/>
            <a:ext cx="5296619" cy="4247317"/>
          </a:xfrm>
          <a:prstGeom prst="rect">
            <a:avLst/>
          </a:prstGeom>
          <a:solidFill>
            <a:schemeClr val="bg1">
              <a:lumMod val="95000"/>
            </a:schemeClr>
          </a:solidFill>
        </p:spPr>
        <p:txBody>
          <a:bodyPr wrap="square" rtlCol="1">
            <a:spAutoFit/>
          </a:bodyPr>
          <a:lstStyle/>
          <a:p>
            <a:pPr lvl="0" algn="r" defTabSz="914400" rtl="1"/>
            <a:r>
              <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rPr>
              <a:t>אזור המחקר (יש לצרף צילום מסך מ</a:t>
            </a:r>
            <a:r>
              <a:rPr lang="en-US" dirty="0">
                <a:solidFill>
                  <a:srgbClr val="222222"/>
                </a:solidFill>
                <a:latin typeface="Narkisim" panose="020E0502050101010101" pitchFamily="34" charset="-79"/>
                <a:cs typeface="Narkisim" panose="020E0502050101010101" pitchFamily="34" charset="-79"/>
              </a:rPr>
              <a:t>Google earth-</a:t>
            </a:r>
            <a:r>
              <a:rPr lang="he-IL" dirty="0">
                <a:solidFill>
                  <a:srgbClr val="222222"/>
                </a:solidFill>
                <a:latin typeface="Narkisim" panose="020E0502050101010101" pitchFamily="34" charset="-79"/>
                <a:cs typeface="Narkisim" panose="020E0502050101010101" pitchFamily="34" charset="-79"/>
              </a:rPr>
              <a:t>):</a:t>
            </a:r>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a:p>
            <a:pPr lvl="0" algn="r" defTabSz="914400" rtl="1"/>
            <a:endParaRPr lang="he-IL" dirty="0">
              <a:solidFill>
                <a:prstClr val="black"/>
              </a:solidFill>
              <a:latin typeface="Narkisim" panose="020E0502050101010101" pitchFamily="34" charset="-79"/>
              <a:cs typeface="Narkisim" panose="020E0502050101010101" pitchFamily="34" charset="-79"/>
            </a:endParaRPr>
          </a:p>
          <a:p>
            <a:pPr lvl="0" algn="r" defTabSz="914400" rtl="1"/>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a:p>
            <a:pPr lvl="0" algn="r" defTabSz="914400" rtl="1"/>
            <a:endParaRPr lang="he-IL" dirty="0">
              <a:solidFill>
                <a:prstClr val="black"/>
              </a:solidFill>
              <a:latin typeface="Narkisim" panose="020E0502050101010101" pitchFamily="34" charset="-79"/>
              <a:cs typeface="Narkisim" panose="020E0502050101010101" pitchFamily="34" charset="-79"/>
            </a:endParaRPr>
          </a:p>
          <a:p>
            <a:pPr lvl="0" algn="r" defTabSz="914400" rtl="1"/>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a:p>
            <a:pPr lvl="0" algn="r" defTabSz="914400" rtl="1"/>
            <a:endParaRPr lang="he-IL" dirty="0">
              <a:solidFill>
                <a:prstClr val="black"/>
              </a:solidFill>
              <a:latin typeface="Narkisim" panose="020E0502050101010101" pitchFamily="34" charset="-79"/>
              <a:cs typeface="Narkisim" panose="020E0502050101010101" pitchFamily="34" charset="-79"/>
            </a:endParaRPr>
          </a:p>
          <a:p>
            <a:pPr lvl="0" algn="r" defTabSz="914400" rtl="1"/>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a:p>
            <a:pPr lvl="0" algn="r" defTabSz="914400" rtl="1"/>
            <a:endParaRPr lang="he-IL" dirty="0">
              <a:solidFill>
                <a:prstClr val="black"/>
              </a:solidFill>
              <a:latin typeface="Narkisim" panose="020E0502050101010101" pitchFamily="34" charset="-79"/>
              <a:cs typeface="Narkisim" panose="020E0502050101010101" pitchFamily="34" charset="-79"/>
            </a:endParaRPr>
          </a:p>
          <a:p>
            <a:pPr lvl="0" algn="r" defTabSz="914400" rtl="1"/>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a:p>
            <a:pPr lvl="0" algn="r" defTabSz="914400" rtl="1"/>
            <a:endParaRPr lang="he-IL" dirty="0">
              <a:solidFill>
                <a:prstClr val="black"/>
              </a:solidFill>
              <a:latin typeface="Narkisim" panose="020E0502050101010101" pitchFamily="34" charset="-79"/>
              <a:cs typeface="Narkisim" panose="020E0502050101010101" pitchFamily="34" charset="-79"/>
            </a:endParaRPr>
          </a:p>
          <a:p>
            <a:pPr lvl="0" algn="r" defTabSz="914400" rtl="1"/>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a:p>
            <a:pPr lvl="0" algn="r" defTabSz="914400" rtl="1"/>
            <a:endParaRPr lang="he-IL" dirty="0">
              <a:solidFill>
                <a:prstClr val="black"/>
              </a:solidFill>
              <a:latin typeface="Narkisim" panose="020E0502050101010101" pitchFamily="34" charset="-79"/>
              <a:cs typeface="Narkisim" panose="020E0502050101010101" pitchFamily="34" charset="-79"/>
            </a:endParaRPr>
          </a:p>
          <a:p>
            <a:pPr lvl="0" algn="r" defTabSz="914400" rtl="1"/>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a:p>
            <a:pPr lvl="0" algn="r" defTabSz="914400" rtl="1"/>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he-IL" sz="1800" b="0" i="0" u="none" strike="noStrike" kern="1200" cap="none" spc="0" normalizeH="0" baseline="0" noProof="0" dirty="0">
              <a:ln>
                <a:noFill/>
              </a:ln>
              <a:solidFill>
                <a:prstClr val="black"/>
              </a:solidFill>
              <a:effectLst/>
              <a:uLnTx/>
              <a:uFillTx/>
              <a:latin typeface="Narkisim" panose="020E0502050101010101" pitchFamily="34" charset="-79"/>
              <a:cs typeface="Narkisim" panose="020E0502050101010101" pitchFamily="34" charset="-79"/>
            </a:endParaRPr>
          </a:p>
        </p:txBody>
      </p:sp>
      <p:sp>
        <p:nvSpPr>
          <p:cNvPr id="4" name="TextBox 3">
            <a:extLst>
              <a:ext uri="{FF2B5EF4-FFF2-40B4-BE49-F238E27FC236}">
                <a16:creationId xmlns:a16="http://schemas.microsoft.com/office/drawing/2014/main" id="{B8EEBE07-34E2-469C-BB88-88B1F2901332}"/>
              </a:ext>
            </a:extLst>
          </p:cNvPr>
          <p:cNvSpPr txBox="1"/>
          <p:nvPr/>
        </p:nvSpPr>
        <p:spPr>
          <a:xfrm>
            <a:off x="1878793" y="9131474"/>
            <a:ext cx="3100414" cy="369332"/>
          </a:xfrm>
          <a:prstGeom prst="rect">
            <a:avLst/>
          </a:prstGeom>
          <a:noFill/>
        </p:spPr>
        <p:txBody>
          <a:bodyPr wrap="square" rtlCol="1">
            <a:spAutoFit/>
          </a:bodyPr>
          <a:lstStyle/>
          <a:p>
            <a:pPr algn="ctr"/>
            <a:r>
              <a:rPr lang="he-IL" dirty="0">
                <a:solidFill>
                  <a:schemeClr val="bg1">
                    <a:lumMod val="50000"/>
                  </a:schemeClr>
                </a:solidFill>
              </a:rPr>
              <a:t>עמוד 1 מתוך 2</a:t>
            </a:r>
          </a:p>
        </p:txBody>
      </p:sp>
    </p:spTree>
    <p:extLst>
      <p:ext uri="{BB962C8B-B14F-4D97-AF65-F5344CB8AC3E}">
        <p14:creationId xmlns:p14="http://schemas.microsoft.com/office/powerpoint/2010/main" val="1927574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84D3977-4CC5-4132-B960-1648EA99D714}"/>
              </a:ext>
            </a:extLst>
          </p:cNvPr>
          <p:cNvSpPr txBox="1"/>
          <p:nvPr/>
        </p:nvSpPr>
        <p:spPr>
          <a:xfrm>
            <a:off x="868371" y="1174583"/>
            <a:ext cx="5296619" cy="2366032"/>
          </a:xfrm>
          <a:prstGeom prst="rect">
            <a:avLst/>
          </a:prstGeom>
          <a:solidFill>
            <a:schemeClr val="bg1">
              <a:lumMod val="95000"/>
            </a:schemeClr>
          </a:solidFill>
        </p:spPr>
        <p:txBody>
          <a:bodyPr wrap="square" rtlCol="1">
            <a:spAutoFit/>
          </a:bodyPr>
          <a:lstStyle/>
          <a:p>
            <a:pPr marL="342900" marR="0" lvl="0" indent="-342900" algn="r" defTabSz="914400" rtl="1" eaLnBrk="1" fontAlgn="auto" latinLnBrk="0" hangingPunct="1">
              <a:lnSpc>
                <a:spcPct val="150000"/>
              </a:lnSpc>
              <a:spcBef>
                <a:spcPts val="0"/>
              </a:spcBef>
              <a:spcAft>
                <a:spcPts val="0"/>
              </a:spcAft>
              <a:buClrTx/>
              <a:buSzTx/>
              <a:buFontTx/>
              <a:buAutoNum type="arabicPeriod"/>
              <a:tabLst/>
              <a:defRPr/>
            </a:pPr>
            <a:r>
              <a:rPr lang="he-IL" sz="1600" b="1" dirty="0">
                <a:solidFill>
                  <a:prstClr val="black"/>
                </a:solidFill>
                <a:latin typeface="Narkisim" panose="020E0502050101010101" pitchFamily="34" charset="-79"/>
                <a:cs typeface="Narkisim" panose="020E0502050101010101" pitchFamily="34" charset="-79"/>
              </a:rPr>
              <a:t>מעקב אחר שינויים בזמן</a:t>
            </a:r>
          </a:p>
          <a:p>
            <a:pPr marL="623888" lvl="1" indent="-166688" algn="r" defTabSz="914400" rtl="1">
              <a:lnSpc>
                <a:spcPct val="150000"/>
              </a:lnSpc>
              <a:defRPr/>
            </a:pPr>
            <a:r>
              <a:rPr lang="he-IL" sz="1600" noProof="0" dirty="0">
                <a:solidFill>
                  <a:prstClr val="black"/>
                </a:solidFill>
                <a:latin typeface="Narkisim" panose="020E0502050101010101" pitchFamily="34" charset="-79"/>
                <a:cs typeface="Narkisim" panose="020E0502050101010101" pitchFamily="34" charset="-79"/>
              </a:rPr>
              <a:t>א. מהי הרזולוציה העיתית הדרושה לקיום המחקר, כלומר כל כמה ימים תזדקקו לצילום אזור המחקר מלוויין?</a:t>
            </a:r>
          </a:p>
          <a:p>
            <a:pPr marL="623888" lvl="1" indent="-166688" algn="r" defTabSz="914400" rtl="1">
              <a:lnSpc>
                <a:spcPct val="150000"/>
              </a:lnSpc>
              <a:defRPr/>
            </a:pPr>
            <a:r>
              <a:rPr lang="he-IL" sz="1600" noProof="0" dirty="0">
                <a:solidFill>
                  <a:prstClr val="black"/>
                </a:solidFill>
                <a:latin typeface="Narkisim" panose="020E0502050101010101" pitchFamily="34" charset="-79"/>
                <a:cs typeface="Narkisim" panose="020E0502050101010101" pitchFamily="34" charset="-79"/>
              </a:rPr>
              <a:t>ב. האם הרזולוציה העיתית של ונוס טובה דיה למחקר זה?</a:t>
            </a:r>
          </a:p>
          <a:p>
            <a:pPr marL="623888" lvl="1" indent="-166688" algn="r" defTabSz="914400" rtl="1">
              <a:lnSpc>
                <a:spcPct val="150000"/>
              </a:lnSpc>
              <a:defRPr/>
            </a:pPr>
            <a:r>
              <a:rPr lang="he-IL" sz="1600" noProof="0" dirty="0">
                <a:solidFill>
                  <a:prstClr val="black"/>
                </a:solidFill>
                <a:latin typeface="Narkisim" panose="020E0502050101010101" pitchFamily="34" charset="-79"/>
                <a:cs typeface="Narkisim" panose="020E0502050101010101" pitchFamily="34" charset="-79"/>
              </a:rPr>
              <a:t>ג. אילו יכולתם לשפר את הרזולוציה העיתית, האם ובמה </a:t>
            </a:r>
            <a:r>
              <a:rPr lang="he-IL" sz="1600" dirty="0">
                <a:solidFill>
                  <a:prstClr val="black"/>
                </a:solidFill>
                <a:latin typeface="Narkisim" panose="020E0502050101010101" pitchFamily="34" charset="-79"/>
                <a:cs typeface="Narkisim" panose="020E0502050101010101" pitchFamily="34" charset="-79"/>
              </a:rPr>
              <a:t>היה השיפור תורם למחקר</a:t>
            </a:r>
            <a:r>
              <a:rPr lang="he-IL" sz="1600" noProof="0" dirty="0">
                <a:solidFill>
                  <a:prstClr val="black"/>
                </a:solidFill>
                <a:latin typeface="Narkisim" panose="020E0502050101010101" pitchFamily="34" charset="-79"/>
                <a:cs typeface="Narkisim" panose="020E0502050101010101" pitchFamily="34" charset="-79"/>
              </a:rPr>
              <a:t>?</a:t>
            </a:r>
          </a:p>
        </p:txBody>
      </p:sp>
      <p:sp>
        <p:nvSpPr>
          <p:cNvPr id="5" name="TextBox 4">
            <a:extLst>
              <a:ext uri="{FF2B5EF4-FFF2-40B4-BE49-F238E27FC236}">
                <a16:creationId xmlns:a16="http://schemas.microsoft.com/office/drawing/2014/main" id="{D2698921-9899-4CD6-B592-A2437F386084}"/>
              </a:ext>
            </a:extLst>
          </p:cNvPr>
          <p:cNvSpPr txBox="1"/>
          <p:nvPr/>
        </p:nvSpPr>
        <p:spPr>
          <a:xfrm>
            <a:off x="868372" y="3892930"/>
            <a:ext cx="5296619" cy="2735364"/>
          </a:xfrm>
          <a:prstGeom prst="rect">
            <a:avLst/>
          </a:prstGeom>
          <a:solidFill>
            <a:schemeClr val="bg1">
              <a:lumMod val="95000"/>
            </a:schemeClr>
          </a:solidFill>
        </p:spPr>
        <p:txBody>
          <a:bodyPr wrap="square" rtlCol="1">
            <a:spAutoFit/>
          </a:bodyPr>
          <a:lstStyle/>
          <a:p>
            <a:pPr algn="r" defTabSz="914400" rtl="1">
              <a:lnSpc>
                <a:spcPct val="150000"/>
              </a:lnSpc>
            </a:pPr>
            <a:r>
              <a:rPr lang="he-IL" sz="1600" b="1" dirty="0">
                <a:solidFill>
                  <a:prstClr val="black"/>
                </a:solidFill>
                <a:latin typeface="Narkisim" panose="020E0502050101010101" pitchFamily="34" charset="-79"/>
                <a:cs typeface="Narkisim" panose="020E0502050101010101" pitchFamily="34" charset="-79"/>
              </a:rPr>
              <a:t>2. רזולוציה מרחבית</a:t>
            </a:r>
          </a:p>
          <a:p>
            <a:pPr marL="623888" lvl="1" indent="-166688" algn="r" defTabSz="914400" rtl="1">
              <a:lnSpc>
                <a:spcPct val="150000"/>
              </a:lnSpc>
            </a:pPr>
            <a:r>
              <a:rPr lang="he-IL" sz="1600" dirty="0">
                <a:solidFill>
                  <a:prstClr val="black"/>
                </a:solidFill>
                <a:latin typeface="Narkisim" panose="020E0502050101010101" pitchFamily="34" charset="-79"/>
                <a:cs typeface="Narkisim" panose="020E0502050101010101" pitchFamily="34" charset="-79"/>
              </a:rPr>
              <a:t>א. מהי הרזולוציה המרחבית הדרושה למחקר, כלומר מה גודלם של הפרטים שאתם רוצים לחקור? (ניתן למדוד באמצעות כלי </a:t>
            </a:r>
            <a:r>
              <a:rPr lang="he-IL" sz="1600" dirty="0">
                <a:latin typeface="Narkisim" panose="020E0502050101010101" pitchFamily="34" charset="-79"/>
                <a:cs typeface="Narkisim" panose="020E0502050101010101" pitchFamily="34" charset="-79"/>
              </a:rPr>
              <a:t>הסרגל ב-</a:t>
            </a:r>
            <a:r>
              <a:rPr lang="en-US" sz="1600" dirty="0">
                <a:latin typeface="Narkisim" panose="020E0502050101010101" pitchFamily="34" charset="-79"/>
                <a:cs typeface="Narkisim" panose="020E0502050101010101" pitchFamily="34" charset="-79"/>
              </a:rPr>
              <a:t>Google earth</a:t>
            </a:r>
            <a:r>
              <a:rPr lang="he-IL" sz="1600" dirty="0">
                <a:latin typeface="Narkisim" panose="020E0502050101010101" pitchFamily="34" charset="-79"/>
                <a:cs typeface="Narkisim" panose="020E0502050101010101" pitchFamily="34" charset="-79"/>
              </a:rPr>
              <a:t>.)</a:t>
            </a:r>
          </a:p>
          <a:p>
            <a:pPr marL="623888" lvl="1" indent="-166688" algn="r" defTabSz="914400" rtl="1">
              <a:lnSpc>
                <a:spcPct val="150000"/>
              </a:lnSpc>
            </a:pPr>
            <a:r>
              <a:rPr lang="he-IL" sz="1600" dirty="0">
                <a:solidFill>
                  <a:prstClr val="black"/>
                </a:solidFill>
                <a:latin typeface="Narkisim" panose="020E0502050101010101" pitchFamily="34" charset="-79"/>
                <a:cs typeface="Narkisim" panose="020E0502050101010101" pitchFamily="34" charset="-79"/>
              </a:rPr>
              <a:t>ב. האם הרזולוציה המרחבית של ונוס טובה דיה למחקר זה?</a:t>
            </a:r>
          </a:p>
          <a:p>
            <a:pPr marL="623888" lvl="1" indent="-166688" algn="r" defTabSz="914400" rtl="1">
              <a:lnSpc>
                <a:spcPct val="150000"/>
              </a:lnSpc>
            </a:pPr>
            <a:r>
              <a:rPr lang="he-IL" sz="1600" dirty="0">
                <a:solidFill>
                  <a:prstClr val="black"/>
                </a:solidFill>
                <a:latin typeface="Narkisim" panose="020E0502050101010101" pitchFamily="34" charset="-79"/>
                <a:cs typeface="Narkisim" panose="020E0502050101010101" pitchFamily="34" charset="-79"/>
              </a:rPr>
              <a:t>ג. לו יכולתם לשפר את הרזולוציה המרחבית, האם ובמה היה השיפור תורם למחקר?</a:t>
            </a:r>
          </a:p>
        </p:txBody>
      </p:sp>
      <p:sp>
        <p:nvSpPr>
          <p:cNvPr id="6" name="TextBox 5">
            <a:extLst>
              <a:ext uri="{FF2B5EF4-FFF2-40B4-BE49-F238E27FC236}">
                <a16:creationId xmlns:a16="http://schemas.microsoft.com/office/drawing/2014/main" id="{90C6738C-8333-4E1A-B5A5-81D0A212DE0A}"/>
              </a:ext>
            </a:extLst>
          </p:cNvPr>
          <p:cNvSpPr txBox="1"/>
          <p:nvPr/>
        </p:nvSpPr>
        <p:spPr>
          <a:xfrm>
            <a:off x="863297" y="7050621"/>
            <a:ext cx="5296619" cy="1538883"/>
          </a:xfrm>
          <a:prstGeom prst="rect">
            <a:avLst/>
          </a:prstGeom>
          <a:solidFill>
            <a:schemeClr val="bg1">
              <a:lumMod val="95000"/>
            </a:schemeClr>
          </a:solidFill>
        </p:spPr>
        <p:txBody>
          <a:bodyPr wrap="square" rtlCol="1">
            <a:spAutoFit/>
          </a:bodyPr>
          <a:lstStyle/>
          <a:p>
            <a:pPr algn="r" defTabSz="914400" rtl="1">
              <a:lnSpc>
                <a:spcPct val="150000"/>
              </a:lnSpc>
              <a:defRPr/>
            </a:pPr>
            <a:r>
              <a:rPr lang="he-IL" sz="1600" b="1" dirty="0">
                <a:solidFill>
                  <a:prstClr val="black"/>
                </a:solidFill>
                <a:latin typeface="Narkisim" panose="020E0502050101010101" pitchFamily="34" charset="-79"/>
                <a:cs typeface="Narkisim" panose="020E0502050101010101" pitchFamily="34" charset="-79"/>
              </a:rPr>
              <a:t>3. צילום מעבר לאור הנראה</a:t>
            </a:r>
          </a:p>
          <a:p>
            <a:pPr algn="r" defTabSz="914400" rtl="1">
              <a:lnSpc>
                <a:spcPct val="150000"/>
              </a:lnSpc>
              <a:defRPr/>
            </a:pPr>
            <a:r>
              <a:rPr lang="he-IL" sz="1600" dirty="0">
                <a:latin typeface="Narkisim" panose="020E0502050101010101" pitchFamily="34" charset="-79"/>
                <a:cs typeface="Narkisim" panose="020E0502050101010101" pitchFamily="34" charset="-79"/>
              </a:rPr>
              <a:t>ב-</a:t>
            </a:r>
            <a:r>
              <a:rPr lang="en-US" sz="1600" dirty="0">
                <a:latin typeface="Narkisim" panose="020E0502050101010101" pitchFamily="34" charset="-79"/>
                <a:cs typeface="Narkisim" panose="020E0502050101010101" pitchFamily="34" charset="-79"/>
              </a:rPr>
              <a:t>Google earth</a:t>
            </a:r>
            <a:r>
              <a:rPr lang="he-IL" sz="1600" dirty="0">
                <a:solidFill>
                  <a:prstClr val="black"/>
                </a:solidFill>
                <a:latin typeface="Narkisim" panose="020E0502050101010101" pitchFamily="34" charset="-79"/>
                <a:cs typeface="Narkisim" panose="020E0502050101010101" pitchFamily="34" charset="-79"/>
              </a:rPr>
              <a:t> מוצגות הדמאות באור הנראה בלבד. חשבו על יישום שנחוצה לו הדמאה בתחום אחר של הספקטרום האלקטרומגנטי, על יסוד הידע הנרכש בכיתה.</a:t>
            </a:r>
          </a:p>
        </p:txBody>
      </p:sp>
      <p:sp>
        <p:nvSpPr>
          <p:cNvPr id="7" name="TextBox 6">
            <a:extLst>
              <a:ext uri="{FF2B5EF4-FFF2-40B4-BE49-F238E27FC236}">
                <a16:creationId xmlns:a16="http://schemas.microsoft.com/office/drawing/2014/main" id="{26947990-0CF8-4DC1-8F79-82F4ED4DA41A}"/>
              </a:ext>
            </a:extLst>
          </p:cNvPr>
          <p:cNvSpPr txBox="1"/>
          <p:nvPr/>
        </p:nvSpPr>
        <p:spPr>
          <a:xfrm>
            <a:off x="1878793" y="9131474"/>
            <a:ext cx="3100414" cy="369332"/>
          </a:xfrm>
          <a:prstGeom prst="rect">
            <a:avLst/>
          </a:prstGeom>
          <a:noFill/>
        </p:spPr>
        <p:txBody>
          <a:bodyPr wrap="square" rtlCol="1">
            <a:spAutoFit/>
          </a:bodyPr>
          <a:lstStyle/>
          <a:p>
            <a:pPr algn="ctr"/>
            <a:r>
              <a:rPr lang="he-IL" dirty="0">
                <a:solidFill>
                  <a:schemeClr val="bg1">
                    <a:lumMod val="50000"/>
                  </a:schemeClr>
                </a:solidFill>
              </a:rPr>
              <a:t>עמוד 2 מתוך 2</a:t>
            </a:r>
          </a:p>
        </p:txBody>
      </p:sp>
      <p:sp>
        <p:nvSpPr>
          <p:cNvPr id="10" name="כותרת 1">
            <a:extLst>
              <a:ext uri="{FF2B5EF4-FFF2-40B4-BE49-F238E27FC236}">
                <a16:creationId xmlns:a16="http://schemas.microsoft.com/office/drawing/2014/main" id="{A9EE48B9-148F-4359-8903-18C5EEA340B2}"/>
              </a:ext>
            </a:extLst>
          </p:cNvPr>
          <p:cNvSpPr>
            <a:spLocks noGrp="1"/>
          </p:cNvSpPr>
          <p:nvPr>
            <p:ph type="title"/>
          </p:nvPr>
        </p:nvSpPr>
        <p:spPr>
          <a:xfrm>
            <a:off x="342900" y="396875"/>
            <a:ext cx="6172200" cy="777708"/>
          </a:xfrm>
        </p:spPr>
        <p:txBody>
          <a:bodyPr>
            <a:normAutofit/>
          </a:bodyPr>
          <a:lstStyle/>
          <a:p>
            <a:r>
              <a:rPr lang="he-IL" sz="2800" b="1" dirty="0">
                <a:solidFill>
                  <a:srgbClr val="222222"/>
                </a:solidFill>
                <a:latin typeface="Narkisim" panose="020E0502050101010101" pitchFamily="34" charset="-79"/>
                <a:cs typeface="Narkisim" panose="020E0502050101010101" pitchFamily="34" charset="-79"/>
              </a:rPr>
              <a:t>הצעת מחקר סביבתי מהחלל מהלוויין ונוס</a:t>
            </a:r>
            <a:endParaRPr lang="he-IL" sz="2800" dirty="0"/>
          </a:p>
        </p:txBody>
      </p:sp>
    </p:spTree>
    <p:extLst>
      <p:ext uri="{BB962C8B-B14F-4D97-AF65-F5344CB8AC3E}">
        <p14:creationId xmlns:p14="http://schemas.microsoft.com/office/powerpoint/2010/main" val="3899163377"/>
      </p:ext>
    </p:extLst>
  </p:cSld>
  <p:clrMapOvr>
    <a:masterClrMapping/>
  </p:clrMapOvr>
</p:sld>
</file>

<file path=ppt/theme/theme1.xml><?xml version="1.0" encoding="utf-8"?>
<a:theme xmlns:a="http://schemas.openxmlformats.org/drawingml/2006/main" name="ערכת נושא Office">
  <a:themeElements>
    <a:clrScheme name="ערכת נושא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ערכת נושא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ערכת נושא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332</TotalTime>
  <Words>332</Words>
  <Application>Microsoft Office PowerPoint</Application>
  <PresentationFormat>נייר A4 ‏(210x297 מ"מ)</PresentationFormat>
  <Paragraphs>41</Paragraphs>
  <Slides>3</Slides>
  <Notes>0</Notes>
  <HiddenSlides>0</HiddenSlides>
  <MMClips>0</MMClips>
  <ScaleCrop>false</ScaleCrop>
  <HeadingPairs>
    <vt:vector size="6" baseType="variant">
      <vt:variant>
        <vt:lpstr>גופנים בשימוש</vt:lpstr>
      </vt:variant>
      <vt:variant>
        <vt:i4>8</vt:i4>
      </vt:variant>
      <vt:variant>
        <vt:lpstr>ערכת נושא</vt:lpstr>
      </vt:variant>
      <vt:variant>
        <vt:i4>2</vt:i4>
      </vt:variant>
      <vt:variant>
        <vt:lpstr>כותרות שקופיות</vt:lpstr>
      </vt:variant>
      <vt:variant>
        <vt:i4>3</vt:i4>
      </vt:variant>
    </vt:vector>
  </HeadingPairs>
  <TitlesOfParts>
    <vt:vector size="13" baseType="lpstr">
      <vt:lpstr>Aharoni</vt:lpstr>
      <vt:lpstr>Arial</vt:lpstr>
      <vt:lpstr>Bradley Hand ITC</vt:lpstr>
      <vt:lpstr>Calibri</vt:lpstr>
      <vt:lpstr>Calibri Light</vt:lpstr>
      <vt:lpstr>David</vt:lpstr>
      <vt:lpstr>Narkisim</vt:lpstr>
      <vt:lpstr>Times New Roman</vt:lpstr>
      <vt:lpstr>ערכת נושא Office</vt:lpstr>
      <vt:lpstr>1_ערכת נושא Office</vt:lpstr>
      <vt:lpstr>הצעת מחקר סביבתי מהחלל באמצעות הלוויין ונוס </vt:lpstr>
      <vt:lpstr>הצעת מחקר סביבתי מהחלל מהלוויין ונוס</vt:lpstr>
      <vt:lpstr>הצעת מחקר סביבתי מהחלל מהלוויין ונוס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Dell</dc:creator>
  <cp:lastModifiedBy>Gilat Raanan-Eliav</cp:lastModifiedBy>
  <cp:revision>22</cp:revision>
  <dcterms:created xsi:type="dcterms:W3CDTF">2018-08-29T15:08:05Z</dcterms:created>
  <dcterms:modified xsi:type="dcterms:W3CDTF">2018-10-17T10:27:34Z</dcterms:modified>
</cp:coreProperties>
</file>