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72" r:id="rId1"/>
  </p:sldMasterIdLst>
  <p:notesMasterIdLst>
    <p:notesMasterId r:id="rId22"/>
  </p:notesMasterIdLst>
  <p:sldIdLst>
    <p:sldId id="256" r:id="rId2"/>
    <p:sldId id="258" r:id="rId3"/>
    <p:sldId id="257" r:id="rId4"/>
    <p:sldId id="259" r:id="rId5"/>
    <p:sldId id="260" r:id="rId6"/>
    <p:sldId id="262" r:id="rId7"/>
    <p:sldId id="261" r:id="rId8"/>
    <p:sldId id="264" r:id="rId9"/>
    <p:sldId id="269" r:id="rId10"/>
    <p:sldId id="265" r:id="rId11"/>
    <p:sldId id="268" r:id="rId12"/>
    <p:sldId id="274" r:id="rId13"/>
    <p:sldId id="270" r:id="rId14"/>
    <p:sldId id="266" r:id="rId15"/>
    <p:sldId id="271" r:id="rId16"/>
    <p:sldId id="275" r:id="rId17"/>
    <p:sldId id="272" r:id="rId18"/>
    <p:sldId id="273" r:id="rId19"/>
    <p:sldId id="267" r:id="rId20"/>
    <p:sldId id="263" r:id="rId21"/>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2" d="100"/>
          <a:sy n="72" d="100"/>
        </p:scale>
        <p:origin x="-1242"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476B8FE-CDDA-4CB7-BD6F-899B65D04B26}" type="datetimeFigureOut">
              <a:rPr lang="he-IL" smtClean="0"/>
              <a:pPr/>
              <a:t>כ"ה/אב/תשע"ג</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F9F24B9-3C44-4E17-9C39-0B222D4BE14F}" type="slidenum">
              <a:rPr lang="he-IL" smtClean="0"/>
              <a:pPr/>
              <a:t>‹#›</a:t>
            </a:fld>
            <a:endParaRPr lang="he-IL"/>
          </a:p>
        </p:txBody>
      </p:sp>
    </p:spTree>
    <p:extLst>
      <p:ext uri="{BB962C8B-B14F-4D97-AF65-F5344CB8AC3E}">
        <p14:creationId xmlns:p14="http://schemas.microsoft.com/office/powerpoint/2010/main" val="224804189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0F9F24B9-3C44-4E17-9C39-0B222D4BE14F}" type="slidenum">
              <a:rPr lang="he-IL" smtClean="0"/>
              <a:pPr/>
              <a:t>5</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10" name="משולש ישר-זווית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כותרת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he-IL" smtClean="0"/>
              <a:t>לחץ כדי לערוך סגנון כותרת של תבנית בסיס</a:t>
            </a:r>
            <a:endParaRPr kumimoji="0" lang="en-US"/>
          </a:p>
        </p:txBody>
      </p:sp>
      <p:sp>
        <p:nvSpPr>
          <p:cNvPr id="17" name="כותרת משנה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e-IL" smtClean="0"/>
              <a:t>לחץ כדי לערוך סגנון כותרת משנה של תבנית בסיס</a:t>
            </a:r>
            <a:endParaRPr kumimoji="0" lang="en-US"/>
          </a:p>
        </p:txBody>
      </p:sp>
      <p:grpSp>
        <p:nvGrpSpPr>
          <p:cNvPr id="2" name="קבוצה 1"/>
          <p:cNvGrpSpPr/>
          <p:nvPr/>
        </p:nvGrpSpPr>
        <p:grpSpPr>
          <a:xfrm>
            <a:off x="-3765" y="4953000"/>
            <a:ext cx="9147765" cy="1912088"/>
            <a:chOff x="-3765" y="4832896"/>
            <a:chExt cx="9147765" cy="2032192"/>
          </a:xfrm>
        </p:grpSpPr>
        <p:sp>
          <p:nvSpPr>
            <p:cNvPr id="7" name="צורה חופשית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צורה חופשית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צורה חופשית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מחבר ישר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מציין מיקום של תאריך 29"/>
          <p:cNvSpPr>
            <a:spLocks noGrp="1"/>
          </p:cNvSpPr>
          <p:nvPr>
            <p:ph type="dt" sz="half" idx="10"/>
          </p:nvPr>
        </p:nvSpPr>
        <p:spPr/>
        <p:txBody>
          <a:bodyPr/>
          <a:lstStyle>
            <a:lvl1pPr>
              <a:defRPr>
                <a:solidFill>
                  <a:srgbClr val="FFFFFF"/>
                </a:solidFill>
              </a:defRPr>
            </a:lvl1pPr>
            <a:extLst/>
          </a:lstStyle>
          <a:p>
            <a:fld id="{1260E964-29BC-462A-8A45-D6A4AD400236}" type="datetimeFigureOut">
              <a:rPr lang="he-IL" smtClean="0"/>
              <a:pPr/>
              <a:t>כ"ה/אב/תשע"ג</a:t>
            </a:fld>
            <a:endParaRPr lang="he-IL"/>
          </a:p>
        </p:txBody>
      </p:sp>
      <p:sp>
        <p:nvSpPr>
          <p:cNvPr id="19" name="מציין מיקום של כותרת תחתונה 18"/>
          <p:cNvSpPr>
            <a:spLocks noGrp="1"/>
          </p:cNvSpPr>
          <p:nvPr>
            <p:ph type="ftr" sz="quarter" idx="11"/>
          </p:nvPr>
        </p:nvSpPr>
        <p:spPr/>
        <p:txBody>
          <a:bodyPr/>
          <a:lstStyle>
            <a:lvl1pPr>
              <a:defRPr>
                <a:solidFill>
                  <a:schemeClr val="accent1">
                    <a:tint val="20000"/>
                  </a:schemeClr>
                </a:solidFill>
              </a:defRPr>
            </a:lvl1pPr>
            <a:extLst/>
          </a:lstStyle>
          <a:p>
            <a:endParaRPr lang="he-IL"/>
          </a:p>
        </p:txBody>
      </p:sp>
      <p:sp>
        <p:nvSpPr>
          <p:cNvPr id="27" name="מציין מיקום של מספר שקופית 26"/>
          <p:cNvSpPr>
            <a:spLocks noGrp="1"/>
          </p:cNvSpPr>
          <p:nvPr>
            <p:ph type="sldNum" sz="quarter" idx="12"/>
          </p:nvPr>
        </p:nvSpPr>
        <p:spPr/>
        <p:txBody>
          <a:bodyPr/>
          <a:lstStyle>
            <a:lvl1pPr>
              <a:defRPr>
                <a:solidFill>
                  <a:srgbClr val="FFFFFF"/>
                </a:solidFill>
              </a:defRPr>
            </a:lvl1pPr>
            <a:extLst/>
          </a:lstStyle>
          <a:p>
            <a:fld id="{274FF1BA-D883-4B3E-B541-E79E4006005E}"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1481329"/>
            <a:ext cx="8229600" cy="4386071"/>
          </a:xfrm>
        </p:spPr>
        <p:txBody>
          <a:bodyPr vert="eaVert"/>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1260E964-29BC-462A-8A45-D6A4AD400236}" type="datetimeFigureOut">
              <a:rPr lang="he-IL" smtClean="0"/>
              <a:pPr/>
              <a:t>כ"ה/אב/תשע"ג</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274FF1BA-D883-4B3E-B541-E79E4006005E}"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844013" y="274640"/>
            <a:ext cx="1777470" cy="5592761"/>
          </a:xfrm>
        </p:spPr>
        <p:txBody>
          <a:bodyPr vert="eaVert"/>
          <a:lstStyle>
            <a:extLs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41"/>
            <a:ext cx="6324600" cy="5592760"/>
          </a:xfrm>
        </p:spPr>
        <p:txBody>
          <a:bodyPr vert="eaVert"/>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1260E964-29BC-462A-8A45-D6A4AD400236}" type="datetimeFigureOut">
              <a:rPr lang="he-IL" smtClean="0"/>
              <a:pPr/>
              <a:t>כ"ה/אב/תשע"ג</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274FF1BA-D883-4B3E-B541-E79E4006005E}"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1260E964-29BC-462A-8A45-D6A4AD400236}" type="datetimeFigureOut">
              <a:rPr lang="he-IL" smtClean="0"/>
              <a:pPr/>
              <a:t>כ"ה/אב/תשע"ג</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274FF1BA-D883-4B3E-B541-E79E4006005E}" type="slidenum">
              <a:rPr lang="he-IL" smtClean="0"/>
              <a:pPr/>
              <a:t>‹#›</a:t>
            </a:fld>
            <a:endParaRPr lang="he-IL"/>
          </a:p>
        </p:txBody>
      </p:sp>
      <p:sp>
        <p:nvSpPr>
          <p:cNvPr id="7" name="כותרת 6"/>
          <p:cNvSpPr>
            <a:spLocks noGrp="1"/>
          </p:cNvSpPr>
          <p:nvPr>
            <p:ph type="title"/>
          </p:nvPr>
        </p:nvSpPr>
        <p:spPr/>
        <p:txBody>
          <a:bodyPr rtlCol="0"/>
          <a:lstStyle>
            <a:extLst/>
          </a:lstStyle>
          <a:p>
            <a:r>
              <a:rPr kumimoji="0" lang="he-IL" smtClean="0"/>
              <a:t>לחץ כדי לערוך סגנון כותרת של תבנית בסיס</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Ref idx="1002">
        <a:schemeClr val="bg1"/>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extLst/>
          </a:lstStyle>
          <a:p>
            <a:fld id="{1260E964-29BC-462A-8A45-D6A4AD400236}" type="datetimeFigureOut">
              <a:rPr lang="he-IL" smtClean="0"/>
              <a:pPr/>
              <a:t>כ"ה/אב/תשע"ג</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274FF1BA-D883-4B3E-B541-E79E4006005E}" type="slidenum">
              <a:rPr lang="he-IL" smtClean="0"/>
              <a:pPr/>
              <a:t>‹#›</a:t>
            </a:fld>
            <a:endParaRPr lang="he-IL"/>
          </a:p>
        </p:txBody>
      </p:sp>
      <p:sp>
        <p:nvSpPr>
          <p:cNvPr id="7" name="סוגר זוויתי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סוגר זוויתי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bg>
      <p:bgRef idx="1002">
        <a:schemeClr val="bg1"/>
      </p:bgRef>
    </p:bg>
    <p:spTree>
      <p:nvGrpSpPr>
        <p:cNvPr id="1" name=""/>
        <p:cNvGrpSpPr/>
        <p:nvPr/>
      </p:nvGrpSpPr>
      <p:grpSpPr>
        <a:xfrm>
          <a:off x="0" y="0"/>
          <a:ext cx="0" cy="0"/>
          <a:chOff x="0" y="0"/>
          <a:chExt cx="0" cy="0"/>
        </a:xfrm>
      </p:grpSpPr>
      <p:sp>
        <p:nvSpPr>
          <p:cNvPr id="3" name="מציין מיקום תוכן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תוכן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extLst/>
          </a:lstStyle>
          <a:p>
            <a:fld id="{1260E964-29BC-462A-8A45-D6A4AD400236}" type="datetimeFigureOut">
              <a:rPr lang="he-IL" smtClean="0"/>
              <a:pPr/>
              <a:t>כ"ה/אב/תשע"ג</a:t>
            </a:fld>
            <a:endParaRPr lang="he-IL"/>
          </a:p>
        </p:txBody>
      </p:sp>
      <p:sp>
        <p:nvSpPr>
          <p:cNvPr id="6" name="מציין מיקום של כותרת תחתונה 5"/>
          <p:cNvSpPr>
            <a:spLocks noGrp="1"/>
          </p:cNvSpPr>
          <p:nvPr>
            <p:ph type="ftr" sz="quarter" idx="11"/>
          </p:nvPr>
        </p:nvSpPr>
        <p:spPr/>
        <p:txBody>
          <a:bodyPr/>
          <a:lstStyle>
            <a:extLst/>
          </a:lstStyle>
          <a:p>
            <a:endParaRPr lang="he-IL"/>
          </a:p>
        </p:txBody>
      </p:sp>
      <p:sp>
        <p:nvSpPr>
          <p:cNvPr id="7" name="מציין מיקום של מספר שקופית 6"/>
          <p:cNvSpPr>
            <a:spLocks noGrp="1"/>
          </p:cNvSpPr>
          <p:nvPr>
            <p:ph type="sldNum" sz="quarter" idx="12"/>
          </p:nvPr>
        </p:nvSpPr>
        <p:spPr/>
        <p:txBody>
          <a:bodyPr/>
          <a:lstStyle>
            <a:extLst/>
          </a:lstStyle>
          <a:p>
            <a:fld id="{274FF1BA-D883-4B3E-B541-E79E4006005E}" type="slidenum">
              <a:rPr lang="he-IL" smtClean="0"/>
              <a:pPr/>
              <a:t>‹#›</a:t>
            </a:fld>
            <a:endParaRPr lang="he-IL"/>
          </a:p>
        </p:txBody>
      </p:sp>
      <p:sp>
        <p:nvSpPr>
          <p:cNvPr id="8" name="כותרת 7"/>
          <p:cNvSpPr>
            <a:spLocks noGrp="1"/>
          </p:cNvSpPr>
          <p:nvPr>
            <p:ph type="title"/>
          </p:nvPr>
        </p:nvSpPr>
        <p:spPr/>
        <p:txBody>
          <a:bodyPr rtlCol="0"/>
          <a:lstStyle>
            <a:extLst/>
          </a:lstStyle>
          <a:p>
            <a:r>
              <a:rPr kumimoji="0" lang="he-IL" smtClean="0"/>
              <a:t>לחץ כדי לערוך סגנון כותרת של תבנית בסיס</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bg>
      <p:bgRef idx="1003">
        <a:schemeClr val="bg1"/>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8229600" cy="1143000"/>
          </a:xfrm>
        </p:spPr>
        <p:txBody>
          <a:bodyPr anchor="ctr"/>
          <a:lstStyle>
            <a:lvl1pPr>
              <a:defRPr/>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4" name="מציין מיקום טקסט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5" name="מציין מיקום תוכן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6" name="מציין מיקום תוכן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0"/>
          </p:nvPr>
        </p:nvSpPr>
        <p:spPr/>
        <p:txBody>
          <a:bodyPr/>
          <a:lstStyle>
            <a:extLst/>
          </a:lstStyle>
          <a:p>
            <a:fld id="{1260E964-29BC-462A-8A45-D6A4AD400236}" type="datetimeFigureOut">
              <a:rPr lang="he-IL" smtClean="0"/>
              <a:pPr/>
              <a:t>כ"ה/אב/תשע"ג</a:t>
            </a:fld>
            <a:endParaRPr lang="he-IL"/>
          </a:p>
        </p:txBody>
      </p:sp>
      <p:sp>
        <p:nvSpPr>
          <p:cNvPr id="8" name="מציין מיקום של כותרת תחתונה 7"/>
          <p:cNvSpPr>
            <a:spLocks noGrp="1"/>
          </p:cNvSpPr>
          <p:nvPr>
            <p:ph type="ftr" sz="quarter" idx="11"/>
          </p:nvPr>
        </p:nvSpPr>
        <p:spPr/>
        <p:txBody>
          <a:bodyPr/>
          <a:lstStyle>
            <a:extLst/>
          </a:lstStyle>
          <a:p>
            <a:endParaRPr lang="he-IL"/>
          </a:p>
        </p:txBody>
      </p:sp>
      <p:sp>
        <p:nvSpPr>
          <p:cNvPr id="9" name="מציין מיקום של מספר שקופית 8"/>
          <p:cNvSpPr>
            <a:spLocks noGrp="1"/>
          </p:cNvSpPr>
          <p:nvPr>
            <p:ph type="sldNum" sz="quarter" idx="12"/>
          </p:nvPr>
        </p:nvSpPr>
        <p:spPr/>
        <p:txBody>
          <a:bodyPr/>
          <a:lstStyle>
            <a:extLst/>
          </a:lstStyle>
          <a:p>
            <a:fld id="{274FF1BA-D883-4B3E-B541-E79E4006005E}" type="slidenum">
              <a:rPr lang="he-IL" smtClean="0"/>
              <a:pPr/>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bg>
      <p:bgRef idx="1002">
        <a:schemeClr val="bg1"/>
      </p:bgRef>
    </p:bg>
    <p:spTree>
      <p:nvGrpSpPr>
        <p:cNvPr id="1" name=""/>
        <p:cNvGrpSpPr/>
        <p:nvPr/>
      </p:nvGrpSpPr>
      <p:grpSpPr>
        <a:xfrm>
          <a:off x="0" y="0"/>
          <a:ext cx="0" cy="0"/>
          <a:chOff x="0" y="0"/>
          <a:chExt cx="0" cy="0"/>
        </a:xfrm>
      </p:grpSpPr>
      <p:sp>
        <p:nvSpPr>
          <p:cNvPr id="3" name="מציין מיקום של תאריך 2"/>
          <p:cNvSpPr>
            <a:spLocks noGrp="1"/>
          </p:cNvSpPr>
          <p:nvPr>
            <p:ph type="dt" sz="half" idx="10"/>
          </p:nvPr>
        </p:nvSpPr>
        <p:spPr/>
        <p:txBody>
          <a:bodyPr/>
          <a:lstStyle>
            <a:extLst/>
          </a:lstStyle>
          <a:p>
            <a:fld id="{1260E964-29BC-462A-8A45-D6A4AD400236}" type="datetimeFigureOut">
              <a:rPr lang="he-IL" smtClean="0"/>
              <a:pPr/>
              <a:t>כ"ה/אב/תשע"ג</a:t>
            </a:fld>
            <a:endParaRPr lang="he-IL"/>
          </a:p>
        </p:txBody>
      </p:sp>
      <p:sp>
        <p:nvSpPr>
          <p:cNvPr id="4" name="מציין מיקום של כותרת תחתונה 3"/>
          <p:cNvSpPr>
            <a:spLocks noGrp="1"/>
          </p:cNvSpPr>
          <p:nvPr>
            <p:ph type="ftr" sz="quarter" idx="11"/>
          </p:nvPr>
        </p:nvSpPr>
        <p:spPr/>
        <p:txBody>
          <a:bodyPr/>
          <a:lstStyle>
            <a:extLst/>
          </a:lstStyle>
          <a:p>
            <a:endParaRPr lang="he-IL"/>
          </a:p>
        </p:txBody>
      </p:sp>
      <p:sp>
        <p:nvSpPr>
          <p:cNvPr id="5" name="מציין מיקום של מספר שקופית 4"/>
          <p:cNvSpPr>
            <a:spLocks noGrp="1"/>
          </p:cNvSpPr>
          <p:nvPr>
            <p:ph type="sldNum" sz="quarter" idx="12"/>
          </p:nvPr>
        </p:nvSpPr>
        <p:spPr/>
        <p:txBody>
          <a:bodyPr/>
          <a:lstStyle>
            <a:extLst/>
          </a:lstStyle>
          <a:p>
            <a:fld id="{274FF1BA-D883-4B3E-B541-E79E4006005E}" type="slidenum">
              <a:rPr lang="he-IL" smtClean="0"/>
              <a:pPr/>
              <a:t>‹#›</a:t>
            </a:fld>
            <a:endParaRPr lang="he-IL"/>
          </a:p>
        </p:txBody>
      </p:sp>
      <p:sp>
        <p:nvSpPr>
          <p:cNvPr id="6" name="כותרת 5"/>
          <p:cNvSpPr>
            <a:spLocks noGrp="1"/>
          </p:cNvSpPr>
          <p:nvPr>
            <p:ph type="title"/>
          </p:nvPr>
        </p:nvSpPr>
        <p:spPr/>
        <p:txBody>
          <a:bodyPr rtlCol="0"/>
          <a:lstStyle>
            <a:extLst/>
          </a:lstStyle>
          <a:p>
            <a:r>
              <a:rPr kumimoji="0" lang="he-IL" smtClean="0"/>
              <a:t>לחץ כדי לערוך סגנון כותרת של תבנית בסיס</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extLst/>
          </a:lstStyle>
          <a:p>
            <a:fld id="{1260E964-29BC-462A-8A45-D6A4AD400236}" type="datetimeFigureOut">
              <a:rPr lang="he-IL" smtClean="0"/>
              <a:pPr/>
              <a:t>כ"ה/אב/תשע"ג</a:t>
            </a:fld>
            <a:endParaRPr lang="he-IL"/>
          </a:p>
        </p:txBody>
      </p:sp>
      <p:sp>
        <p:nvSpPr>
          <p:cNvPr id="3" name="מציין מיקום של כותרת תחתונה 2"/>
          <p:cNvSpPr>
            <a:spLocks noGrp="1"/>
          </p:cNvSpPr>
          <p:nvPr>
            <p:ph type="ftr" sz="quarter" idx="11"/>
          </p:nvPr>
        </p:nvSpPr>
        <p:spPr/>
        <p:txBody>
          <a:bodyPr/>
          <a:lstStyle>
            <a:extLst/>
          </a:lstStyle>
          <a:p>
            <a:endParaRPr lang="he-IL"/>
          </a:p>
        </p:txBody>
      </p:sp>
      <p:sp>
        <p:nvSpPr>
          <p:cNvPr id="4" name="מציין מיקום של מספר שקופית 3"/>
          <p:cNvSpPr>
            <a:spLocks noGrp="1"/>
          </p:cNvSpPr>
          <p:nvPr>
            <p:ph type="sldNum" sz="quarter" idx="12"/>
          </p:nvPr>
        </p:nvSpPr>
        <p:spPr/>
        <p:txBody>
          <a:bodyPr/>
          <a:lstStyle>
            <a:extLst/>
          </a:lstStyle>
          <a:p>
            <a:fld id="{274FF1BA-D883-4B3E-B541-E79E4006005E}"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bg>
      <p:bgRef idx="1003">
        <a:schemeClr val="bg1"/>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he-IL" smtClean="0"/>
              <a:t>לחץ כדי לערוך סגנונות טקסט של תבנית בסיס</a:t>
            </a:r>
          </a:p>
        </p:txBody>
      </p:sp>
      <p:sp>
        <p:nvSpPr>
          <p:cNvPr id="4" name="מציין מיקום תוכן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a:xfrm>
            <a:off x="6727032" y="6407944"/>
            <a:ext cx="1920240" cy="365760"/>
          </a:xfrm>
        </p:spPr>
        <p:txBody>
          <a:bodyPr/>
          <a:lstStyle>
            <a:extLst/>
          </a:lstStyle>
          <a:p>
            <a:fld id="{1260E964-29BC-462A-8A45-D6A4AD400236}" type="datetimeFigureOut">
              <a:rPr lang="he-IL" smtClean="0"/>
              <a:pPr/>
              <a:t>כ"ה/אב/תשע"ג</a:t>
            </a:fld>
            <a:endParaRPr lang="he-IL"/>
          </a:p>
        </p:txBody>
      </p:sp>
      <p:sp>
        <p:nvSpPr>
          <p:cNvPr id="6" name="מציין מיקום של כותרת תחתונה 5"/>
          <p:cNvSpPr>
            <a:spLocks noGrp="1"/>
          </p:cNvSpPr>
          <p:nvPr>
            <p:ph type="ftr" sz="quarter" idx="11"/>
          </p:nvPr>
        </p:nvSpPr>
        <p:spPr/>
        <p:txBody>
          <a:bodyPr/>
          <a:lstStyle>
            <a:extLst/>
          </a:lstStyle>
          <a:p>
            <a:endParaRPr lang="he-IL"/>
          </a:p>
        </p:txBody>
      </p:sp>
      <p:sp>
        <p:nvSpPr>
          <p:cNvPr id="7" name="מציין מיקום של מספר שקופית 6"/>
          <p:cNvSpPr>
            <a:spLocks noGrp="1"/>
          </p:cNvSpPr>
          <p:nvPr>
            <p:ph type="sldNum" sz="quarter" idx="12"/>
          </p:nvPr>
        </p:nvSpPr>
        <p:spPr/>
        <p:txBody>
          <a:bodyPr/>
          <a:lstStyle>
            <a:extLst/>
          </a:lstStyle>
          <a:p>
            <a:fld id="{274FF1BA-D883-4B3E-B541-E79E4006005E}" type="slidenum">
              <a:rPr lang="he-IL" smtClean="0"/>
              <a:pPr/>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bg>
      <p:bgRef idx="1002">
        <a:schemeClr val="bg1"/>
      </p:bgRef>
    </p:bg>
    <p:spTree>
      <p:nvGrpSpPr>
        <p:cNvPr id="1" name=""/>
        <p:cNvGrpSpPr/>
        <p:nvPr/>
      </p:nvGrpSpPr>
      <p:grpSpPr>
        <a:xfrm>
          <a:off x="0" y="0"/>
          <a:ext cx="0" cy="0"/>
          <a:chOff x="0" y="0"/>
          <a:chExt cx="0" cy="0"/>
        </a:xfrm>
      </p:grpSpPr>
      <p:sp>
        <p:nvSpPr>
          <p:cNvPr id="4" name="מציין מיקום טקסט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he-IL" smtClean="0"/>
              <a:t>לחץ כדי לערוך סגנונות טקסט של תבנית בסיס</a:t>
            </a:r>
          </a:p>
        </p:txBody>
      </p:sp>
      <p:sp>
        <p:nvSpPr>
          <p:cNvPr id="3" name="מציין מיקום של תמונה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he-IL" smtClean="0"/>
              <a:t>לחץ על הסמל כדי להוסיף תמונה</a:t>
            </a:r>
            <a:endParaRPr kumimoji="0" lang="en-US" dirty="0"/>
          </a:p>
        </p:txBody>
      </p:sp>
      <p:sp>
        <p:nvSpPr>
          <p:cNvPr id="5" name="מציין מיקום של תאריך 4"/>
          <p:cNvSpPr>
            <a:spLocks noGrp="1"/>
          </p:cNvSpPr>
          <p:nvPr>
            <p:ph type="dt" sz="half" idx="10"/>
          </p:nvPr>
        </p:nvSpPr>
        <p:spPr/>
        <p:txBody>
          <a:bodyPr/>
          <a:lstStyle>
            <a:lvl1pPr>
              <a:defRPr>
                <a:solidFill>
                  <a:schemeClr val="tx1"/>
                </a:solidFill>
              </a:defRPr>
            </a:lvl1pPr>
            <a:extLst/>
          </a:lstStyle>
          <a:p>
            <a:fld id="{1260E964-29BC-462A-8A45-D6A4AD400236}" type="datetimeFigureOut">
              <a:rPr lang="he-IL" smtClean="0"/>
              <a:pPr/>
              <a:t>כ"ה/אב/תשע"ג</a:t>
            </a:fld>
            <a:endParaRPr lang="he-IL"/>
          </a:p>
        </p:txBody>
      </p:sp>
      <p:sp>
        <p:nvSpPr>
          <p:cNvPr id="6" name="מציין מיקום של כותרת תחתונה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he-IL"/>
          </a:p>
        </p:txBody>
      </p:sp>
      <p:sp>
        <p:nvSpPr>
          <p:cNvPr id="7" name="מציין מיקום של מספר שקופית 6"/>
          <p:cNvSpPr>
            <a:spLocks noGrp="1"/>
          </p:cNvSpPr>
          <p:nvPr>
            <p:ph type="sldNum" sz="quarter" idx="12"/>
          </p:nvPr>
        </p:nvSpPr>
        <p:spPr/>
        <p:txBody>
          <a:bodyPr/>
          <a:lstStyle>
            <a:lvl1pPr>
              <a:defRPr>
                <a:solidFill>
                  <a:schemeClr val="tx1"/>
                </a:solidFill>
              </a:defRPr>
            </a:lvl1pPr>
            <a:extLst/>
          </a:lstStyle>
          <a:p>
            <a:fld id="{274FF1BA-D883-4B3E-B541-E79E4006005E}" type="slidenum">
              <a:rPr lang="he-IL" smtClean="0"/>
              <a:pPr/>
              <a:t>‹#›</a:t>
            </a:fld>
            <a:endParaRPr lang="he-IL"/>
          </a:p>
        </p:txBody>
      </p:sp>
      <p:sp>
        <p:nvSpPr>
          <p:cNvPr id="2" name="כותרת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he-IL" smtClean="0"/>
              <a:t>לחץ כדי לערוך סגנון כותרת של תבנית בסיס</a:t>
            </a:r>
            <a:endParaRPr kumimoji="0" lang="en-US"/>
          </a:p>
        </p:txBody>
      </p:sp>
      <p:sp>
        <p:nvSpPr>
          <p:cNvPr id="8" name="צורה חופשית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צורה חופשית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משולש ישר-זווית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מחבר ישר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סוגר זוויתי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סוגר זוויתי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צורה חופשית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צורה חופשית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משולש ישר-זווית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מחבר ישר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מציין מיקום של כותרת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he-IL" smtClean="0"/>
              <a:t>לחץ כדי לערוך סגנון כותרת של תבנית בסיס</a:t>
            </a:r>
            <a:endParaRPr kumimoji="0" lang="en-US"/>
          </a:p>
        </p:txBody>
      </p:sp>
      <p:sp>
        <p:nvSpPr>
          <p:cNvPr id="30" name="מציין מיקום טקסט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0" name="מציין מיקום של תאריך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260E964-29BC-462A-8A45-D6A4AD400236}" type="datetimeFigureOut">
              <a:rPr lang="he-IL" smtClean="0"/>
              <a:pPr/>
              <a:t>כ"ה/אב/תשע"ג</a:t>
            </a:fld>
            <a:endParaRPr lang="he-IL"/>
          </a:p>
        </p:txBody>
      </p:sp>
      <p:sp>
        <p:nvSpPr>
          <p:cNvPr id="22" name="מציין מיקום של כותרת תחתונה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he-IL"/>
          </a:p>
        </p:txBody>
      </p:sp>
      <p:sp>
        <p:nvSpPr>
          <p:cNvPr id="18" name="מציין מיקום של מספר שקופית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74FF1BA-D883-4B3E-B541-E79E4006005E}"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Bq8CB0cQMTo"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3.gstatic.com/images?q=tbn:ANd9GcTQ1GvGvsxehaAXNFGSWxyCleTyBmOL7rPU4EYLjTfmvOjXPkboJ43CwiDcEA"/>
          <p:cNvPicPr>
            <a:picLocks noChangeAspect="1" noChangeArrowheads="1"/>
          </p:cNvPicPr>
          <p:nvPr/>
        </p:nvPicPr>
        <p:blipFill>
          <a:blip r:embed="rId2"/>
          <a:srcRect/>
          <a:stretch>
            <a:fillRect/>
          </a:stretch>
        </p:blipFill>
        <p:spPr bwMode="auto">
          <a:xfrm>
            <a:off x="928662" y="1785926"/>
            <a:ext cx="5214974" cy="3454920"/>
          </a:xfrm>
          <a:prstGeom prst="rect">
            <a:avLst/>
          </a:prstGeom>
          <a:noFill/>
        </p:spPr>
      </p:pic>
      <p:sp>
        <p:nvSpPr>
          <p:cNvPr id="5" name="הסבר אליפטי 4"/>
          <p:cNvSpPr/>
          <p:nvPr/>
        </p:nvSpPr>
        <p:spPr>
          <a:xfrm>
            <a:off x="3428992" y="428604"/>
            <a:ext cx="4929222" cy="192882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"כואב לי </a:t>
            </a:r>
            <a:r>
              <a:rPr lang="he-IL" sz="32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הראש!!</a:t>
            </a:r>
            <a:r>
              <a:rPr lang="he-IL" sz="3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he-IL" sz="32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739371" y="5429264"/>
            <a:ext cx="1691489" cy="830997"/>
          </a:xfrm>
          <a:prstGeom prst="rect">
            <a:avLst/>
          </a:prstGeom>
          <a:noFill/>
        </p:spPr>
        <p:txBody>
          <a:bodyPr wrap="none" rtlCol="1">
            <a:spAutoFit/>
          </a:bodyPr>
          <a:lstStyle/>
          <a:p>
            <a:r>
              <a:rPr lang="he-IL" sz="2400" b="1" dirty="0" smtClean="0">
                <a:solidFill>
                  <a:schemeClr val="bg1"/>
                </a:solidFill>
              </a:rPr>
              <a:t>אורית ויצמן</a:t>
            </a:r>
          </a:p>
          <a:p>
            <a:r>
              <a:rPr lang="he-IL" sz="2400" b="1" dirty="0" smtClean="0">
                <a:solidFill>
                  <a:schemeClr val="bg1"/>
                </a:solidFill>
              </a:rPr>
              <a:t>איילת </a:t>
            </a:r>
            <a:r>
              <a:rPr lang="he-IL" sz="2400" b="1" dirty="0" err="1" smtClean="0">
                <a:solidFill>
                  <a:schemeClr val="bg1"/>
                </a:solidFill>
              </a:rPr>
              <a:t>שוולב</a:t>
            </a:r>
            <a:endParaRPr lang="he-IL" sz="24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29194" y="1214422"/>
            <a:ext cx="3890809" cy="680956"/>
          </a:xfrm>
          <a:prstGeom prst="rect">
            <a:avLst/>
          </a:prstGeom>
          <a:noFill/>
        </p:spPr>
        <p:txBody>
          <a:bodyPr wrap="none" rtlCol="1">
            <a:spAutoFit/>
          </a:bodyPr>
          <a:lstStyle/>
          <a:p>
            <a:pPr>
              <a:lnSpc>
                <a:spcPct val="250000"/>
              </a:lnSpc>
            </a:pPr>
            <a:r>
              <a:rPr lang="he-IL" b="1" dirty="0" smtClean="0">
                <a:cs typeface="+mj-cs"/>
              </a:rPr>
              <a:t>פעילות 3: </a:t>
            </a:r>
            <a:r>
              <a:rPr lang="he-IL" dirty="0" smtClean="0">
                <a:cs typeface="+mj-cs"/>
              </a:rPr>
              <a:t>פעילות קבוצתית - סקר צרכנים</a:t>
            </a:r>
            <a:endParaRPr lang="en-US" dirty="0" smtClean="0">
              <a:cs typeface="+mj-cs"/>
            </a:endParaRPr>
          </a:p>
        </p:txBody>
      </p:sp>
      <p:sp>
        <p:nvSpPr>
          <p:cNvPr id="7" name="מלבן מעוגל 6"/>
          <p:cNvSpPr/>
          <p:nvPr/>
        </p:nvSpPr>
        <p:spPr>
          <a:xfrm>
            <a:off x="1000100" y="357166"/>
            <a:ext cx="7215238"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t>פעילות לתלמיד</a:t>
            </a:r>
            <a:endParaRPr lang="he-IL" sz="2800" b="1" dirty="0"/>
          </a:p>
        </p:txBody>
      </p:sp>
      <p:sp>
        <p:nvSpPr>
          <p:cNvPr id="4" name="TextBox 3"/>
          <p:cNvSpPr txBox="1"/>
          <p:nvPr/>
        </p:nvSpPr>
        <p:spPr>
          <a:xfrm>
            <a:off x="46440" y="2071678"/>
            <a:ext cx="8353633" cy="2862322"/>
          </a:xfrm>
          <a:prstGeom prst="rect">
            <a:avLst/>
          </a:prstGeom>
          <a:noFill/>
        </p:spPr>
        <p:txBody>
          <a:bodyPr wrap="none" rtlCol="1">
            <a:spAutoFit/>
          </a:bodyPr>
          <a:lstStyle/>
          <a:p>
            <a:pPr marL="342900" lvl="0" indent="-342900">
              <a:lnSpc>
                <a:spcPct val="200000"/>
              </a:lnSpc>
              <a:buFont typeface="+mj-lt"/>
              <a:buAutoNum type="arabicPeriod"/>
            </a:pPr>
            <a:r>
              <a:rPr lang="he-IL" dirty="0" smtClean="0"/>
              <a:t>הציעו שאלות לסקר שמטרתו קבלת מידע לגבי הבחירה במשכך כאבים והסיבות לבחירתו.</a:t>
            </a:r>
            <a:endParaRPr lang="en-US" dirty="0" smtClean="0"/>
          </a:p>
          <a:p>
            <a:pPr marL="342900" lvl="0" indent="-342900">
              <a:lnSpc>
                <a:spcPct val="200000"/>
              </a:lnSpc>
              <a:buFont typeface="+mj-lt"/>
              <a:buAutoNum type="arabicPeriod"/>
            </a:pPr>
            <a:r>
              <a:rPr lang="he-IL" dirty="0" smtClean="0"/>
              <a:t>ערכו את הסקר ל- 30 אנשים לפחות. </a:t>
            </a:r>
            <a:endParaRPr lang="en-US" dirty="0" smtClean="0"/>
          </a:p>
          <a:p>
            <a:pPr marL="342900" lvl="0" indent="-342900">
              <a:lnSpc>
                <a:spcPct val="200000"/>
              </a:lnSpc>
              <a:buFont typeface="+mj-lt"/>
              <a:buAutoNum type="arabicPeriod"/>
            </a:pPr>
            <a:r>
              <a:rPr lang="he-IL" dirty="0" smtClean="0"/>
              <a:t>רכזו את נתוני הסקר ונתחו אותם.</a:t>
            </a:r>
            <a:endParaRPr lang="en-US" dirty="0" smtClean="0"/>
          </a:p>
          <a:p>
            <a:pPr marL="342900" lvl="0" indent="-342900">
              <a:lnSpc>
                <a:spcPct val="200000"/>
              </a:lnSpc>
              <a:buFont typeface="+mj-lt"/>
              <a:buAutoNum type="arabicPeriod"/>
            </a:pPr>
            <a:r>
              <a:rPr lang="he-IL" dirty="0" smtClean="0"/>
              <a:t> הציגו בטבלה ובגרף את תוצאות הסקר.</a:t>
            </a:r>
            <a:endParaRPr lang="en-US" dirty="0" smtClean="0"/>
          </a:p>
          <a:p>
            <a:pPr marL="342900" indent="-342900">
              <a:lnSpc>
                <a:spcPct val="200000"/>
              </a:lnSpc>
              <a:buFont typeface="+mj-lt"/>
              <a:buAutoNum type="arabicPeriod"/>
            </a:pPr>
            <a:endParaRPr lang="he-I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20130522_125743.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028" name="AutoShape 4" descr="20130522_125743.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030" name="AutoShape 6" descr="https://mail-attachment.googleusercontent.com/attachment/u/0/?ui=2&amp;ik=ef59ece0c7&amp;view=att&amp;th=140000d4acfde9e3&amp;attid=0.1&amp;disp=inline&amp;realattid=1441152753875288064-local0&amp;safe=1&amp;zw&amp;saduie=AG9B_P8uqCXzH2vvunCMSf_vxPlj&amp;sadet=1374405702367&amp;sads=St_brd7mLLfgafIesPqpk8A0A9M"/>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032" name="AutoShape 8" descr="https://mail-attachment.googleusercontent.com/attachment/u/0/?ui=2&amp;ik=ef59ece0c7&amp;view=att&amp;th=140000d4acfde9e3&amp;attid=0.1&amp;disp=inline&amp;realattid=1441152753875288064-local0&amp;safe=1&amp;zw&amp;saduie=AG9B_P8uqCXzH2vvunCMSf_vxPlj&amp;sadet=1374405702367&amp;sads=St_brd7mLLfgafIesPqpk8A0A9M"/>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034" name="AutoShape 10" descr="https://mail-attachment.googleusercontent.com/attachment/u/0/?ui=2&amp;ik=ef59ece0c7&amp;view=att&amp;th=140000d4acfde9e3&amp;attid=0.1&amp;disp=inline&amp;realattid=1441152753875288064-local0&amp;safe=1&amp;zw&amp;saduie=AG9B_P8uqCXzH2vvunCMSf_vxPlj&amp;sadet=1374405702367&amp;sads=St_brd7mLLfgafIesPqpk8A0A9M"/>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036" name="AutoShape 12" descr="https://mail-attachment.googleusercontent.com/attachment/u/0/?ui=2&amp;ik=ef59ece0c7&amp;view=att&amp;th=140000d4acfde9e3&amp;attid=0.1&amp;disp=inline&amp;realattid=1441152753875288064-local0&amp;safe=1&amp;zw&amp;saduie=AG9B_P8uqCXzH2vvunCMSf_vxPlj&amp;sadet=1374405702367&amp;sads=St_brd7mLLfgafIesPqpk8A0A9M"/>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037" name="Picture 13" descr="C:\Users\shvalb\Downloads\20130522_125743.jpg"/>
          <p:cNvPicPr>
            <a:picLocks noChangeAspect="1" noChangeArrowheads="1"/>
          </p:cNvPicPr>
          <p:nvPr/>
        </p:nvPicPr>
        <p:blipFill>
          <a:blip r:embed="rId2" cstate="print"/>
          <a:srcRect/>
          <a:stretch>
            <a:fillRect/>
          </a:stretch>
        </p:blipFill>
        <p:spPr bwMode="auto">
          <a:xfrm>
            <a:off x="1833544" y="1357298"/>
            <a:ext cx="5524538" cy="4143404"/>
          </a:xfrm>
          <a:prstGeom prst="rect">
            <a:avLst/>
          </a:prstGeom>
          <a:noFill/>
          <a:ln w="28575">
            <a:solidFill>
              <a:srgbClr val="92D050"/>
            </a:solidFill>
          </a:ln>
        </p:spPr>
      </p:pic>
      <p:sp>
        <p:nvSpPr>
          <p:cNvPr id="1039" name="AutoShape 15" descr="https://mail-attachment.googleusercontent.com/attachment/u/0/?ui=2&amp;ik=ef59ece0c7&amp;view=att&amp;th=1400011ee8b233d2&amp;attid=0.1&amp;disp=inline&amp;realattid=1441153088461209600-local0&amp;safe=1&amp;zw&amp;saduie=AG9B_P8uqCXzH2vvunCMSf_vxPlj&amp;sadet=1374405841876&amp;sads=hpZY-lALAwhDjoVJ63TKo76eleM"/>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מעוגל 3"/>
          <p:cNvSpPr/>
          <p:nvPr/>
        </p:nvSpPr>
        <p:spPr>
          <a:xfrm>
            <a:off x="1000100" y="357166"/>
            <a:ext cx="7215238"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t>דגשים למורה</a:t>
            </a:r>
            <a:endParaRPr lang="he-IL" sz="2800" b="1" dirty="0"/>
          </a:p>
        </p:txBody>
      </p:sp>
      <p:sp>
        <p:nvSpPr>
          <p:cNvPr id="5" name="TextBox 4"/>
          <p:cNvSpPr txBox="1"/>
          <p:nvPr/>
        </p:nvSpPr>
        <p:spPr>
          <a:xfrm>
            <a:off x="1310395" y="1714488"/>
            <a:ext cx="7119257" cy="2862322"/>
          </a:xfrm>
          <a:prstGeom prst="rect">
            <a:avLst/>
          </a:prstGeom>
          <a:noFill/>
        </p:spPr>
        <p:txBody>
          <a:bodyPr wrap="none" rtlCol="1">
            <a:spAutoFit/>
          </a:bodyPr>
          <a:lstStyle/>
          <a:p>
            <a:pPr>
              <a:lnSpc>
                <a:spcPct val="200000"/>
              </a:lnSpc>
              <a:buFont typeface="Wingdings" pitchFamily="2" charset="2"/>
              <a:buChar char="ü"/>
            </a:pPr>
            <a:r>
              <a:rPr lang="he-IL" dirty="0" smtClean="0"/>
              <a:t> הסקר צריך להיות קצר, 3-4 שאלות</a:t>
            </a:r>
          </a:p>
          <a:p>
            <a:pPr>
              <a:lnSpc>
                <a:spcPct val="200000"/>
              </a:lnSpc>
              <a:buFont typeface="Wingdings" pitchFamily="2" charset="2"/>
              <a:buChar char="ü"/>
            </a:pPr>
            <a:r>
              <a:rPr lang="he-IL" dirty="0" smtClean="0"/>
              <a:t> שאלות הסקר צריכות להיות מנוסחות בבהירות</a:t>
            </a:r>
          </a:p>
          <a:p>
            <a:pPr>
              <a:lnSpc>
                <a:spcPct val="200000"/>
              </a:lnSpc>
              <a:buFont typeface="Wingdings" pitchFamily="2" charset="2"/>
              <a:buChar char="ü"/>
            </a:pPr>
            <a:r>
              <a:rPr lang="he-IL" dirty="0" smtClean="0"/>
              <a:t> התשובות לסקר צריכות להיות קצרות וממוקדות</a:t>
            </a:r>
          </a:p>
          <a:p>
            <a:pPr>
              <a:lnSpc>
                <a:spcPct val="200000"/>
              </a:lnSpc>
            </a:pPr>
            <a:r>
              <a:rPr lang="he-IL" dirty="0" smtClean="0"/>
              <a:t>	במידה והתשובות יותר מורכבות יש לתת לנשאלים אפשרויות</a:t>
            </a:r>
          </a:p>
          <a:p>
            <a:pPr>
              <a:lnSpc>
                <a:spcPct val="200000"/>
              </a:lnSpc>
              <a:buFont typeface="Wingdings" pitchFamily="2" charset="2"/>
              <a:buChar char="ü"/>
            </a:pPr>
            <a:r>
              <a:rPr lang="he-IL" dirty="0" smtClean="0"/>
              <a:t> בזמן ניסוח השאלות יש לבדוק כי ניתן יהיה להציג את התשובות באופן גרפי. </a:t>
            </a:r>
            <a:endParaRPr lang="he-I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C:\Users\shvalb\Downloads\20130519_082713.jpg"/>
          <p:cNvPicPr>
            <a:picLocks noChangeAspect="1" noChangeArrowheads="1"/>
          </p:cNvPicPr>
          <p:nvPr/>
        </p:nvPicPr>
        <p:blipFill>
          <a:blip r:embed="rId2" cstate="print"/>
          <a:srcRect/>
          <a:stretch>
            <a:fillRect/>
          </a:stretch>
        </p:blipFill>
        <p:spPr bwMode="auto">
          <a:xfrm>
            <a:off x="4429124" y="3214710"/>
            <a:ext cx="4476749" cy="3357562"/>
          </a:xfrm>
          <a:prstGeom prst="rect">
            <a:avLst/>
          </a:prstGeom>
          <a:noFill/>
          <a:ln w="28575">
            <a:solidFill>
              <a:srgbClr val="92D050"/>
            </a:solidFill>
          </a:ln>
        </p:spPr>
      </p:pic>
      <p:pic>
        <p:nvPicPr>
          <p:cNvPr id="8" name="Picture 4" descr="C:\Users\shvalb\Downloads\20130519_082737.jpg"/>
          <p:cNvPicPr>
            <a:picLocks noChangeAspect="1" noChangeArrowheads="1"/>
          </p:cNvPicPr>
          <p:nvPr/>
        </p:nvPicPr>
        <p:blipFill>
          <a:blip r:embed="rId3" cstate="print"/>
          <a:srcRect/>
          <a:stretch>
            <a:fillRect/>
          </a:stretch>
        </p:blipFill>
        <p:spPr bwMode="auto">
          <a:xfrm>
            <a:off x="3214678" y="89297"/>
            <a:ext cx="4929190" cy="3696893"/>
          </a:xfrm>
          <a:prstGeom prst="rect">
            <a:avLst/>
          </a:prstGeom>
          <a:noFill/>
          <a:ln w="28575">
            <a:solidFill>
              <a:srgbClr val="92D050"/>
            </a:solidFill>
          </a:ln>
        </p:spPr>
      </p:pic>
      <p:pic>
        <p:nvPicPr>
          <p:cNvPr id="28674" name="Picture 2" descr="C:\Users\shvalb\Downloads\20130605_120516.jpg"/>
          <p:cNvPicPr>
            <a:picLocks noChangeAspect="1" noChangeArrowheads="1"/>
          </p:cNvPicPr>
          <p:nvPr/>
        </p:nvPicPr>
        <p:blipFill>
          <a:blip r:embed="rId4" cstate="print"/>
          <a:srcRect/>
          <a:stretch>
            <a:fillRect/>
          </a:stretch>
        </p:blipFill>
        <p:spPr bwMode="auto">
          <a:xfrm>
            <a:off x="357158" y="2893239"/>
            <a:ext cx="3857620" cy="2893215"/>
          </a:xfrm>
          <a:prstGeom prst="rect">
            <a:avLst/>
          </a:prstGeom>
          <a:noFill/>
          <a:ln w="28575">
            <a:solidFill>
              <a:srgbClr val="92D050"/>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68311" y="1071546"/>
            <a:ext cx="2651688" cy="680956"/>
          </a:xfrm>
          <a:prstGeom prst="rect">
            <a:avLst/>
          </a:prstGeom>
          <a:noFill/>
        </p:spPr>
        <p:txBody>
          <a:bodyPr wrap="none" rtlCol="1">
            <a:spAutoFit/>
          </a:bodyPr>
          <a:lstStyle/>
          <a:p>
            <a:pPr>
              <a:lnSpc>
                <a:spcPct val="250000"/>
              </a:lnSpc>
            </a:pPr>
            <a:r>
              <a:rPr lang="he-IL" b="1" dirty="0" smtClean="0">
                <a:cs typeface="+mj-cs"/>
              </a:rPr>
              <a:t>פעילות 4:</a:t>
            </a:r>
            <a:r>
              <a:rPr lang="he-IL" dirty="0" smtClean="0">
                <a:cs typeface="+mj-cs"/>
              </a:rPr>
              <a:t>ראיון עם מומחים.</a:t>
            </a:r>
            <a:endParaRPr lang="en-US" dirty="0" smtClean="0">
              <a:cs typeface="+mj-cs"/>
            </a:endParaRPr>
          </a:p>
        </p:txBody>
      </p:sp>
      <p:sp>
        <p:nvSpPr>
          <p:cNvPr id="7" name="מלבן מעוגל 6"/>
          <p:cNvSpPr/>
          <p:nvPr/>
        </p:nvSpPr>
        <p:spPr>
          <a:xfrm>
            <a:off x="1000100" y="357166"/>
            <a:ext cx="7215238"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t>פעילות לתלמיד</a:t>
            </a:r>
            <a:endParaRPr lang="he-IL" sz="2800" b="1" dirty="0"/>
          </a:p>
        </p:txBody>
      </p:sp>
      <p:sp>
        <p:nvSpPr>
          <p:cNvPr id="4" name="TextBox 3"/>
          <p:cNvSpPr txBox="1"/>
          <p:nvPr/>
        </p:nvSpPr>
        <p:spPr>
          <a:xfrm>
            <a:off x="285719" y="1643050"/>
            <a:ext cx="8572561" cy="4524315"/>
          </a:xfrm>
          <a:prstGeom prst="rect">
            <a:avLst/>
          </a:prstGeom>
          <a:noFill/>
        </p:spPr>
        <p:txBody>
          <a:bodyPr wrap="square" rtlCol="1">
            <a:spAutoFit/>
          </a:bodyPr>
          <a:lstStyle/>
          <a:p>
            <a:pPr>
              <a:lnSpc>
                <a:spcPct val="200000"/>
              </a:lnSpc>
            </a:pPr>
            <a:r>
              <a:rPr lang="he-IL" u="sng" dirty="0" smtClean="0"/>
              <a:t>מטרת הראיון הינה לבדוק את מערך השיקולים בבחירת תרופה נגד שיכוך כאבים.</a:t>
            </a:r>
            <a:endParaRPr lang="he-IL" dirty="0" smtClean="0"/>
          </a:p>
          <a:p>
            <a:pPr>
              <a:lnSpc>
                <a:spcPct val="200000"/>
              </a:lnSpc>
            </a:pPr>
            <a:r>
              <a:rPr lang="he-IL" dirty="0" smtClean="0"/>
              <a:t>דגשים לתלמיד בתהליך בניית הראיון:</a:t>
            </a:r>
            <a:endParaRPr lang="en-US" dirty="0" smtClean="0"/>
          </a:p>
          <a:p>
            <a:pPr lvl="0">
              <a:lnSpc>
                <a:spcPct val="200000"/>
              </a:lnSpc>
            </a:pPr>
            <a:r>
              <a:rPr lang="he-IL" dirty="0" smtClean="0"/>
              <a:t>מה אני רוצה לדעת:</a:t>
            </a:r>
            <a:endParaRPr lang="en-US" dirty="0" smtClean="0"/>
          </a:p>
          <a:p>
            <a:pPr lvl="0">
              <a:lnSpc>
                <a:spcPct val="200000"/>
              </a:lnSpc>
            </a:pPr>
            <a:r>
              <a:rPr lang="he-IL" dirty="0" smtClean="0"/>
              <a:t>בחירת הנסקר:</a:t>
            </a:r>
            <a:endParaRPr lang="en-US" dirty="0" smtClean="0"/>
          </a:p>
          <a:p>
            <a:pPr lvl="0">
              <a:lnSpc>
                <a:spcPct val="200000"/>
              </a:lnSpc>
            </a:pPr>
            <a:endParaRPr lang="he-IL" dirty="0" smtClean="0"/>
          </a:p>
          <a:p>
            <a:pPr lvl="0">
              <a:lnSpc>
                <a:spcPct val="200000"/>
              </a:lnSpc>
            </a:pPr>
            <a:r>
              <a:rPr lang="he-IL" dirty="0" smtClean="0"/>
              <a:t>הכנת שאלון מוכוון נסקר: - מתוקשב</a:t>
            </a:r>
          </a:p>
          <a:p>
            <a:pPr>
              <a:lnSpc>
                <a:spcPct val="200000"/>
              </a:lnSpc>
            </a:pPr>
            <a:endParaRPr lang="he-IL" dirty="0" smtClean="0"/>
          </a:p>
          <a:p>
            <a:pPr>
              <a:lnSpc>
                <a:spcPct val="200000"/>
              </a:lnSpc>
            </a:pPr>
            <a:r>
              <a:rPr lang="he-IL" dirty="0" smtClean="0"/>
              <a:t>סימולציה</a:t>
            </a:r>
            <a:endParaRPr lang="he-I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dissolve">
                                      <p:cBhvr>
                                        <p:cTn id="7" dur="500"/>
                                        <p:tgtEl>
                                          <p:spTgt spid="4">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7" end="7"/>
                                            </p:txEl>
                                          </p:spTgt>
                                        </p:tgtEl>
                                        <p:attrNameLst>
                                          <p:attrName>style.visibility</p:attrName>
                                        </p:attrNameLst>
                                      </p:cBhvr>
                                      <p:to>
                                        <p:strVal val="visible"/>
                                      </p:to>
                                    </p:set>
                                    <p:animEffect transition="in" filter="dissolve">
                                      <p:cBhvr>
                                        <p:cTn id="1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descr="C:\Users\shvalb\Downloads\20130519_082704.jpg"/>
          <p:cNvPicPr>
            <a:picLocks noChangeAspect="1" noChangeArrowheads="1"/>
          </p:cNvPicPr>
          <p:nvPr/>
        </p:nvPicPr>
        <p:blipFill>
          <a:blip r:embed="rId2" cstate="print"/>
          <a:srcRect/>
          <a:stretch>
            <a:fillRect/>
          </a:stretch>
        </p:blipFill>
        <p:spPr bwMode="auto">
          <a:xfrm>
            <a:off x="1452541" y="2500306"/>
            <a:ext cx="5334037" cy="4000528"/>
          </a:xfrm>
          <a:prstGeom prst="rect">
            <a:avLst/>
          </a:prstGeom>
          <a:noFill/>
          <a:ln w="28575">
            <a:solidFill>
              <a:srgbClr val="92D050"/>
            </a:solidFill>
          </a:ln>
        </p:spPr>
      </p:pic>
      <p:pic>
        <p:nvPicPr>
          <p:cNvPr id="30722" name="Picture 2" descr="C:\Users\shvalb\Downloads\20130519_082655.jpg"/>
          <p:cNvPicPr>
            <a:picLocks noChangeAspect="1" noChangeArrowheads="1"/>
          </p:cNvPicPr>
          <p:nvPr/>
        </p:nvPicPr>
        <p:blipFill>
          <a:blip r:embed="rId3" cstate="print"/>
          <a:srcRect/>
          <a:stretch>
            <a:fillRect/>
          </a:stretch>
        </p:blipFill>
        <p:spPr bwMode="auto">
          <a:xfrm>
            <a:off x="5786446" y="1285861"/>
            <a:ext cx="3143240" cy="2357430"/>
          </a:xfrm>
          <a:prstGeom prst="rect">
            <a:avLst/>
          </a:prstGeom>
          <a:noFill/>
          <a:ln w="28575">
            <a:solidFill>
              <a:srgbClr val="92D050"/>
            </a:solidFill>
          </a:ln>
        </p:spPr>
      </p:pic>
      <p:pic>
        <p:nvPicPr>
          <p:cNvPr id="6" name="Picture 4" descr="C:\Users\shvalb\Downloads\20130519_082731.jpg"/>
          <p:cNvPicPr>
            <a:picLocks noChangeAspect="1" noChangeArrowheads="1"/>
          </p:cNvPicPr>
          <p:nvPr/>
        </p:nvPicPr>
        <p:blipFill>
          <a:blip r:embed="rId4" cstate="print"/>
          <a:srcRect/>
          <a:stretch>
            <a:fillRect/>
          </a:stretch>
        </p:blipFill>
        <p:spPr bwMode="auto">
          <a:xfrm>
            <a:off x="142876" y="142876"/>
            <a:ext cx="4286248" cy="3214686"/>
          </a:xfrm>
          <a:prstGeom prst="rect">
            <a:avLst/>
          </a:prstGeom>
          <a:noFill/>
          <a:ln w="28575">
            <a:solidFill>
              <a:srgbClr val="92D050"/>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מעוגל 3"/>
          <p:cNvSpPr/>
          <p:nvPr/>
        </p:nvSpPr>
        <p:spPr>
          <a:xfrm>
            <a:off x="1000100" y="357166"/>
            <a:ext cx="7215238"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t>דגשים למורה</a:t>
            </a:r>
            <a:endParaRPr lang="he-IL" sz="2800" b="1" dirty="0"/>
          </a:p>
        </p:txBody>
      </p:sp>
      <p:sp>
        <p:nvSpPr>
          <p:cNvPr id="5" name="TextBox 4"/>
          <p:cNvSpPr txBox="1"/>
          <p:nvPr/>
        </p:nvSpPr>
        <p:spPr>
          <a:xfrm>
            <a:off x="428596" y="1643050"/>
            <a:ext cx="8257281" cy="3970318"/>
          </a:xfrm>
          <a:prstGeom prst="rect">
            <a:avLst/>
          </a:prstGeom>
          <a:noFill/>
        </p:spPr>
        <p:txBody>
          <a:bodyPr wrap="square" rtlCol="1">
            <a:spAutoFit/>
          </a:bodyPr>
          <a:lstStyle/>
          <a:p>
            <a:pPr>
              <a:lnSpc>
                <a:spcPct val="200000"/>
              </a:lnSpc>
              <a:buFont typeface="Wingdings" pitchFamily="2" charset="2"/>
              <a:buChar char="ü"/>
            </a:pPr>
            <a:r>
              <a:rPr lang="he-IL" dirty="0" smtClean="0"/>
              <a:t> יש לבחור תחילה את המרואיין בכדי להתאים את השאלון לתחום הדעת שלו</a:t>
            </a:r>
          </a:p>
          <a:p>
            <a:pPr>
              <a:lnSpc>
                <a:spcPct val="200000"/>
              </a:lnSpc>
              <a:buFont typeface="Wingdings" pitchFamily="2" charset="2"/>
              <a:buChar char="ü"/>
            </a:pPr>
            <a:r>
              <a:rPr lang="he-IL" dirty="0" smtClean="0"/>
              <a:t> בשלב הראשון בפעילות יעלו התלמידים שאלות רבות ככול שניתן</a:t>
            </a:r>
          </a:p>
          <a:p>
            <a:pPr>
              <a:lnSpc>
                <a:spcPct val="200000"/>
              </a:lnSpc>
              <a:buFont typeface="Wingdings" pitchFamily="2" charset="2"/>
              <a:buChar char="ü"/>
            </a:pPr>
            <a:r>
              <a:rPr lang="he-IL" dirty="0" smtClean="0"/>
              <a:t> ארגון השאלון לפי סדר לוגי (דוגמת הרוקח ואחות בית החולים)</a:t>
            </a:r>
          </a:p>
          <a:p>
            <a:pPr>
              <a:lnSpc>
                <a:spcPct val="200000"/>
              </a:lnSpc>
              <a:buFont typeface="Wingdings" pitchFamily="2" charset="2"/>
              <a:buChar char="ü"/>
            </a:pPr>
            <a:r>
              <a:rPr lang="he-IL" dirty="0" smtClean="0"/>
              <a:t> הקפדה על אורך שאלון לא ארוך מידי (10-15 שאלות)</a:t>
            </a:r>
          </a:p>
          <a:p>
            <a:pPr>
              <a:lnSpc>
                <a:spcPct val="200000"/>
              </a:lnSpc>
              <a:buFont typeface="Wingdings" pitchFamily="2" charset="2"/>
              <a:buChar char="ü"/>
            </a:pPr>
            <a:r>
              <a:rPr lang="he-IL" dirty="0" smtClean="0"/>
              <a:t> שיחה עם התלמידים על חשיבות אווירת הראיון: קביעת זמן נוח למרואיין, זמן ראיון של כחצי שעה, אווירה נעימה,  נימוסים </a:t>
            </a:r>
            <a:r>
              <a:rPr lang="he-IL" dirty="0" err="1" smtClean="0"/>
              <a:t>וכו</a:t>
            </a:r>
            <a:r>
              <a:rPr lang="he-IL" dirty="0" smtClean="0"/>
              <a:t>'</a:t>
            </a:r>
          </a:p>
          <a:p>
            <a:pPr>
              <a:lnSpc>
                <a:spcPct val="200000"/>
              </a:lnSpc>
              <a:buFont typeface="Wingdings" pitchFamily="2" charset="2"/>
              <a:buChar char="ü"/>
            </a:pPr>
            <a:endParaRPr lang="he-I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0033" y="285728"/>
            <a:ext cx="7971475" cy="6186309"/>
          </a:xfrm>
          <a:prstGeom prst="rect">
            <a:avLst/>
          </a:prstGeom>
          <a:noFill/>
          <a:ln w="76200">
            <a:solidFill>
              <a:srgbClr val="92D050"/>
            </a:solidFill>
            <a:prstDash val="sysDot"/>
          </a:ln>
        </p:spPr>
        <p:txBody>
          <a:bodyPr wrap="square" rtlCol="1">
            <a:spAutoFit/>
          </a:bodyPr>
          <a:lstStyle/>
          <a:p>
            <a:endParaRPr lang="en-US" dirty="0" smtClean="0"/>
          </a:p>
          <a:p>
            <a:r>
              <a:rPr lang="he-IL" b="1" u="sng" dirty="0" smtClean="0"/>
              <a:t>ראיון אישי</a:t>
            </a:r>
          </a:p>
          <a:p>
            <a:endParaRPr lang="en-US" u="sng" dirty="0" smtClean="0"/>
          </a:p>
          <a:p>
            <a:r>
              <a:rPr lang="he-IL" b="1" u="sng" dirty="0" smtClean="0"/>
              <a:t>רקע:</a:t>
            </a:r>
            <a:r>
              <a:rPr lang="he-IL" b="1" dirty="0" smtClean="0"/>
              <a:t> </a:t>
            </a:r>
            <a:r>
              <a:rPr lang="he-IL" dirty="0" smtClean="0"/>
              <a:t>המרואיינת היא זהבית </a:t>
            </a:r>
            <a:r>
              <a:rPr lang="he-IL" dirty="0" err="1" smtClean="0"/>
              <a:t>גולברי</a:t>
            </a:r>
            <a:r>
              <a:rPr lang="he-IL" dirty="0" smtClean="0"/>
              <a:t>, עובדת במחלקה האונקולוגית בשניידר כאחות מוסמכת.</a:t>
            </a:r>
            <a:br>
              <a:rPr lang="he-IL" dirty="0" smtClean="0"/>
            </a:br>
            <a:r>
              <a:rPr lang="he-IL" dirty="0" smtClean="0"/>
              <a:t>הראיון התנהל בבית המרואיינת לאחר היכרות עם זהבית. התחלנו בשאלות הנוגעות למחלקה שבה היא עובדת ולאחר מכן עברנו לשאלות אישיות. הראיון עבר באווירה נעימה ונהנו מאוד לשמוע על עיסוקיה.</a:t>
            </a:r>
            <a:endParaRPr lang="en-US" dirty="0" smtClean="0"/>
          </a:p>
          <a:p>
            <a:endParaRPr lang="he-IL" b="1" u="sng" dirty="0" smtClean="0"/>
          </a:p>
          <a:p>
            <a:endParaRPr lang="he-IL" b="1" u="sng" dirty="0" smtClean="0"/>
          </a:p>
          <a:p>
            <a:r>
              <a:rPr lang="he-IL" b="1" u="sng" dirty="0" smtClean="0"/>
              <a:t>ראיון:</a:t>
            </a:r>
            <a:endParaRPr lang="en-US" dirty="0" smtClean="0"/>
          </a:p>
          <a:p>
            <a:pPr lvl="0"/>
            <a:r>
              <a:rPr lang="he-IL" b="1" dirty="0" smtClean="0"/>
              <a:t>מהו משכך הכאבים השכיח ביותר לחולי סרטן?</a:t>
            </a:r>
            <a:r>
              <a:rPr lang="he-IL" dirty="0" smtClean="0"/>
              <a:t/>
            </a:r>
            <a:br>
              <a:rPr lang="he-IL" dirty="0" smtClean="0"/>
            </a:br>
            <a:r>
              <a:rPr lang="he-IL" dirty="0" smtClean="0"/>
              <a:t>משכך הכאבים הוא מורפיום שניתן דרך הווריד </a:t>
            </a:r>
            <a:r>
              <a:rPr lang="he-IL" dirty="0" err="1" smtClean="0"/>
              <a:t>ואוקסוקוד</a:t>
            </a:r>
            <a:r>
              <a:rPr lang="he-IL" dirty="0" smtClean="0"/>
              <a:t> שהוא נגזרת מהמורפיום שניתן דרך הפה.</a:t>
            </a:r>
            <a:endParaRPr lang="en-US" dirty="0" smtClean="0"/>
          </a:p>
          <a:p>
            <a:pPr lvl="0"/>
            <a:r>
              <a:rPr lang="he-IL" b="1" dirty="0" smtClean="0"/>
              <a:t>מהי התרופה שאת משתמשת בכדי לעזור לילדים?</a:t>
            </a:r>
            <a:endParaRPr lang="en-US" dirty="0" smtClean="0"/>
          </a:p>
          <a:p>
            <a:r>
              <a:rPr lang="he-IL" dirty="0" smtClean="0"/>
              <a:t>אני </a:t>
            </a:r>
            <a:r>
              <a:rPr lang="he-IL" dirty="0" err="1" smtClean="0"/>
              <a:t>משתשמשת</a:t>
            </a:r>
            <a:r>
              <a:rPr lang="he-IL" dirty="0" smtClean="0"/>
              <a:t> גם באופטלגין כתוספת למורפיום, כשהאופטלגין מעלה את הפעילות של המורפיום.</a:t>
            </a:r>
            <a:endParaRPr lang="en-US" dirty="0" smtClean="0"/>
          </a:p>
          <a:p>
            <a:pPr lvl="0"/>
            <a:r>
              <a:rPr lang="he-IL" b="1" dirty="0" smtClean="0"/>
              <a:t>למה אתם משתמשים דווקא במשככי כאבים אלו?</a:t>
            </a:r>
            <a:r>
              <a:rPr lang="he-IL" dirty="0" smtClean="0"/>
              <a:t/>
            </a:r>
            <a:br>
              <a:rPr lang="he-IL" dirty="0" smtClean="0"/>
            </a:br>
            <a:r>
              <a:rPr lang="he-IL" dirty="0" smtClean="0"/>
              <a:t>המורפיום נחשב לתרופה שנקשרת במהירות לחיישנים(רצפטורים) הפועלים נגד כאבים מסוגים שונים: כאב שורף, דוקר, חד, כאב ממקור עצב </a:t>
            </a:r>
            <a:r>
              <a:rPr lang="he-IL" dirty="0" err="1" smtClean="0"/>
              <a:t>וכו'.</a:t>
            </a:r>
            <a:endParaRPr lang="en-US" dirty="0" smtClean="0"/>
          </a:p>
          <a:p>
            <a:pPr lvl="0"/>
            <a:r>
              <a:rPr lang="he-IL" b="1" dirty="0" smtClean="0"/>
              <a:t>איזה משככי כאבים מתאימים לכל כאב?</a:t>
            </a:r>
            <a:r>
              <a:rPr lang="he-IL" dirty="0" smtClean="0"/>
              <a:t/>
            </a:r>
            <a:br>
              <a:rPr lang="he-IL" dirty="0" smtClean="0"/>
            </a:br>
            <a:r>
              <a:rPr lang="he-IL" dirty="0" smtClean="0"/>
              <a:t>המורפיום משמש לכל כאב.</a:t>
            </a:r>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457200" y="500043"/>
            <a:ext cx="8229600" cy="3286148"/>
          </a:xfrm>
          <a:ln w="76200">
            <a:solidFill>
              <a:srgbClr val="92D050"/>
            </a:solidFill>
            <a:prstDash val="sysDot"/>
          </a:ln>
        </p:spPr>
        <p:txBody>
          <a:bodyPr>
            <a:normAutofit/>
          </a:bodyPr>
          <a:lstStyle/>
          <a:p>
            <a:pPr lvl="0">
              <a:buNone/>
            </a:pPr>
            <a:r>
              <a:rPr lang="he-IL" sz="1800" b="1" dirty="0" smtClean="0"/>
              <a:t>האם יש לכם שיקולים כלכליים לרכישת התרופות?</a:t>
            </a:r>
            <a:endParaRPr lang="en-US" sz="1800" dirty="0" smtClean="0"/>
          </a:p>
          <a:p>
            <a:pPr>
              <a:buNone/>
            </a:pPr>
            <a:r>
              <a:rPr lang="he-IL" sz="1800" dirty="0" smtClean="0"/>
              <a:t>לא, אנחנו משתמשים בכל סוגי התרופות לכאבים והשיקולים הם רפואיים בלבד.</a:t>
            </a:r>
            <a:endParaRPr lang="en-US" sz="1800" dirty="0" smtClean="0"/>
          </a:p>
          <a:p>
            <a:pPr lvl="0">
              <a:buNone/>
            </a:pPr>
            <a:r>
              <a:rPr lang="he-IL" sz="1800" b="1" dirty="0" smtClean="0"/>
              <a:t>האם אתם מתייעצים עם המטופלים בנוגע למשככי הכאבים?</a:t>
            </a:r>
            <a:endParaRPr lang="en-US" sz="1800" dirty="0" smtClean="0"/>
          </a:p>
          <a:p>
            <a:pPr>
              <a:buNone/>
            </a:pPr>
            <a:r>
              <a:rPr lang="he-IL" sz="1800" dirty="0" smtClean="0"/>
              <a:t>המטופלים הם חלק בלתי נפרד בקביעת סוג משכך הכאבים. אנו מתייעצים איתם ושואלים מהי רמת הכאב לפי סרגל כאבים בעזרת מספרים לילדים גדולים יותר, ולילדים קטנים יותר על פי סרגל פרצופים.</a:t>
            </a:r>
            <a:endParaRPr lang="en-US" sz="1800" dirty="0" smtClean="0"/>
          </a:p>
          <a:p>
            <a:pPr lvl="0">
              <a:buNone/>
            </a:pPr>
            <a:r>
              <a:rPr lang="he-IL" sz="1800" b="1" dirty="0" smtClean="0"/>
              <a:t>לפי דעתך האישית, על איזה משכך כאבים את ממליצה?</a:t>
            </a:r>
            <a:endParaRPr lang="en-US" sz="1800" dirty="0" smtClean="0"/>
          </a:p>
          <a:p>
            <a:pPr>
              <a:buNone/>
            </a:pPr>
            <a:r>
              <a:rPr lang="he-IL" sz="1800" dirty="0" smtClean="0"/>
              <a:t>אני ממליצה על אקמול ואופטלגין.</a:t>
            </a:r>
            <a:endParaRPr lang="en-US" sz="1800" dirty="0" smtClean="0"/>
          </a:p>
          <a:p>
            <a:pPr lvl="0">
              <a:buNone/>
            </a:pPr>
            <a:r>
              <a:rPr lang="he-IL" sz="1800" b="1" dirty="0" smtClean="0"/>
              <a:t>מהם שיקולייך בבחירת משכך כאבים </a:t>
            </a:r>
            <a:r>
              <a:rPr lang="he-IL" sz="1800" b="1" dirty="0" err="1" smtClean="0"/>
              <a:t>מסויים</a:t>
            </a:r>
            <a:r>
              <a:rPr lang="he-IL" sz="1800" b="1" dirty="0" smtClean="0"/>
              <a:t>?</a:t>
            </a:r>
            <a:endParaRPr lang="en-US" sz="1800" dirty="0" smtClean="0"/>
          </a:p>
          <a:p>
            <a:pPr>
              <a:buNone/>
            </a:pPr>
            <a:r>
              <a:rPr lang="he-IL" sz="1800" dirty="0" smtClean="0"/>
              <a:t>שיקוליי הם דרגת הכאב ומהן תופעות הלוואי של משכך הכאבים.</a:t>
            </a:r>
            <a:endParaRPr lang="en-US" sz="18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82123" y="1214422"/>
            <a:ext cx="2537874" cy="680956"/>
          </a:xfrm>
          <a:prstGeom prst="rect">
            <a:avLst/>
          </a:prstGeom>
          <a:noFill/>
        </p:spPr>
        <p:txBody>
          <a:bodyPr wrap="none" rtlCol="1">
            <a:spAutoFit/>
          </a:bodyPr>
          <a:lstStyle/>
          <a:p>
            <a:pPr>
              <a:lnSpc>
                <a:spcPct val="250000"/>
              </a:lnSpc>
            </a:pPr>
            <a:r>
              <a:rPr lang="he-IL" b="1" dirty="0" smtClean="0">
                <a:cs typeface="+mj-cs"/>
              </a:rPr>
              <a:t>פעילות 5 : </a:t>
            </a:r>
            <a:r>
              <a:rPr lang="he-IL" dirty="0" smtClean="0">
                <a:cs typeface="+mj-cs"/>
              </a:rPr>
              <a:t>קבלת החלטות</a:t>
            </a:r>
            <a:endParaRPr lang="en-US" dirty="0" smtClean="0">
              <a:cs typeface="+mj-cs"/>
            </a:endParaRPr>
          </a:p>
        </p:txBody>
      </p:sp>
      <p:sp>
        <p:nvSpPr>
          <p:cNvPr id="7" name="מלבן מעוגל 6"/>
          <p:cNvSpPr/>
          <p:nvPr/>
        </p:nvSpPr>
        <p:spPr>
          <a:xfrm>
            <a:off x="1000100" y="357166"/>
            <a:ext cx="7215238"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t>פעילות לתלמיד</a:t>
            </a:r>
            <a:endParaRPr lang="he-IL" sz="2800" b="1" dirty="0"/>
          </a:p>
        </p:txBody>
      </p:sp>
      <p:sp>
        <p:nvSpPr>
          <p:cNvPr id="4" name="TextBox 3"/>
          <p:cNvSpPr txBox="1"/>
          <p:nvPr/>
        </p:nvSpPr>
        <p:spPr>
          <a:xfrm>
            <a:off x="500034" y="2143116"/>
            <a:ext cx="8143932" cy="3970318"/>
          </a:xfrm>
          <a:prstGeom prst="rect">
            <a:avLst/>
          </a:prstGeom>
          <a:noFill/>
        </p:spPr>
        <p:txBody>
          <a:bodyPr wrap="square" rtlCol="1">
            <a:spAutoFit/>
          </a:bodyPr>
          <a:lstStyle/>
          <a:p>
            <a:pPr marL="342900" lvl="0" indent="-342900">
              <a:lnSpc>
                <a:spcPct val="200000"/>
              </a:lnSpc>
              <a:buFont typeface="+mj-lt"/>
              <a:buAutoNum type="arabicPeriod"/>
            </a:pPr>
            <a:r>
              <a:rPr lang="he-IL" dirty="0" smtClean="0"/>
              <a:t>השוו בין הקריטריונים המנחים את המשתמש בבחירת משכך הכאבים, לבין  הקריטריונים המנחים את הרופא בהמלצה על משכך כאבים לבין הקריטריונים המנחים את המשווקים. מה אתם למדים מהשוואה זו? </a:t>
            </a:r>
            <a:endParaRPr lang="en-US" dirty="0" smtClean="0"/>
          </a:p>
          <a:p>
            <a:pPr marL="342900" lvl="0" indent="-342900">
              <a:lnSpc>
                <a:spcPct val="200000"/>
              </a:lnSpc>
              <a:buFont typeface="+mj-lt"/>
              <a:buAutoNum type="arabicPeriod"/>
            </a:pPr>
            <a:r>
              <a:rPr lang="he-IL" dirty="0" smtClean="0"/>
              <a:t>האם היית משנה את התרופה שבחרת בדיון הראשוני. נמק את תשובתך.</a:t>
            </a:r>
            <a:endParaRPr lang="en-US" dirty="0" smtClean="0"/>
          </a:p>
          <a:p>
            <a:pPr marL="342900" lvl="0" indent="-342900">
              <a:lnSpc>
                <a:spcPct val="200000"/>
              </a:lnSpc>
              <a:buFont typeface="+mj-lt"/>
              <a:buAutoNum type="arabicPeriod"/>
            </a:pPr>
            <a:r>
              <a:rPr lang="he-IL" dirty="0" smtClean="0"/>
              <a:t>המציאו תרופה חדשה לשיכוך כאבים. המציאו שם חדש ובאמצעותו נסו לשווק את התרופה. (פרסומת או כל רעיון שיווקי אחר).</a:t>
            </a:r>
            <a:endParaRPr lang="en-US" dirty="0" smtClean="0"/>
          </a:p>
          <a:p>
            <a:pPr marL="342900" indent="-342900">
              <a:lnSpc>
                <a:spcPct val="200000"/>
              </a:lnSpc>
              <a:buFont typeface="+mj-lt"/>
              <a:buAutoNum type="arabicPeriod"/>
            </a:pPr>
            <a:endParaRPr lang="he-I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3.bp.blogspot.com/-pCR2w4SMt3g/TZF9RHrPw5I/AAAAAAAABaY/oGlOR0PQvGc/s320/%25D7%259E%25D7%25A9%25D7%259B%25D7%259B%25D7%2599%2B%25D7%259B%25D7%2590%25D7%2591%25D7%2599%25D7%259D.png"/>
          <p:cNvPicPr>
            <a:picLocks noChangeAspect="1" noChangeArrowheads="1"/>
          </p:cNvPicPr>
          <p:nvPr/>
        </p:nvPicPr>
        <p:blipFill>
          <a:blip r:embed="rId2"/>
          <a:srcRect/>
          <a:stretch>
            <a:fillRect/>
          </a:stretch>
        </p:blipFill>
        <p:spPr bwMode="auto">
          <a:xfrm>
            <a:off x="500034" y="185103"/>
            <a:ext cx="8072494" cy="5815665"/>
          </a:xfrm>
          <a:prstGeom prst="rect">
            <a:avLst/>
          </a:prstGeom>
          <a:noFill/>
        </p:spPr>
      </p:pic>
      <p:sp>
        <p:nvSpPr>
          <p:cNvPr id="4" name="מלבן מעוגל 3"/>
          <p:cNvSpPr/>
          <p:nvPr/>
        </p:nvSpPr>
        <p:spPr>
          <a:xfrm>
            <a:off x="1071538" y="1285860"/>
            <a:ext cx="7000924" cy="32147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800" b="1" dirty="0" smtClean="0"/>
              <a:t>כיצד נבחר את משכך הכאבים הטוב ביותר עבורנו?</a:t>
            </a:r>
            <a:endParaRPr lang="he-IL" sz="4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טבלה 6"/>
          <p:cNvGraphicFramePr>
            <a:graphicFrameLocks noGrp="1"/>
          </p:cNvGraphicFramePr>
          <p:nvPr/>
        </p:nvGraphicFramePr>
        <p:xfrm>
          <a:off x="285720" y="571480"/>
          <a:ext cx="8643998" cy="5816646"/>
        </p:xfrm>
        <a:graphic>
          <a:graphicData uri="http://schemas.openxmlformats.org/drawingml/2006/table">
            <a:tbl>
              <a:tblPr rtl="1"/>
              <a:tblGrid>
                <a:gridCol w="3503881"/>
                <a:gridCol w="575700"/>
                <a:gridCol w="3503881"/>
                <a:gridCol w="308080"/>
                <a:gridCol w="286785"/>
                <a:gridCol w="465671"/>
              </a:tblGrid>
              <a:tr h="664002">
                <a:tc>
                  <a:txBody>
                    <a:bodyPr/>
                    <a:lstStyle/>
                    <a:p>
                      <a:pPr algn="ctr" rtl="1">
                        <a:lnSpc>
                          <a:spcPct val="115000"/>
                        </a:lnSpc>
                        <a:spcAft>
                          <a:spcPts val="1000"/>
                        </a:spcAft>
                        <a:tabLst>
                          <a:tab pos="288290" algn="l"/>
                          <a:tab pos="575945" algn="l"/>
                          <a:tab pos="864235" algn="l"/>
                        </a:tabLst>
                      </a:pPr>
                      <a:r>
                        <a:rPr lang="he-IL" sz="1400" b="1" dirty="0">
                          <a:latin typeface="Arial"/>
                          <a:ea typeface="Times New Roman"/>
                          <a:cs typeface="David"/>
                        </a:rPr>
                        <a:t>המימד</a:t>
                      </a:r>
                      <a:endParaRPr lang="en-US" sz="1400" dirty="0">
                        <a:latin typeface="Calibri"/>
                        <a:ea typeface="Times New Roman"/>
                        <a:cs typeface="Arial"/>
                      </a:endParaRPr>
                    </a:p>
                  </a:txBody>
                  <a:tcPr marL="54067" marR="540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rtl="1">
                        <a:lnSpc>
                          <a:spcPct val="115000"/>
                        </a:lnSpc>
                        <a:spcAft>
                          <a:spcPts val="1000"/>
                        </a:spcAft>
                        <a:tabLst>
                          <a:tab pos="288290" algn="l"/>
                          <a:tab pos="575945" algn="l"/>
                          <a:tab pos="864235" algn="l"/>
                        </a:tabLst>
                      </a:pPr>
                      <a:r>
                        <a:rPr lang="he-IL" sz="1400" b="1" dirty="0">
                          <a:latin typeface="Arial"/>
                          <a:ea typeface="Times New Roman"/>
                          <a:cs typeface="David"/>
                        </a:rPr>
                        <a:t>ניקוד מרבי</a:t>
                      </a:r>
                      <a:endParaRPr lang="en-US" sz="1400" dirty="0">
                        <a:latin typeface="Calibri"/>
                        <a:ea typeface="Times New Roman"/>
                        <a:cs typeface="Arial"/>
                      </a:endParaRPr>
                    </a:p>
                  </a:txBody>
                  <a:tcPr marL="54067" marR="54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rtl="1">
                        <a:lnSpc>
                          <a:spcPct val="115000"/>
                        </a:lnSpc>
                        <a:spcAft>
                          <a:spcPts val="1000"/>
                        </a:spcAft>
                        <a:tabLst>
                          <a:tab pos="288290" algn="l"/>
                          <a:tab pos="575945" algn="l"/>
                          <a:tab pos="864235" algn="l"/>
                        </a:tabLst>
                      </a:pPr>
                      <a:r>
                        <a:rPr lang="he-IL" sz="1400" b="1">
                          <a:latin typeface="Arial"/>
                          <a:ea typeface="Times New Roman"/>
                          <a:cs typeface="David"/>
                        </a:rPr>
                        <a:t>קריטריונים להערכה</a:t>
                      </a:r>
                      <a:endParaRPr lang="en-US" sz="1400">
                        <a:latin typeface="Calibri"/>
                        <a:ea typeface="Times New Roman"/>
                        <a:cs typeface="Arial"/>
                      </a:endParaRPr>
                    </a:p>
                    <a:p>
                      <a:pPr algn="r" rtl="1">
                        <a:lnSpc>
                          <a:spcPct val="115000"/>
                        </a:lnSpc>
                        <a:spcAft>
                          <a:spcPts val="1000"/>
                        </a:spcAft>
                        <a:tabLst>
                          <a:tab pos="288290" algn="l"/>
                          <a:tab pos="575945" algn="l"/>
                          <a:tab pos="864235" algn="l"/>
                        </a:tabLst>
                      </a:pPr>
                      <a:r>
                        <a:rPr lang="he-IL" sz="1400">
                          <a:latin typeface="Arial"/>
                          <a:ea typeface="Times New Roman"/>
                          <a:cs typeface="David"/>
                        </a:rPr>
                        <a:t>התלמידים…</a:t>
                      </a:r>
                      <a:endParaRPr lang="en-US" sz="1400">
                        <a:latin typeface="Calibri"/>
                        <a:ea typeface="Times New Roman"/>
                        <a:cs typeface="Arial"/>
                      </a:endParaRPr>
                    </a:p>
                  </a:txBody>
                  <a:tcPr marL="54067" marR="540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gridSpan="2">
                  <a:txBody>
                    <a:bodyPr/>
                    <a:lstStyle/>
                    <a:p>
                      <a:pPr algn="ctr" rtl="1">
                        <a:lnSpc>
                          <a:spcPct val="115000"/>
                        </a:lnSpc>
                        <a:spcAft>
                          <a:spcPts val="1000"/>
                        </a:spcAft>
                        <a:tabLst>
                          <a:tab pos="288290" algn="l"/>
                          <a:tab pos="575945" algn="l"/>
                          <a:tab pos="864235" algn="l"/>
                        </a:tabLst>
                      </a:pPr>
                      <a:r>
                        <a:rPr lang="he-IL" sz="1400" b="1">
                          <a:latin typeface="Arial"/>
                          <a:ea typeface="Times New Roman"/>
                          <a:cs typeface="David"/>
                        </a:rPr>
                        <a:t>הערכה</a:t>
                      </a:r>
                      <a:endParaRPr lang="en-US" sz="1400">
                        <a:latin typeface="Calibri"/>
                        <a:ea typeface="Times New Roman"/>
                        <a:cs typeface="Arial"/>
                      </a:endParaRPr>
                    </a:p>
                  </a:txBody>
                  <a:tcPr marL="54067" marR="540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hMerge="1">
                  <a:txBody>
                    <a:bodyPr/>
                    <a:lstStyle/>
                    <a:p>
                      <a:pPr rtl="1"/>
                      <a:endParaRPr lang="he-IL"/>
                    </a:p>
                  </a:txBody>
                  <a:tcPr/>
                </a:tc>
                <a:tc>
                  <a:txBody>
                    <a:bodyPr/>
                    <a:lstStyle/>
                    <a:p>
                      <a:pPr algn="ctr" rtl="1">
                        <a:lnSpc>
                          <a:spcPct val="115000"/>
                        </a:lnSpc>
                        <a:spcAft>
                          <a:spcPts val="1000"/>
                        </a:spcAft>
                        <a:tabLst>
                          <a:tab pos="288290" algn="l"/>
                          <a:tab pos="575945" algn="l"/>
                          <a:tab pos="864235" algn="l"/>
                        </a:tabLst>
                      </a:pPr>
                      <a:r>
                        <a:rPr lang="he-IL" sz="1400" b="1">
                          <a:latin typeface="Arial"/>
                          <a:ea typeface="Times New Roman"/>
                          <a:cs typeface="David"/>
                        </a:rPr>
                        <a:t>ניקוד</a:t>
                      </a:r>
                      <a:endParaRPr lang="en-US" sz="1400">
                        <a:latin typeface="Calibri"/>
                        <a:ea typeface="Times New Roman"/>
                        <a:cs typeface="Arial"/>
                      </a:endParaRPr>
                    </a:p>
                  </a:txBody>
                  <a:tcPr marL="54067" marR="540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473416">
                <a:tc rowSpan="2">
                  <a:txBody>
                    <a:bodyPr/>
                    <a:lstStyle/>
                    <a:p>
                      <a:pPr algn="ctr" rtl="1">
                        <a:lnSpc>
                          <a:spcPct val="115000"/>
                        </a:lnSpc>
                        <a:spcAft>
                          <a:spcPts val="1000"/>
                        </a:spcAft>
                        <a:tabLst>
                          <a:tab pos="288290" algn="l"/>
                          <a:tab pos="575945" algn="l"/>
                          <a:tab pos="864235" algn="l"/>
                        </a:tabLst>
                      </a:pPr>
                      <a:r>
                        <a:rPr lang="he-IL" sz="1400" b="1">
                          <a:latin typeface="Arial"/>
                          <a:ea typeface="Times New Roman"/>
                          <a:cs typeface="David"/>
                        </a:rPr>
                        <a:t>פעילות הפתיחה</a:t>
                      </a:r>
                      <a:endParaRPr lang="en-US" sz="1400">
                        <a:latin typeface="Calibri"/>
                        <a:ea typeface="Times New Roman"/>
                        <a:cs typeface="Arial"/>
                      </a:endParaRPr>
                    </a:p>
                  </a:txBody>
                  <a:tcPr marL="54067" marR="540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115000"/>
                        </a:lnSpc>
                        <a:spcAft>
                          <a:spcPts val="1000"/>
                        </a:spcAft>
                        <a:tabLst>
                          <a:tab pos="288290" algn="l"/>
                          <a:tab pos="575945" algn="l"/>
                          <a:tab pos="864235" algn="l"/>
                        </a:tabLst>
                      </a:pPr>
                      <a:r>
                        <a:rPr lang="he-IL" sz="1400" b="1" dirty="0">
                          <a:latin typeface="Arial"/>
                          <a:ea typeface="Times New Roman"/>
                          <a:cs typeface="David"/>
                        </a:rPr>
                        <a:t>10 </a:t>
                      </a:r>
                      <a:r>
                        <a:rPr lang="he-IL" sz="1400" b="1" dirty="0" err="1">
                          <a:latin typeface="Arial"/>
                          <a:ea typeface="Times New Roman"/>
                          <a:cs typeface="David"/>
                        </a:rPr>
                        <a:t>נק</a:t>
                      </a:r>
                      <a:r>
                        <a:rPr lang="he-IL" sz="1400" b="1" dirty="0">
                          <a:latin typeface="Arial"/>
                          <a:ea typeface="Times New Roman"/>
                          <a:cs typeface="David"/>
                        </a:rPr>
                        <a:t>'</a:t>
                      </a:r>
                      <a:endParaRPr lang="en-US" sz="1400" dirty="0">
                        <a:latin typeface="Calibri"/>
                        <a:ea typeface="Times New Roman"/>
                        <a:cs typeface="Arial"/>
                      </a:endParaRPr>
                    </a:p>
                  </a:txBody>
                  <a:tcPr marL="54067" marR="540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600"/>
                        </a:spcAft>
                        <a:tabLst>
                          <a:tab pos="288290" algn="l"/>
                          <a:tab pos="575945" algn="l"/>
                          <a:tab pos="864235" algn="l"/>
                        </a:tabLst>
                      </a:pPr>
                      <a:r>
                        <a:rPr lang="he-IL" sz="1400">
                          <a:latin typeface="Arial"/>
                          <a:ea typeface="Times New Roman"/>
                          <a:cs typeface="David"/>
                        </a:rPr>
                        <a:t>ישנה התייחסות רחבת היקף  לכל הפרמטרים, מגוון והשאלות</a:t>
                      </a:r>
                      <a:endParaRPr lang="en-US" sz="1400">
                        <a:latin typeface="Calibri"/>
                        <a:ea typeface="Times New Roman"/>
                        <a:cs typeface="Arial"/>
                      </a:endParaRPr>
                    </a:p>
                  </a:txBody>
                  <a:tcPr marL="54067" marR="540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15000"/>
                        </a:lnSpc>
                        <a:spcAft>
                          <a:spcPts val="600"/>
                        </a:spcAft>
                        <a:tabLst>
                          <a:tab pos="288290" algn="l"/>
                          <a:tab pos="575945" algn="l"/>
                          <a:tab pos="864235" algn="l"/>
                        </a:tabLst>
                      </a:pPr>
                      <a:endParaRPr lang="en-US" sz="1400">
                        <a:latin typeface="Arial"/>
                        <a:ea typeface="Times New Roman"/>
                        <a:cs typeface="David"/>
                      </a:endParaRPr>
                    </a:p>
                  </a:txBody>
                  <a:tcPr marL="54067" marR="54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0">
                        <a:lnSpc>
                          <a:spcPct val="115000"/>
                        </a:lnSpc>
                        <a:spcAft>
                          <a:spcPts val="1000"/>
                        </a:spcAft>
                        <a:tabLst>
                          <a:tab pos="288290" algn="l"/>
                          <a:tab pos="575945" algn="l"/>
                          <a:tab pos="864235" algn="l"/>
                        </a:tabLst>
                      </a:pPr>
                      <a:endParaRPr lang="en-US" sz="1400">
                        <a:latin typeface="Arial"/>
                        <a:ea typeface="Times New Roman"/>
                        <a:cs typeface="David"/>
                      </a:endParaRPr>
                    </a:p>
                  </a:txBody>
                  <a:tcPr marL="54067" marR="54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0">
                        <a:lnSpc>
                          <a:spcPct val="115000"/>
                        </a:lnSpc>
                        <a:spcAft>
                          <a:spcPts val="1000"/>
                        </a:spcAft>
                        <a:tabLst>
                          <a:tab pos="288290" algn="l"/>
                          <a:tab pos="575945" algn="l"/>
                          <a:tab pos="864235" algn="l"/>
                        </a:tabLst>
                      </a:pPr>
                      <a:endParaRPr lang="en-US" sz="1400">
                        <a:latin typeface="Arial"/>
                        <a:ea typeface="Times New Roman"/>
                        <a:cs typeface="David"/>
                      </a:endParaRPr>
                    </a:p>
                  </a:txBody>
                  <a:tcPr marL="54067" marR="54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564">
                <a:tc vMerge="1">
                  <a:txBody>
                    <a:bodyPr/>
                    <a:lstStyle/>
                    <a:p>
                      <a:pPr rtl="1"/>
                      <a:endParaRPr lang="he-IL"/>
                    </a:p>
                  </a:txBody>
                  <a:tcPr/>
                </a:tc>
                <a:tc vMerge="1">
                  <a:txBody>
                    <a:bodyPr/>
                    <a:lstStyle/>
                    <a:p>
                      <a:pPr rtl="1"/>
                      <a:endParaRPr lang="he-IL"/>
                    </a:p>
                  </a:txBody>
                  <a:tcPr/>
                </a:tc>
                <a:tc>
                  <a:txBody>
                    <a:bodyPr/>
                    <a:lstStyle/>
                    <a:p>
                      <a:pPr algn="r" rtl="1">
                        <a:lnSpc>
                          <a:spcPct val="115000"/>
                        </a:lnSpc>
                        <a:spcAft>
                          <a:spcPts val="1000"/>
                        </a:spcAft>
                        <a:tabLst>
                          <a:tab pos="288290" algn="l"/>
                          <a:tab pos="575945" algn="l"/>
                          <a:tab pos="864235" algn="l"/>
                        </a:tabLst>
                      </a:pPr>
                      <a:r>
                        <a:rPr lang="he-IL" sz="1400">
                          <a:latin typeface="Arial"/>
                          <a:ea typeface="Times New Roman"/>
                          <a:cs typeface="David"/>
                        </a:rPr>
                        <a:t>נערך דיון מפורט ומיקוד של הנושאים</a:t>
                      </a:r>
                      <a:endParaRPr lang="en-US" sz="1400">
                        <a:latin typeface="Calibri"/>
                        <a:ea typeface="Times New Roman"/>
                        <a:cs typeface="Arial"/>
                      </a:endParaRPr>
                    </a:p>
                  </a:txBody>
                  <a:tcPr marL="54067" marR="540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15000"/>
                        </a:lnSpc>
                        <a:spcAft>
                          <a:spcPts val="1000"/>
                        </a:spcAft>
                        <a:tabLst>
                          <a:tab pos="288290" algn="l"/>
                          <a:tab pos="575945" algn="l"/>
                          <a:tab pos="864235" algn="l"/>
                        </a:tabLst>
                      </a:pPr>
                      <a:endParaRPr lang="en-US" sz="1400">
                        <a:latin typeface="Arial"/>
                        <a:ea typeface="Times New Roman"/>
                        <a:cs typeface="David"/>
                      </a:endParaRPr>
                    </a:p>
                  </a:txBody>
                  <a:tcPr marL="54067" marR="54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he-IL"/>
                    </a:p>
                  </a:txBody>
                  <a:tcPr/>
                </a:tc>
                <a:tc vMerge="1">
                  <a:txBody>
                    <a:bodyPr/>
                    <a:lstStyle/>
                    <a:p>
                      <a:pPr rtl="1"/>
                      <a:endParaRPr lang="he-IL"/>
                    </a:p>
                  </a:txBody>
                  <a:tcPr/>
                </a:tc>
              </a:tr>
              <a:tr h="239564">
                <a:tc rowSpan="2">
                  <a:txBody>
                    <a:bodyPr/>
                    <a:lstStyle/>
                    <a:p>
                      <a:pPr algn="ctr" rtl="1">
                        <a:lnSpc>
                          <a:spcPct val="115000"/>
                        </a:lnSpc>
                        <a:spcAft>
                          <a:spcPts val="1000"/>
                        </a:spcAft>
                        <a:tabLst>
                          <a:tab pos="288290" algn="l"/>
                          <a:tab pos="575945" algn="l"/>
                          <a:tab pos="864235" algn="l"/>
                        </a:tabLst>
                      </a:pPr>
                      <a:r>
                        <a:rPr lang="he-IL" sz="1400" b="1" dirty="0">
                          <a:latin typeface="Arial"/>
                          <a:ea typeface="Times New Roman"/>
                          <a:cs typeface="David"/>
                        </a:rPr>
                        <a:t>סקר ספרות</a:t>
                      </a:r>
                      <a:endParaRPr lang="en-US" sz="1400" dirty="0">
                        <a:latin typeface="Calibri"/>
                        <a:ea typeface="Times New Roman"/>
                        <a:cs typeface="Arial"/>
                      </a:endParaRPr>
                    </a:p>
                  </a:txBody>
                  <a:tcPr marL="54067" marR="540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115000"/>
                        </a:lnSpc>
                        <a:spcBef>
                          <a:spcPts val="600"/>
                        </a:spcBef>
                        <a:spcAft>
                          <a:spcPts val="600"/>
                        </a:spcAft>
                        <a:tabLst>
                          <a:tab pos="288290" algn="l"/>
                          <a:tab pos="575945" algn="l"/>
                          <a:tab pos="864235" algn="l"/>
                        </a:tabLst>
                      </a:pPr>
                      <a:r>
                        <a:rPr lang="he-IL" sz="1400" b="1" dirty="0">
                          <a:latin typeface="Arial"/>
                          <a:ea typeface="Times New Roman"/>
                          <a:cs typeface="David"/>
                        </a:rPr>
                        <a:t>15 </a:t>
                      </a:r>
                      <a:r>
                        <a:rPr lang="he-IL" sz="1400" b="1" dirty="0" err="1">
                          <a:latin typeface="Arial"/>
                          <a:ea typeface="Times New Roman"/>
                          <a:cs typeface="David"/>
                        </a:rPr>
                        <a:t>נק</a:t>
                      </a:r>
                      <a:r>
                        <a:rPr lang="he-IL" sz="1400" b="1" dirty="0">
                          <a:latin typeface="Arial"/>
                          <a:ea typeface="Times New Roman"/>
                          <a:cs typeface="David"/>
                        </a:rPr>
                        <a:t>'</a:t>
                      </a:r>
                      <a:endParaRPr lang="en-US" sz="1400" dirty="0">
                        <a:latin typeface="Calibri"/>
                        <a:ea typeface="Times New Roman"/>
                        <a:cs typeface="Arial"/>
                      </a:endParaRPr>
                    </a:p>
                  </a:txBody>
                  <a:tcPr marL="54067" marR="540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600"/>
                        </a:spcAft>
                        <a:tabLst>
                          <a:tab pos="288290" algn="l"/>
                          <a:tab pos="575945" algn="l"/>
                          <a:tab pos="864235" algn="l"/>
                        </a:tabLst>
                      </a:pPr>
                      <a:r>
                        <a:rPr lang="he-IL" sz="1400">
                          <a:latin typeface="Arial"/>
                          <a:ea typeface="Times New Roman"/>
                          <a:cs typeface="David"/>
                        </a:rPr>
                        <a:t>פירוט והסברים לכל המושגים הרלוונטיים</a:t>
                      </a:r>
                      <a:endParaRPr lang="en-US" sz="1400">
                        <a:latin typeface="Calibri"/>
                        <a:ea typeface="Times New Roman"/>
                        <a:cs typeface="Arial"/>
                      </a:endParaRPr>
                    </a:p>
                  </a:txBody>
                  <a:tcPr marL="54067" marR="540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15000"/>
                        </a:lnSpc>
                        <a:spcAft>
                          <a:spcPts val="1000"/>
                        </a:spcAft>
                        <a:tabLst>
                          <a:tab pos="288290" algn="l"/>
                          <a:tab pos="575945" algn="l"/>
                          <a:tab pos="864235" algn="l"/>
                        </a:tabLst>
                      </a:pPr>
                      <a:endParaRPr lang="en-US" sz="1400">
                        <a:latin typeface="Arial"/>
                        <a:ea typeface="Times New Roman"/>
                        <a:cs typeface="David"/>
                      </a:endParaRPr>
                    </a:p>
                  </a:txBody>
                  <a:tcPr marL="54067" marR="54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0">
                        <a:lnSpc>
                          <a:spcPct val="115000"/>
                        </a:lnSpc>
                        <a:spcAft>
                          <a:spcPts val="1000"/>
                        </a:spcAft>
                        <a:tabLst>
                          <a:tab pos="288290" algn="l"/>
                          <a:tab pos="575945" algn="l"/>
                          <a:tab pos="864235" algn="l"/>
                        </a:tabLst>
                      </a:pPr>
                      <a:endParaRPr lang="en-US" sz="1400">
                        <a:latin typeface="Arial"/>
                        <a:ea typeface="Times New Roman"/>
                        <a:cs typeface="David"/>
                      </a:endParaRPr>
                    </a:p>
                  </a:txBody>
                  <a:tcPr marL="54067" marR="54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0">
                        <a:lnSpc>
                          <a:spcPct val="115000"/>
                        </a:lnSpc>
                        <a:spcAft>
                          <a:spcPts val="1000"/>
                        </a:spcAft>
                        <a:tabLst>
                          <a:tab pos="288290" algn="l"/>
                          <a:tab pos="575945" algn="l"/>
                          <a:tab pos="864235" algn="l"/>
                        </a:tabLst>
                      </a:pPr>
                      <a:endParaRPr lang="en-US" sz="1400">
                        <a:latin typeface="Arial"/>
                        <a:ea typeface="Times New Roman"/>
                        <a:cs typeface="David"/>
                      </a:endParaRPr>
                    </a:p>
                  </a:txBody>
                  <a:tcPr marL="54067" marR="54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416">
                <a:tc vMerge="1">
                  <a:txBody>
                    <a:bodyPr/>
                    <a:lstStyle/>
                    <a:p>
                      <a:pPr rtl="1"/>
                      <a:endParaRPr lang="he-IL"/>
                    </a:p>
                  </a:txBody>
                  <a:tcPr/>
                </a:tc>
                <a:tc vMerge="1">
                  <a:txBody>
                    <a:bodyPr/>
                    <a:lstStyle/>
                    <a:p>
                      <a:pPr rtl="1"/>
                      <a:endParaRPr lang="he-IL"/>
                    </a:p>
                  </a:txBody>
                  <a:tcPr/>
                </a:tc>
                <a:tc>
                  <a:txBody>
                    <a:bodyPr/>
                    <a:lstStyle/>
                    <a:p>
                      <a:pPr algn="r" rtl="1">
                        <a:lnSpc>
                          <a:spcPct val="115000"/>
                        </a:lnSpc>
                        <a:spcAft>
                          <a:spcPts val="1000"/>
                        </a:spcAft>
                        <a:tabLst>
                          <a:tab pos="288290" algn="l"/>
                          <a:tab pos="575945" algn="l"/>
                          <a:tab pos="864235" algn="l"/>
                        </a:tabLst>
                      </a:pPr>
                      <a:r>
                        <a:rPr lang="he-IL" sz="1400">
                          <a:latin typeface="Arial"/>
                          <a:ea typeface="Times New Roman"/>
                          <a:cs typeface="David"/>
                        </a:rPr>
                        <a:t>התוצאות מוצגות באופן ברור כולל השוואות, סיכום מפורט והסקת מסקנות</a:t>
                      </a:r>
                      <a:endParaRPr lang="en-US" sz="1400">
                        <a:latin typeface="Calibri"/>
                        <a:ea typeface="Times New Roman"/>
                        <a:cs typeface="Arial"/>
                      </a:endParaRPr>
                    </a:p>
                  </a:txBody>
                  <a:tcPr marL="54067" marR="540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15000"/>
                        </a:lnSpc>
                        <a:spcAft>
                          <a:spcPts val="1000"/>
                        </a:spcAft>
                        <a:tabLst>
                          <a:tab pos="288290" algn="l"/>
                          <a:tab pos="575945" algn="l"/>
                          <a:tab pos="864235" algn="l"/>
                        </a:tabLst>
                      </a:pPr>
                      <a:endParaRPr lang="en-US" sz="1400">
                        <a:latin typeface="Arial"/>
                        <a:ea typeface="Times New Roman"/>
                        <a:cs typeface="David"/>
                      </a:endParaRPr>
                    </a:p>
                  </a:txBody>
                  <a:tcPr marL="54067" marR="54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he-IL"/>
                    </a:p>
                  </a:txBody>
                  <a:tcPr/>
                </a:tc>
                <a:tc vMerge="1">
                  <a:txBody>
                    <a:bodyPr/>
                    <a:lstStyle/>
                    <a:p>
                      <a:pPr rtl="1"/>
                      <a:endParaRPr lang="he-IL"/>
                    </a:p>
                  </a:txBody>
                  <a:tcPr/>
                </a:tc>
              </a:tr>
              <a:tr h="239564">
                <a:tc rowSpan="4">
                  <a:txBody>
                    <a:bodyPr/>
                    <a:lstStyle/>
                    <a:p>
                      <a:pPr algn="ctr" rtl="1">
                        <a:lnSpc>
                          <a:spcPct val="115000"/>
                        </a:lnSpc>
                        <a:spcAft>
                          <a:spcPts val="1000"/>
                        </a:spcAft>
                        <a:tabLst>
                          <a:tab pos="288290" algn="l"/>
                          <a:tab pos="575945" algn="l"/>
                          <a:tab pos="864235" algn="l"/>
                        </a:tabLst>
                      </a:pPr>
                      <a:r>
                        <a:rPr lang="he-IL" sz="1400" b="1" dirty="0">
                          <a:latin typeface="Arial"/>
                          <a:ea typeface="Times New Roman"/>
                          <a:cs typeface="David"/>
                        </a:rPr>
                        <a:t>סרק צרכנים</a:t>
                      </a:r>
                      <a:endParaRPr lang="en-US" sz="1400" dirty="0">
                        <a:latin typeface="Calibri"/>
                        <a:ea typeface="Times New Roman"/>
                        <a:cs typeface="Arial"/>
                      </a:endParaRPr>
                    </a:p>
                  </a:txBody>
                  <a:tcPr marL="54067" marR="540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rtl="1">
                        <a:lnSpc>
                          <a:spcPct val="115000"/>
                        </a:lnSpc>
                        <a:spcAft>
                          <a:spcPts val="1000"/>
                        </a:spcAft>
                        <a:tabLst>
                          <a:tab pos="288290" algn="l"/>
                          <a:tab pos="575945" algn="l"/>
                          <a:tab pos="864235" algn="l"/>
                        </a:tabLst>
                      </a:pPr>
                      <a:r>
                        <a:rPr lang="he-IL" sz="1400" b="1">
                          <a:latin typeface="Arial"/>
                          <a:ea typeface="Times New Roman"/>
                          <a:cs typeface="David"/>
                        </a:rPr>
                        <a:t>20 נק'</a:t>
                      </a:r>
                      <a:endParaRPr lang="en-US" sz="1400">
                        <a:latin typeface="Calibri"/>
                        <a:ea typeface="Times New Roman"/>
                        <a:cs typeface="Arial"/>
                      </a:endParaRPr>
                    </a:p>
                  </a:txBody>
                  <a:tcPr marL="54067" marR="540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tabLst>
                          <a:tab pos="288290" algn="l"/>
                          <a:tab pos="575945" algn="l"/>
                          <a:tab pos="864235" algn="l"/>
                        </a:tabLst>
                      </a:pPr>
                      <a:r>
                        <a:rPr lang="he-IL" sz="1400">
                          <a:latin typeface="Arial"/>
                          <a:ea typeface="Times New Roman"/>
                          <a:cs typeface="David"/>
                        </a:rPr>
                        <a:t>שאלות ממוקדות </a:t>
                      </a:r>
                      <a:endParaRPr lang="en-US" sz="1400">
                        <a:latin typeface="Calibri"/>
                        <a:ea typeface="Times New Roman"/>
                        <a:cs typeface="Arial"/>
                      </a:endParaRPr>
                    </a:p>
                  </a:txBody>
                  <a:tcPr marL="54067" marR="540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15000"/>
                        </a:lnSpc>
                        <a:spcAft>
                          <a:spcPts val="600"/>
                        </a:spcAft>
                        <a:tabLst>
                          <a:tab pos="288290" algn="l"/>
                          <a:tab pos="575945" algn="l"/>
                          <a:tab pos="864235" algn="l"/>
                        </a:tabLst>
                      </a:pPr>
                      <a:endParaRPr lang="en-US" sz="1400">
                        <a:latin typeface="Arial"/>
                        <a:ea typeface="Times New Roman"/>
                        <a:cs typeface="David"/>
                      </a:endParaRPr>
                    </a:p>
                  </a:txBody>
                  <a:tcPr marL="54067" marR="54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r" rtl="0">
                        <a:lnSpc>
                          <a:spcPct val="115000"/>
                        </a:lnSpc>
                        <a:spcAft>
                          <a:spcPts val="1000"/>
                        </a:spcAft>
                        <a:tabLst>
                          <a:tab pos="288290" algn="l"/>
                          <a:tab pos="575945" algn="l"/>
                          <a:tab pos="864235" algn="l"/>
                        </a:tabLst>
                      </a:pPr>
                      <a:endParaRPr lang="en-US" sz="1400">
                        <a:latin typeface="Arial"/>
                        <a:ea typeface="Times New Roman"/>
                        <a:cs typeface="David"/>
                      </a:endParaRPr>
                    </a:p>
                  </a:txBody>
                  <a:tcPr marL="54067" marR="54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r" rtl="0">
                        <a:lnSpc>
                          <a:spcPct val="115000"/>
                        </a:lnSpc>
                        <a:spcAft>
                          <a:spcPts val="1000"/>
                        </a:spcAft>
                        <a:tabLst>
                          <a:tab pos="288290" algn="l"/>
                          <a:tab pos="575945" algn="l"/>
                          <a:tab pos="864235" algn="l"/>
                        </a:tabLst>
                      </a:pPr>
                      <a:endParaRPr lang="en-US" sz="1400">
                        <a:latin typeface="Arial"/>
                        <a:ea typeface="Times New Roman"/>
                        <a:cs typeface="David"/>
                      </a:endParaRPr>
                    </a:p>
                  </a:txBody>
                  <a:tcPr marL="54067" marR="54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564">
                <a:tc vMerge="1">
                  <a:txBody>
                    <a:bodyPr/>
                    <a:lstStyle/>
                    <a:p>
                      <a:pPr rtl="1"/>
                      <a:endParaRPr lang="he-IL"/>
                    </a:p>
                  </a:txBody>
                  <a:tcPr/>
                </a:tc>
                <a:tc vMerge="1">
                  <a:txBody>
                    <a:bodyPr/>
                    <a:lstStyle/>
                    <a:p>
                      <a:pPr rtl="1"/>
                      <a:endParaRPr lang="he-IL"/>
                    </a:p>
                  </a:txBody>
                  <a:tcPr/>
                </a:tc>
                <a:tc>
                  <a:txBody>
                    <a:bodyPr/>
                    <a:lstStyle/>
                    <a:p>
                      <a:pPr algn="r" rtl="1">
                        <a:lnSpc>
                          <a:spcPct val="115000"/>
                        </a:lnSpc>
                        <a:spcAft>
                          <a:spcPts val="1000"/>
                        </a:spcAft>
                        <a:tabLst>
                          <a:tab pos="288290" algn="l"/>
                          <a:tab pos="575945" algn="l"/>
                          <a:tab pos="864235" algn="l"/>
                        </a:tabLst>
                      </a:pPr>
                      <a:r>
                        <a:rPr lang="he-IL" sz="1400">
                          <a:latin typeface="Arial"/>
                          <a:ea typeface="Times New Roman"/>
                          <a:cs typeface="David"/>
                        </a:rPr>
                        <a:t>היקף הסקר, כמות ומגוון הנשאלים </a:t>
                      </a:r>
                      <a:endParaRPr lang="en-US" sz="1400">
                        <a:latin typeface="Calibri"/>
                        <a:ea typeface="Times New Roman"/>
                        <a:cs typeface="Arial"/>
                      </a:endParaRPr>
                    </a:p>
                  </a:txBody>
                  <a:tcPr marL="54067" marR="540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15000"/>
                        </a:lnSpc>
                        <a:spcAft>
                          <a:spcPts val="1000"/>
                        </a:spcAft>
                        <a:tabLst>
                          <a:tab pos="288290" algn="l"/>
                          <a:tab pos="575945" algn="l"/>
                          <a:tab pos="864235" algn="l"/>
                        </a:tabLst>
                      </a:pPr>
                      <a:endParaRPr lang="en-US" sz="1400">
                        <a:latin typeface="Arial"/>
                        <a:ea typeface="Times New Roman"/>
                        <a:cs typeface="David"/>
                      </a:endParaRPr>
                    </a:p>
                  </a:txBody>
                  <a:tcPr marL="54067" marR="54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he-IL"/>
                    </a:p>
                  </a:txBody>
                  <a:tcPr/>
                </a:tc>
                <a:tc vMerge="1">
                  <a:txBody>
                    <a:bodyPr/>
                    <a:lstStyle/>
                    <a:p>
                      <a:pPr rtl="1"/>
                      <a:endParaRPr lang="he-IL"/>
                    </a:p>
                  </a:txBody>
                  <a:tcPr/>
                </a:tc>
              </a:tr>
              <a:tr h="239564">
                <a:tc vMerge="1">
                  <a:txBody>
                    <a:bodyPr/>
                    <a:lstStyle/>
                    <a:p>
                      <a:pPr rtl="1"/>
                      <a:endParaRPr lang="he-IL"/>
                    </a:p>
                  </a:txBody>
                  <a:tcPr/>
                </a:tc>
                <a:tc vMerge="1">
                  <a:txBody>
                    <a:bodyPr/>
                    <a:lstStyle/>
                    <a:p>
                      <a:pPr rtl="1"/>
                      <a:endParaRPr lang="he-IL"/>
                    </a:p>
                  </a:txBody>
                  <a:tcPr/>
                </a:tc>
                <a:tc>
                  <a:txBody>
                    <a:bodyPr/>
                    <a:lstStyle/>
                    <a:p>
                      <a:pPr algn="r" rtl="1">
                        <a:lnSpc>
                          <a:spcPct val="115000"/>
                        </a:lnSpc>
                        <a:spcAft>
                          <a:spcPts val="600"/>
                        </a:spcAft>
                        <a:tabLst>
                          <a:tab pos="288290" algn="l"/>
                          <a:tab pos="575945" algn="l"/>
                          <a:tab pos="864235" algn="l"/>
                        </a:tabLst>
                      </a:pPr>
                      <a:r>
                        <a:rPr lang="he-IL" sz="1400">
                          <a:latin typeface="Arial"/>
                          <a:ea typeface="Times New Roman"/>
                          <a:cs typeface="David"/>
                        </a:rPr>
                        <a:t>הריכוז הנתונים בטבלה ובגרף</a:t>
                      </a:r>
                      <a:endParaRPr lang="en-US" sz="1400">
                        <a:latin typeface="Calibri"/>
                        <a:ea typeface="Times New Roman"/>
                        <a:cs typeface="Arial"/>
                      </a:endParaRPr>
                    </a:p>
                  </a:txBody>
                  <a:tcPr marL="54067" marR="540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15000"/>
                        </a:lnSpc>
                        <a:spcAft>
                          <a:spcPts val="1000"/>
                        </a:spcAft>
                        <a:tabLst>
                          <a:tab pos="288290" algn="l"/>
                          <a:tab pos="575945" algn="l"/>
                          <a:tab pos="864235" algn="l"/>
                        </a:tabLst>
                      </a:pPr>
                      <a:endParaRPr lang="en-US" sz="1400">
                        <a:latin typeface="Arial"/>
                        <a:ea typeface="Times New Roman"/>
                        <a:cs typeface="David"/>
                      </a:endParaRPr>
                    </a:p>
                  </a:txBody>
                  <a:tcPr marL="54067" marR="54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he-IL"/>
                    </a:p>
                  </a:txBody>
                  <a:tcPr/>
                </a:tc>
                <a:tc vMerge="1">
                  <a:txBody>
                    <a:bodyPr/>
                    <a:lstStyle/>
                    <a:p>
                      <a:pPr rtl="1"/>
                      <a:endParaRPr lang="he-IL"/>
                    </a:p>
                  </a:txBody>
                  <a:tcPr/>
                </a:tc>
              </a:tr>
              <a:tr h="239564">
                <a:tc vMerge="1">
                  <a:txBody>
                    <a:bodyPr/>
                    <a:lstStyle/>
                    <a:p>
                      <a:pPr rtl="1"/>
                      <a:endParaRPr lang="he-IL"/>
                    </a:p>
                  </a:txBody>
                  <a:tcPr/>
                </a:tc>
                <a:tc vMerge="1">
                  <a:txBody>
                    <a:bodyPr/>
                    <a:lstStyle/>
                    <a:p>
                      <a:pPr rtl="1"/>
                      <a:endParaRPr lang="he-IL"/>
                    </a:p>
                  </a:txBody>
                  <a:tcPr/>
                </a:tc>
                <a:tc>
                  <a:txBody>
                    <a:bodyPr/>
                    <a:lstStyle/>
                    <a:p>
                      <a:pPr algn="r" rtl="1">
                        <a:lnSpc>
                          <a:spcPct val="115000"/>
                        </a:lnSpc>
                        <a:spcAft>
                          <a:spcPts val="600"/>
                        </a:spcAft>
                        <a:tabLst>
                          <a:tab pos="288290" algn="l"/>
                          <a:tab pos="575945" algn="l"/>
                          <a:tab pos="864235" algn="l"/>
                        </a:tabLst>
                      </a:pPr>
                      <a:r>
                        <a:rPr lang="he-IL" sz="1400">
                          <a:latin typeface="Arial"/>
                          <a:ea typeface="Times New Roman"/>
                          <a:cs typeface="David"/>
                        </a:rPr>
                        <a:t>ניתוח הנתונים והסקת מסקנות</a:t>
                      </a:r>
                      <a:endParaRPr lang="en-US" sz="1400">
                        <a:latin typeface="Calibri"/>
                        <a:ea typeface="Times New Roman"/>
                        <a:cs typeface="Arial"/>
                      </a:endParaRPr>
                    </a:p>
                  </a:txBody>
                  <a:tcPr marL="54067" marR="540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15000"/>
                        </a:lnSpc>
                        <a:spcAft>
                          <a:spcPts val="1000"/>
                        </a:spcAft>
                        <a:tabLst>
                          <a:tab pos="288290" algn="l"/>
                          <a:tab pos="575945" algn="l"/>
                          <a:tab pos="864235" algn="l"/>
                        </a:tabLst>
                      </a:pPr>
                      <a:endParaRPr lang="en-US" sz="1400">
                        <a:latin typeface="Arial"/>
                        <a:ea typeface="Times New Roman"/>
                        <a:cs typeface="David"/>
                      </a:endParaRPr>
                    </a:p>
                  </a:txBody>
                  <a:tcPr marL="54067" marR="54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he-IL"/>
                    </a:p>
                  </a:txBody>
                  <a:tcPr/>
                </a:tc>
                <a:tc vMerge="1">
                  <a:txBody>
                    <a:bodyPr/>
                    <a:lstStyle/>
                    <a:p>
                      <a:pPr rtl="1"/>
                      <a:endParaRPr lang="he-IL"/>
                    </a:p>
                  </a:txBody>
                  <a:tcPr/>
                </a:tc>
              </a:tr>
              <a:tr h="239564">
                <a:tc rowSpan="3">
                  <a:txBody>
                    <a:bodyPr/>
                    <a:lstStyle/>
                    <a:p>
                      <a:pPr algn="ctr" rtl="1">
                        <a:lnSpc>
                          <a:spcPct val="115000"/>
                        </a:lnSpc>
                        <a:spcAft>
                          <a:spcPts val="1000"/>
                        </a:spcAft>
                        <a:tabLst>
                          <a:tab pos="288290" algn="l"/>
                          <a:tab pos="575945" algn="l"/>
                          <a:tab pos="864235" algn="l"/>
                        </a:tabLst>
                      </a:pPr>
                      <a:r>
                        <a:rPr lang="he-IL" sz="1400" b="1" dirty="0">
                          <a:latin typeface="Arial"/>
                          <a:ea typeface="Times New Roman"/>
                          <a:cs typeface="David"/>
                        </a:rPr>
                        <a:t>ראיון עם מומחה</a:t>
                      </a:r>
                      <a:endParaRPr lang="en-US" sz="1400" dirty="0">
                        <a:latin typeface="Calibri"/>
                        <a:ea typeface="Times New Roman"/>
                        <a:cs typeface="Arial"/>
                      </a:endParaRPr>
                    </a:p>
                  </a:txBody>
                  <a:tcPr marL="54067" marR="540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1">
                        <a:lnSpc>
                          <a:spcPct val="115000"/>
                        </a:lnSpc>
                        <a:spcAft>
                          <a:spcPts val="1000"/>
                        </a:spcAft>
                        <a:tabLst>
                          <a:tab pos="288290" algn="l"/>
                          <a:tab pos="575945" algn="l"/>
                          <a:tab pos="864235" algn="l"/>
                        </a:tabLst>
                      </a:pPr>
                      <a:r>
                        <a:rPr lang="he-IL" sz="1400" b="1">
                          <a:latin typeface="Arial"/>
                          <a:ea typeface="Times New Roman"/>
                          <a:cs typeface="David"/>
                        </a:rPr>
                        <a:t>25 נק'</a:t>
                      </a:r>
                      <a:endParaRPr lang="en-US" sz="1400">
                        <a:latin typeface="Calibri"/>
                        <a:ea typeface="Times New Roman"/>
                        <a:cs typeface="Arial"/>
                      </a:endParaRPr>
                    </a:p>
                  </a:txBody>
                  <a:tcPr marL="54067" marR="540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600"/>
                        </a:spcAft>
                        <a:tabLst>
                          <a:tab pos="288290" algn="l"/>
                          <a:tab pos="575945" algn="l"/>
                          <a:tab pos="864235" algn="l"/>
                        </a:tabLst>
                      </a:pPr>
                      <a:r>
                        <a:rPr lang="he-IL" sz="1400">
                          <a:latin typeface="Arial"/>
                          <a:ea typeface="Times New Roman"/>
                          <a:cs typeface="David"/>
                        </a:rPr>
                        <a:t>מבנה רצף השאלון והרלוונטיות שלו למושא הראיון  </a:t>
                      </a:r>
                      <a:endParaRPr lang="en-US" sz="1400">
                        <a:latin typeface="Calibri"/>
                        <a:ea typeface="Times New Roman"/>
                        <a:cs typeface="Arial"/>
                      </a:endParaRPr>
                    </a:p>
                  </a:txBody>
                  <a:tcPr marL="54067" marR="540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15000"/>
                        </a:lnSpc>
                        <a:spcAft>
                          <a:spcPts val="1000"/>
                        </a:spcAft>
                        <a:tabLst>
                          <a:tab pos="288290" algn="l"/>
                          <a:tab pos="575945" algn="l"/>
                          <a:tab pos="864235" algn="l"/>
                        </a:tabLst>
                      </a:pPr>
                      <a:endParaRPr lang="en-US" sz="1400">
                        <a:latin typeface="Arial"/>
                        <a:ea typeface="Times New Roman"/>
                        <a:cs typeface="David"/>
                      </a:endParaRPr>
                    </a:p>
                  </a:txBody>
                  <a:tcPr marL="54067" marR="54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r" rtl="0">
                        <a:lnSpc>
                          <a:spcPct val="115000"/>
                        </a:lnSpc>
                        <a:spcAft>
                          <a:spcPts val="1000"/>
                        </a:spcAft>
                        <a:tabLst>
                          <a:tab pos="288290" algn="l"/>
                          <a:tab pos="575945" algn="l"/>
                          <a:tab pos="864235" algn="l"/>
                        </a:tabLst>
                      </a:pPr>
                      <a:endParaRPr lang="en-US" sz="1400">
                        <a:latin typeface="Arial"/>
                        <a:ea typeface="Times New Roman"/>
                        <a:cs typeface="David"/>
                      </a:endParaRPr>
                    </a:p>
                  </a:txBody>
                  <a:tcPr marL="54067" marR="54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r" rtl="0">
                        <a:lnSpc>
                          <a:spcPct val="115000"/>
                        </a:lnSpc>
                        <a:spcAft>
                          <a:spcPts val="1000"/>
                        </a:spcAft>
                        <a:tabLst>
                          <a:tab pos="288290" algn="l"/>
                          <a:tab pos="575945" algn="l"/>
                          <a:tab pos="864235" algn="l"/>
                        </a:tabLst>
                      </a:pPr>
                      <a:endParaRPr lang="en-US" sz="1400">
                        <a:latin typeface="Arial"/>
                        <a:ea typeface="Times New Roman"/>
                        <a:cs typeface="David"/>
                      </a:endParaRPr>
                    </a:p>
                  </a:txBody>
                  <a:tcPr marL="54067" marR="54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564">
                <a:tc vMerge="1">
                  <a:txBody>
                    <a:bodyPr/>
                    <a:lstStyle/>
                    <a:p>
                      <a:pPr rtl="1"/>
                      <a:endParaRPr lang="he-IL"/>
                    </a:p>
                  </a:txBody>
                  <a:tcPr/>
                </a:tc>
                <a:tc vMerge="1">
                  <a:txBody>
                    <a:bodyPr/>
                    <a:lstStyle/>
                    <a:p>
                      <a:pPr rtl="1"/>
                      <a:endParaRPr lang="he-IL"/>
                    </a:p>
                  </a:txBody>
                  <a:tcPr/>
                </a:tc>
                <a:tc>
                  <a:txBody>
                    <a:bodyPr/>
                    <a:lstStyle/>
                    <a:p>
                      <a:pPr algn="r" rtl="1">
                        <a:lnSpc>
                          <a:spcPct val="115000"/>
                        </a:lnSpc>
                        <a:spcAft>
                          <a:spcPts val="600"/>
                        </a:spcAft>
                        <a:tabLst>
                          <a:tab pos="288290" algn="l"/>
                          <a:tab pos="575945" algn="l"/>
                          <a:tab pos="864235" algn="l"/>
                        </a:tabLst>
                      </a:pPr>
                      <a:r>
                        <a:rPr lang="he-IL" sz="1400">
                          <a:latin typeface="Arial"/>
                          <a:ea typeface="Times New Roman"/>
                          <a:cs typeface="David"/>
                        </a:rPr>
                        <a:t>ריכוז נתוני הראיון באופן ממוקד ומסודר</a:t>
                      </a:r>
                      <a:endParaRPr lang="en-US" sz="1400">
                        <a:latin typeface="Calibri"/>
                        <a:ea typeface="Times New Roman"/>
                        <a:cs typeface="Arial"/>
                      </a:endParaRPr>
                    </a:p>
                  </a:txBody>
                  <a:tcPr marL="54067" marR="540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15000"/>
                        </a:lnSpc>
                        <a:spcAft>
                          <a:spcPts val="1000"/>
                        </a:spcAft>
                        <a:tabLst>
                          <a:tab pos="288290" algn="l"/>
                          <a:tab pos="575945" algn="l"/>
                          <a:tab pos="864235" algn="l"/>
                        </a:tabLst>
                      </a:pPr>
                      <a:endParaRPr lang="en-US" sz="1400">
                        <a:latin typeface="Arial"/>
                        <a:ea typeface="Times New Roman"/>
                        <a:cs typeface="David"/>
                      </a:endParaRPr>
                    </a:p>
                  </a:txBody>
                  <a:tcPr marL="54067" marR="54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he-IL"/>
                    </a:p>
                  </a:txBody>
                  <a:tcPr/>
                </a:tc>
                <a:tc vMerge="1">
                  <a:txBody>
                    <a:bodyPr/>
                    <a:lstStyle/>
                    <a:p>
                      <a:pPr rtl="1"/>
                      <a:endParaRPr lang="he-IL"/>
                    </a:p>
                  </a:txBody>
                  <a:tcPr/>
                </a:tc>
              </a:tr>
              <a:tr h="473416">
                <a:tc vMerge="1">
                  <a:txBody>
                    <a:bodyPr/>
                    <a:lstStyle/>
                    <a:p>
                      <a:pPr rtl="1"/>
                      <a:endParaRPr lang="he-IL"/>
                    </a:p>
                  </a:txBody>
                  <a:tcPr/>
                </a:tc>
                <a:tc vMerge="1">
                  <a:txBody>
                    <a:bodyPr/>
                    <a:lstStyle/>
                    <a:p>
                      <a:pPr rtl="1"/>
                      <a:endParaRPr lang="he-IL"/>
                    </a:p>
                  </a:txBody>
                  <a:tcPr/>
                </a:tc>
                <a:tc>
                  <a:txBody>
                    <a:bodyPr/>
                    <a:lstStyle/>
                    <a:p>
                      <a:pPr algn="r" rtl="1">
                        <a:lnSpc>
                          <a:spcPct val="115000"/>
                        </a:lnSpc>
                        <a:spcAft>
                          <a:spcPts val="600"/>
                        </a:spcAft>
                        <a:tabLst>
                          <a:tab pos="288290" algn="l"/>
                          <a:tab pos="575945" algn="l"/>
                          <a:tab pos="864235" algn="l"/>
                        </a:tabLst>
                      </a:pPr>
                      <a:r>
                        <a:rPr lang="he-IL" sz="1400">
                          <a:latin typeface="Arial"/>
                          <a:ea typeface="Times New Roman"/>
                          <a:cs typeface="David"/>
                        </a:rPr>
                        <a:t>דיון מסכם לראיון ומסקנות  (מגבלות הראיון ותוקף המסקנות)</a:t>
                      </a:r>
                      <a:endParaRPr lang="en-US" sz="1400">
                        <a:latin typeface="Calibri"/>
                        <a:ea typeface="Times New Roman"/>
                        <a:cs typeface="Arial"/>
                      </a:endParaRPr>
                    </a:p>
                  </a:txBody>
                  <a:tcPr marL="54067" marR="540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15000"/>
                        </a:lnSpc>
                        <a:spcAft>
                          <a:spcPts val="1000"/>
                        </a:spcAft>
                        <a:tabLst>
                          <a:tab pos="288290" algn="l"/>
                          <a:tab pos="575945" algn="l"/>
                          <a:tab pos="864235" algn="l"/>
                        </a:tabLst>
                      </a:pPr>
                      <a:endParaRPr lang="en-US" sz="1400">
                        <a:latin typeface="Arial"/>
                        <a:ea typeface="Times New Roman"/>
                        <a:cs typeface="David"/>
                      </a:endParaRPr>
                    </a:p>
                  </a:txBody>
                  <a:tcPr marL="54067" marR="54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he-IL"/>
                    </a:p>
                  </a:txBody>
                  <a:tcPr/>
                </a:tc>
                <a:tc vMerge="1">
                  <a:txBody>
                    <a:bodyPr/>
                    <a:lstStyle/>
                    <a:p>
                      <a:pPr rtl="1"/>
                      <a:endParaRPr lang="he-IL"/>
                    </a:p>
                  </a:txBody>
                  <a:tcPr/>
                </a:tc>
              </a:tr>
              <a:tr h="239564">
                <a:tc rowSpan="2">
                  <a:txBody>
                    <a:bodyPr/>
                    <a:lstStyle/>
                    <a:p>
                      <a:pPr algn="ctr" rtl="1">
                        <a:lnSpc>
                          <a:spcPct val="115000"/>
                        </a:lnSpc>
                        <a:spcAft>
                          <a:spcPts val="1000"/>
                        </a:spcAft>
                        <a:tabLst>
                          <a:tab pos="288290" algn="l"/>
                          <a:tab pos="575945" algn="l"/>
                          <a:tab pos="864235" algn="l"/>
                        </a:tabLst>
                      </a:pPr>
                      <a:r>
                        <a:rPr lang="he-IL" sz="1400" b="1" dirty="0">
                          <a:latin typeface="Arial"/>
                          <a:ea typeface="Times New Roman"/>
                          <a:cs typeface="David"/>
                        </a:rPr>
                        <a:t>סיכום וקבלת החלטות</a:t>
                      </a:r>
                      <a:endParaRPr lang="en-US" sz="1400" dirty="0">
                        <a:latin typeface="Calibri"/>
                        <a:ea typeface="Times New Roman"/>
                        <a:cs typeface="Arial"/>
                      </a:endParaRPr>
                    </a:p>
                  </a:txBody>
                  <a:tcPr marL="54067" marR="540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115000"/>
                        </a:lnSpc>
                        <a:spcAft>
                          <a:spcPts val="600"/>
                        </a:spcAft>
                        <a:tabLst>
                          <a:tab pos="288290" algn="l"/>
                          <a:tab pos="575945" algn="l"/>
                          <a:tab pos="864235" algn="l"/>
                        </a:tabLst>
                      </a:pPr>
                      <a:r>
                        <a:rPr lang="he-IL" sz="1400" b="1">
                          <a:latin typeface="Arial"/>
                          <a:ea typeface="Times New Roman"/>
                          <a:cs typeface="David"/>
                        </a:rPr>
                        <a:t>15 נק'</a:t>
                      </a:r>
                      <a:endParaRPr lang="en-US" sz="1400">
                        <a:latin typeface="Calibri"/>
                        <a:ea typeface="Times New Roman"/>
                        <a:cs typeface="Arial"/>
                      </a:endParaRPr>
                    </a:p>
                  </a:txBody>
                  <a:tcPr marL="54067" marR="540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600"/>
                        </a:spcAft>
                        <a:tabLst>
                          <a:tab pos="288290" algn="l"/>
                          <a:tab pos="575945" algn="l"/>
                          <a:tab pos="864235" algn="l"/>
                        </a:tabLst>
                      </a:pPr>
                      <a:r>
                        <a:rPr lang="he-IL" sz="1400">
                          <a:latin typeface="Arial"/>
                          <a:ea typeface="Times New Roman"/>
                          <a:cs typeface="David"/>
                        </a:rPr>
                        <a:t>הסיכום מציג את כל ההיבטים, שהועלו בחלקים השונים</a:t>
                      </a:r>
                      <a:endParaRPr lang="en-US" sz="1400">
                        <a:latin typeface="Calibri"/>
                        <a:ea typeface="Times New Roman"/>
                        <a:cs typeface="Arial"/>
                      </a:endParaRPr>
                    </a:p>
                  </a:txBody>
                  <a:tcPr marL="54067" marR="540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15000"/>
                        </a:lnSpc>
                        <a:spcAft>
                          <a:spcPts val="1000"/>
                        </a:spcAft>
                        <a:tabLst>
                          <a:tab pos="288290" algn="l"/>
                          <a:tab pos="575945" algn="l"/>
                          <a:tab pos="864235" algn="l"/>
                        </a:tabLst>
                      </a:pPr>
                      <a:endParaRPr lang="en-US" sz="1400">
                        <a:latin typeface="Arial"/>
                        <a:ea typeface="Times New Roman"/>
                        <a:cs typeface="David"/>
                      </a:endParaRPr>
                    </a:p>
                  </a:txBody>
                  <a:tcPr marL="54067" marR="54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0">
                        <a:lnSpc>
                          <a:spcPct val="115000"/>
                        </a:lnSpc>
                        <a:spcAft>
                          <a:spcPts val="1000"/>
                        </a:spcAft>
                        <a:tabLst>
                          <a:tab pos="288290" algn="l"/>
                          <a:tab pos="575945" algn="l"/>
                          <a:tab pos="864235" algn="l"/>
                        </a:tabLst>
                      </a:pPr>
                      <a:endParaRPr lang="en-US" sz="1400">
                        <a:latin typeface="Arial"/>
                        <a:ea typeface="Times New Roman"/>
                        <a:cs typeface="David"/>
                      </a:endParaRPr>
                    </a:p>
                  </a:txBody>
                  <a:tcPr marL="54067" marR="54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0">
                        <a:lnSpc>
                          <a:spcPct val="115000"/>
                        </a:lnSpc>
                        <a:spcAft>
                          <a:spcPts val="1000"/>
                        </a:spcAft>
                        <a:tabLst>
                          <a:tab pos="288290" algn="l"/>
                          <a:tab pos="575945" algn="l"/>
                          <a:tab pos="864235" algn="l"/>
                        </a:tabLst>
                      </a:pPr>
                      <a:endParaRPr lang="en-US" sz="1400">
                        <a:latin typeface="Arial"/>
                        <a:ea typeface="Times New Roman"/>
                        <a:cs typeface="David"/>
                      </a:endParaRPr>
                    </a:p>
                  </a:txBody>
                  <a:tcPr marL="54067" marR="54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564">
                <a:tc vMerge="1">
                  <a:txBody>
                    <a:bodyPr/>
                    <a:lstStyle/>
                    <a:p>
                      <a:pPr rtl="1"/>
                      <a:endParaRPr lang="he-IL"/>
                    </a:p>
                  </a:txBody>
                  <a:tcPr/>
                </a:tc>
                <a:tc vMerge="1">
                  <a:txBody>
                    <a:bodyPr/>
                    <a:lstStyle/>
                    <a:p>
                      <a:pPr rtl="1"/>
                      <a:endParaRPr lang="he-IL"/>
                    </a:p>
                  </a:txBody>
                  <a:tcPr/>
                </a:tc>
                <a:tc>
                  <a:txBody>
                    <a:bodyPr/>
                    <a:lstStyle/>
                    <a:p>
                      <a:pPr algn="r" rtl="1">
                        <a:lnSpc>
                          <a:spcPct val="115000"/>
                        </a:lnSpc>
                        <a:spcAft>
                          <a:spcPts val="600"/>
                        </a:spcAft>
                        <a:tabLst>
                          <a:tab pos="288290" algn="l"/>
                          <a:tab pos="575945" algn="l"/>
                          <a:tab pos="864235" algn="l"/>
                        </a:tabLst>
                      </a:pPr>
                      <a:r>
                        <a:rPr lang="he-IL" sz="1400">
                          <a:latin typeface="Arial"/>
                          <a:ea typeface="Times New Roman"/>
                          <a:cs typeface="David"/>
                        </a:rPr>
                        <a:t>נערך דיון המתייחס לקבלת החלטה ובחירה מתאימה</a:t>
                      </a:r>
                      <a:endParaRPr lang="en-US" sz="1400">
                        <a:latin typeface="Calibri"/>
                        <a:ea typeface="Times New Roman"/>
                        <a:cs typeface="Arial"/>
                      </a:endParaRPr>
                    </a:p>
                  </a:txBody>
                  <a:tcPr marL="54067" marR="540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15000"/>
                        </a:lnSpc>
                        <a:spcAft>
                          <a:spcPts val="1000"/>
                        </a:spcAft>
                        <a:tabLst>
                          <a:tab pos="288290" algn="l"/>
                          <a:tab pos="575945" algn="l"/>
                          <a:tab pos="864235" algn="l"/>
                        </a:tabLst>
                      </a:pPr>
                      <a:endParaRPr lang="en-US" sz="1400">
                        <a:latin typeface="Arial"/>
                        <a:ea typeface="Times New Roman"/>
                        <a:cs typeface="David"/>
                      </a:endParaRPr>
                    </a:p>
                  </a:txBody>
                  <a:tcPr marL="54067" marR="54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he-IL"/>
                    </a:p>
                  </a:txBody>
                  <a:tcPr/>
                </a:tc>
                <a:tc vMerge="1">
                  <a:txBody>
                    <a:bodyPr/>
                    <a:lstStyle/>
                    <a:p>
                      <a:pPr rtl="1"/>
                      <a:endParaRPr lang="he-IL"/>
                    </a:p>
                  </a:txBody>
                  <a:tcPr/>
                </a:tc>
              </a:tr>
              <a:tr h="239564">
                <a:tc>
                  <a:txBody>
                    <a:bodyPr/>
                    <a:lstStyle/>
                    <a:p>
                      <a:pPr algn="ctr" rtl="1">
                        <a:lnSpc>
                          <a:spcPct val="115000"/>
                        </a:lnSpc>
                        <a:spcAft>
                          <a:spcPts val="1000"/>
                        </a:spcAft>
                        <a:tabLst>
                          <a:tab pos="288290" algn="l"/>
                          <a:tab pos="575945" algn="l"/>
                          <a:tab pos="864235" algn="l"/>
                        </a:tabLst>
                      </a:pPr>
                      <a:r>
                        <a:rPr lang="he-IL" sz="1400" b="1" dirty="0" err="1">
                          <a:latin typeface="Arial"/>
                          <a:ea typeface="Times New Roman"/>
                          <a:cs typeface="David"/>
                        </a:rPr>
                        <a:t>ריפלקציה</a:t>
                      </a:r>
                      <a:r>
                        <a:rPr lang="he-IL" sz="1400" b="1" dirty="0">
                          <a:latin typeface="Arial"/>
                          <a:ea typeface="Times New Roman"/>
                          <a:cs typeface="David"/>
                        </a:rPr>
                        <a:t> אישית</a:t>
                      </a:r>
                      <a:endParaRPr lang="en-US" sz="1400" dirty="0">
                        <a:latin typeface="Calibri"/>
                        <a:ea typeface="Times New Roman"/>
                        <a:cs typeface="Arial"/>
                      </a:endParaRPr>
                    </a:p>
                  </a:txBody>
                  <a:tcPr marL="54067" marR="540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tabLst>
                          <a:tab pos="288290" algn="l"/>
                          <a:tab pos="575945" algn="l"/>
                          <a:tab pos="864235" algn="l"/>
                        </a:tabLst>
                      </a:pPr>
                      <a:r>
                        <a:rPr lang="he-IL" sz="1400" b="1">
                          <a:latin typeface="Arial"/>
                          <a:ea typeface="Times New Roman"/>
                          <a:cs typeface="David"/>
                        </a:rPr>
                        <a:t>5 נק'</a:t>
                      </a:r>
                      <a:endParaRPr lang="en-US" sz="1400">
                        <a:latin typeface="Calibri"/>
                        <a:ea typeface="Times New Roman"/>
                        <a:cs typeface="Arial"/>
                      </a:endParaRPr>
                    </a:p>
                  </a:txBody>
                  <a:tcPr marL="54067" marR="540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600"/>
                        </a:spcAft>
                        <a:tabLst>
                          <a:tab pos="288290" algn="l"/>
                          <a:tab pos="575945" algn="l"/>
                          <a:tab pos="864235" algn="l"/>
                        </a:tabLst>
                      </a:pPr>
                      <a:r>
                        <a:rPr lang="he-IL" sz="1400">
                          <a:latin typeface="Arial"/>
                          <a:ea typeface="Times New Roman"/>
                          <a:cs typeface="David"/>
                        </a:rPr>
                        <a:t>התייחסות לפעילויות השונות מההיבט האישי</a:t>
                      </a:r>
                      <a:endParaRPr lang="en-US" sz="1400">
                        <a:latin typeface="Calibri"/>
                        <a:ea typeface="Times New Roman"/>
                        <a:cs typeface="Arial"/>
                      </a:endParaRPr>
                    </a:p>
                  </a:txBody>
                  <a:tcPr marL="54067" marR="540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15000"/>
                        </a:lnSpc>
                        <a:spcAft>
                          <a:spcPts val="1000"/>
                        </a:spcAft>
                        <a:tabLst>
                          <a:tab pos="288290" algn="l"/>
                          <a:tab pos="575945" algn="l"/>
                          <a:tab pos="864235" algn="l"/>
                        </a:tabLst>
                      </a:pPr>
                      <a:endParaRPr lang="en-US" sz="1400">
                        <a:latin typeface="Arial"/>
                        <a:ea typeface="Times New Roman"/>
                        <a:cs typeface="David"/>
                      </a:endParaRPr>
                    </a:p>
                  </a:txBody>
                  <a:tcPr marL="54067" marR="54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1000"/>
                        </a:spcAft>
                      </a:pPr>
                      <a:endParaRPr lang="en-US" sz="1400">
                        <a:latin typeface="Arial"/>
                        <a:ea typeface="Times New Roman"/>
                        <a:cs typeface="David"/>
                      </a:endParaRPr>
                    </a:p>
                  </a:txBody>
                  <a:tcPr marL="54067" marR="540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1000"/>
                        </a:spcAft>
                      </a:pPr>
                      <a:endParaRPr lang="en-US" sz="1400">
                        <a:latin typeface="Arial"/>
                        <a:ea typeface="Times New Roman"/>
                        <a:cs typeface="David"/>
                      </a:endParaRPr>
                    </a:p>
                  </a:txBody>
                  <a:tcPr marL="54067" marR="540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564">
                <a:tc rowSpan="2">
                  <a:txBody>
                    <a:bodyPr/>
                    <a:lstStyle/>
                    <a:p>
                      <a:pPr algn="ctr" rtl="1">
                        <a:lnSpc>
                          <a:spcPct val="115000"/>
                        </a:lnSpc>
                        <a:spcAft>
                          <a:spcPts val="1000"/>
                        </a:spcAft>
                        <a:tabLst>
                          <a:tab pos="288290" algn="l"/>
                          <a:tab pos="575945" algn="l"/>
                          <a:tab pos="864235" algn="l"/>
                        </a:tabLst>
                      </a:pPr>
                      <a:r>
                        <a:rPr lang="he-IL" sz="1400" b="1" dirty="0">
                          <a:latin typeface="Arial"/>
                          <a:ea typeface="Times New Roman"/>
                          <a:cs typeface="David"/>
                        </a:rPr>
                        <a:t>הגשת הקלסר המסכם</a:t>
                      </a:r>
                      <a:endParaRPr lang="en-US" sz="1400" dirty="0">
                        <a:latin typeface="Calibri"/>
                        <a:ea typeface="Times New Roman"/>
                        <a:cs typeface="Arial"/>
                      </a:endParaRPr>
                    </a:p>
                  </a:txBody>
                  <a:tcPr marL="54067" marR="540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115000"/>
                        </a:lnSpc>
                        <a:spcAft>
                          <a:spcPts val="600"/>
                        </a:spcAft>
                        <a:tabLst>
                          <a:tab pos="288290" algn="l"/>
                          <a:tab pos="575945" algn="l"/>
                          <a:tab pos="864235" algn="l"/>
                        </a:tabLst>
                      </a:pPr>
                      <a:r>
                        <a:rPr lang="he-IL" sz="1400" b="1">
                          <a:latin typeface="Arial"/>
                          <a:ea typeface="Times New Roman"/>
                          <a:cs typeface="David"/>
                        </a:rPr>
                        <a:t>10 נק'</a:t>
                      </a:r>
                      <a:endParaRPr lang="en-US" sz="1400">
                        <a:latin typeface="Calibri"/>
                        <a:ea typeface="Times New Roman"/>
                        <a:cs typeface="Arial"/>
                      </a:endParaRPr>
                    </a:p>
                  </a:txBody>
                  <a:tcPr marL="54067" marR="540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tabLst>
                          <a:tab pos="288290" algn="l"/>
                          <a:tab pos="575945" algn="l"/>
                          <a:tab pos="864235" algn="l"/>
                        </a:tabLst>
                      </a:pPr>
                      <a:r>
                        <a:rPr lang="he-IL" sz="1400">
                          <a:latin typeface="Arial"/>
                          <a:ea typeface="Times New Roman"/>
                          <a:cs typeface="David"/>
                        </a:rPr>
                        <a:t>כל החלקים כולל דפי הפעילות מופיעים בסדר הנכון</a:t>
                      </a:r>
                      <a:endParaRPr lang="en-US" sz="1400">
                        <a:latin typeface="Calibri"/>
                        <a:ea typeface="Times New Roman"/>
                        <a:cs typeface="Arial"/>
                      </a:endParaRPr>
                    </a:p>
                  </a:txBody>
                  <a:tcPr marL="54067" marR="540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15000"/>
                        </a:lnSpc>
                        <a:spcAft>
                          <a:spcPts val="1000"/>
                        </a:spcAft>
                        <a:tabLst>
                          <a:tab pos="288290" algn="l"/>
                          <a:tab pos="575945" algn="l"/>
                          <a:tab pos="864235" algn="l"/>
                        </a:tabLst>
                      </a:pPr>
                      <a:endParaRPr lang="en-US" sz="1400">
                        <a:latin typeface="Arial"/>
                        <a:ea typeface="Times New Roman"/>
                        <a:cs typeface="David"/>
                      </a:endParaRPr>
                    </a:p>
                  </a:txBody>
                  <a:tcPr marL="54067" marR="54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0">
                        <a:lnSpc>
                          <a:spcPct val="115000"/>
                        </a:lnSpc>
                        <a:spcAft>
                          <a:spcPts val="1000"/>
                        </a:spcAft>
                        <a:tabLst>
                          <a:tab pos="288290" algn="l"/>
                          <a:tab pos="575945" algn="l"/>
                          <a:tab pos="864235" algn="l"/>
                        </a:tabLst>
                      </a:pPr>
                      <a:endParaRPr lang="en-US" sz="1400">
                        <a:latin typeface="Arial"/>
                        <a:ea typeface="Times New Roman"/>
                        <a:cs typeface="David"/>
                      </a:endParaRPr>
                    </a:p>
                  </a:txBody>
                  <a:tcPr marL="54067" marR="54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0">
                        <a:lnSpc>
                          <a:spcPct val="115000"/>
                        </a:lnSpc>
                        <a:spcAft>
                          <a:spcPts val="1000"/>
                        </a:spcAft>
                        <a:tabLst>
                          <a:tab pos="288290" algn="l"/>
                          <a:tab pos="575945" algn="l"/>
                          <a:tab pos="864235" algn="l"/>
                        </a:tabLst>
                      </a:pPr>
                      <a:endParaRPr lang="en-US" sz="1400">
                        <a:latin typeface="Arial"/>
                        <a:ea typeface="Times New Roman"/>
                        <a:cs typeface="David"/>
                      </a:endParaRPr>
                    </a:p>
                  </a:txBody>
                  <a:tcPr marL="54067" marR="54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264">
                <a:tc vMerge="1">
                  <a:txBody>
                    <a:bodyPr/>
                    <a:lstStyle/>
                    <a:p>
                      <a:pPr rtl="1"/>
                      <a:endParaRPr lang="he-IL"/>
                    </a:p>
                  </a:txBody>
                  <a:tcPr/>
                </a:tc>
                <a:tc vMerge="1">
                  <a:txBody>
                    <a:bodyPr/>
                    <a:lstStyle/>
                    <a:p>
                      <a:pPr rtl="1"/>
                      <a:endParaRPr lang="he-IL"/>
                    </a:p>
                  </a:txBody>
                  <a:tcPr/>
                </a:tc>
                <a:tc>
                  <a:txBody>
                    <a:bodyPr/>
                    <a:lstStyle/>
                    <a:p>
                      <a:pPr algn="r" rtl="1">
                        <a:lnSpc>
                          <a:spcPct val="115000"/>
                        </a:lnSpc>
                        <a:spcAft>
                          <a:spcPts val="1000"/>
                        </a:spcAft>
                        <a:tabLst>
                          <a:tab pos="288290" algn="l"/>
                          <a:tab pos="575945" algn="l"/>
                          <a:tab pos="864235" algn="l"/>
                        </a:tabLst>
                      </a:pPr>
                      <a:r>
                        <a:rPr lang="he-IL" sz="1400">
                          <a:latin typeface="Arial"/>
                          <a:ea typeface="Times New Roman"/>
                          <a:cs typeface="David"/>
                        </a:rPr>
                        <a:t>הקלסר מוגש באופן מאורגן ואסטטי, וכתוב בשפה תקינה </a:t>
                      </a:r>
                      <a:endParaRPr lang="en-US" sz="1400">
                        <a:latin typeface="Calibri"/>
                        <a:ea typeface="Times New Roman"/>
                        <a:cs typeface="Arial"/>
                      </a:endParaRPr>
                    </a:p>
                  </a:txBody>
                  <a:tcPr marL="54067" marR="540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15000"/>
                        </a:lnSpc>
                        <a:spcAft>
                          <a:spcPts val="1000"/>
                        </a:spcAft>
                        <a:tabLst>
                          <a:tab pos="288290" algn="l"/>
                          <a:tab pos="575945" algn="l"/>
                          <a:tab pos="864235" algn="l"/>
                        </a:tabLst>
                      </a:pPr>
                      <a:endParaRPr lang="en-US" sz="1400" dirty="0">
                        <a:latin typeface="Arial"/>
                        <a:ea typeface="Times New Roman"/>
                        <a:cs typeface="David"/>
                      </a:endParaRPr>
                    </a:p>
                  </a:txBody>
                  <a:tcPr marL="54067" marR="54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he-IL"/>
                    </a:p>
                  </a:txBody>
                  <a:tcPr/>
                </a:tc>
                <a:tc vMerge="1">
                  <a:txBody>
                    <a:bodyPr/>
                    <a:lstStyle/>
                    <a:p>
                      <a:pPr rtl="1"/>
                      <a:endParaRPr lang="he-IL"/>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מעוגל 4"/>
          <p:cNvSpPr/>
          <p:nvPr/>
        </p:nvSpPr>
        <p:spPr>
          <a:xfrm>
            <a:off x="1000100" y="357166"/>
            <a:ext cx="7215238"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b"/>
          <a:lstStyle/>
          <a:p>
            <a:pPr algn="ctr">
              <a:lnSpc>
                <a:spcPct val="250000"/>
              </a:lnSpc>
            </a:pPr>
            <a:r>
              <a:rPr lang="he-IL" sz="3200" b="1" dirty="0" smtClean="0"/>
              <a:t>תקציר:</a:t>
            </a:r>
            <a:endParaRPr lang="en-US" sz="3200" b="1" dirty="0" smtClean="0"/>
          </a:p>
        </p:txBody>
      </p:sp>
      <p:sp>
        <p:nvSpPr>
          <p:cNvPr id="4" name="TextBox 3"/>
          <p:cNvSpPr txBox="1"/>
          <p:nvPr/>
        </p:nvSpPr>
        <p:spPr>
          <a:xfrm>
            <a:off x="500034" y="1571612"/>
            <a:ext cx="8358246" cy="3434273"/>
          </a:xfrm>
          <a:prstGeom prst="rect">
            <a:avLst/>
          </a:prstGeom>
          <a:noFill/>
        </p:spPr>
        <p:txBody>
          <a:bodyPr wrap="square" rtlCol="1">
            <a:spAutoFit/>
          </a:bodyPr>
          <a:lstStyle/>
          <a:p>
            <a:pPr>
              <a:lnSpc>
                <a:spcPct val="250000"/>
              </a:lnSpc>
            </a:pPr>
            <a:r>
              <a:rPr lang="he-IL" dirty="0" err="1" smtClean="0"/>
              <a:t>המודולה</a:t>
            </a:r>
            <a:r>
              <a:rPr lang="he-IL" dirty="0" smtClean="0"/>
              <a:t> דנה בהבדלים בין משככי הכאבים השונים הקיימים בשוק כאשר השאלה הנשאלת הינה: </a:t>
            </a:r>
            <a:r>
              <a:rPr lang="he-IL" b="1" dirty="0" smtClean="0"/>
              <a:t>כיצד נבחר את משכך הכאבים הטוב ביותר עבורנו?</a:t>
            </a:r>
            <a:r>
              <a:rPr lang="he-IL" dirty="0" smtClean="0"/>
              <a:t> התלמידים נדרשים לבדוק מהו הכדור הנכון לאחר סקר ספרותי בו יבדקו את הפעילות הרפואית של כל כדור, ולאחר ביצוע ראיון של איש מקצוע לבחירתם. </a:t>
            </a:r>
            <a:endParaRPr lang="en-US" dirty="0" smtClean="0"/>
          </a:p>
          <a:p>
            <a:pPr>
              <a:lnSpc>
                <a:spcPct val="250000"/>
              </a:lnSpc>
            </a:pPr>
            <a:endParaRPr lang="he-IL" dirty="0"/>
          </a:p>
        </p:txBody>
      </p:sp>
      <p:sp>
        <p:nvSpPr>
          <p:cNvPr id="6" name="TextBox 5"/>
          <p:cNvSpPr txBox="1"/>
          <p:nvPr/>
        </p:nvSpPr>
        <p:spPr>
          <a:xfrm>
            <a:off x="3929058" y="4857760"/>
            <a:ext cx="4966424" cy="923330"/>
          </a:xfrm>
          <a:prstGeom prst="rect">
            <a:avLst/>
          </a:prstGeom>
          <a:noFill/>
        </p:spPr>
        <p:txBody>
          <a:bodyPr wrap="none" rtlCol="1">
            <a:spAutoFit/>
          </a:bodyPr>
          <a:lstStyle/>
          <a:p>
            <a:r>
              <a:rPr lang="he-IL" b="1" dirty="0" smtClean="0"/>
              <a:t>זמן משוער (מס' שעורים):</a:t>
            </a:r>
            <a:r>
              <a:rPr lang="he-IL" dirty="0" smtClean="0"/>
              <a:t> כ 4-5.</a:t>
            </a:r>
            <a:endParaRPr lang="en-US" dirty="0" smtClean="0"/>
          </a:p>
          <a:p>
            <a:r>
              <a:rPr lang="he-IL" dirty="0" smtClean="0"/>
              <a:t> </a:t>
            </a:r>
            <a:endParaRPr lang="en-US" dirty="0" smtClean="0"/>
          </a:p>
          <a:p>
            <a:r>
              <a:rPr lang="he-IL" b="1" dirty="0" smtClean="0"/>
              <a:t>אוכלוסיית יעד:</a:t>
            </a:r>
            <a:r>
              <a:rPr lang="he-IL" dirty="0" smtClean="0"/>
              <a:t> כיתות י' – העשרה כימיה בחיי היומיום</a:t>
            </a:r>
            <a:endParaRPr lang="he-I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2000"/>
                                  </p:stCondLst>
                                  <p:childTnLst>
                                    <p:set>
                                      <p:cBhvr>
                                        <p:cTn id="1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מעוגל 5"/>
          <p:cNvSpPr/>
          <p:nvPr/>
        </p:nvSpPr>
        <p:spPr>
          <a:xfrm>
            <a:off x="1000100" y="357166"/>
            <a:ext cx="7215238"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t>מטרות </a:t>
            </a:r>
            <a:r>
              <a:rPr lang="he-IL" sz="2800" b="1" dirty="0" err="1" smtClean="0"/>
              <a:t>המודולה</a:t>
            </a:r>
            <a:endParaRPr lang="he-IL" sz="2800" b="1" dirty="0"/>
          </a:p>
        </p:txBody>
      </p:sp>
      <p:sp>
        <p:nvSpPr>
          <p:cNvPr id="4" name="TextBox 3"/>
          <p:cNvSpPr txBox="1"/>
          <p:nvPr/>
        </p:nvSpPr>
        <p:spPr>
          <a:xfrm>
            <a:off x="785786" y="1428736"/>
            <a:ext cx="7433509" cy="5442516"/>
          </a:xfrm>
          <a:prstGeom prst="rect">
            <a:avLst/>
          </a:prstGeom>
          <a:noFill/>
        </p:spPr>
        <p:txBody>
          <a:bodyPr wrap="none" rtlCol="1">
            <a:spAutoFit/>
          </a:bodyPr>
          <a:lstStyle/>
          <a:p>
            <a:pPr>
              <a:lnSpc>
                <a:spcPct val="150000"/>
              </a:lnSpc>
            </a:pPr>
            <a:r>
              <a:rPr lang="he-IL" b="1" dirty="0" smtClean="0"/>
              <a:t>מטרות בתחום התוכן:</a:t>
            </a:r>
            <a:endParaRPr lang="en-US" dirty="0" smtClean="0"/>
          </a:p>
          <a:p>
            <a:pPr>
              <a:lnSpc>
                <a:spcPct val="150000"/>
              </a:lnSpc>
            </a:pPr>
            <a:r>
              <a:rPr lang="he-IL" dirty="0" smtClean="0"/>
              <a:t>1. אוריינות מדעית בעולם התרופות.</a:t>
            </a:r>
            <a:endParaRPr lang="en-US" dirty="0" smtClean="0"/>
          </a:p>
          <a:p>
            <a:pPr>
              <a:lnSpc>
                <a:spcPct val="150000"/>
              </a:lnSpc>
            </a:pPr>
            <a:r>
              <a:rPr lang="he-IL" dirty="0" smtClean="0"/>
              <a:t>2. הכרת הפן הכימי מאחורי התרופות.</a:t>
            </a:r>
            <a:endParaRPr lang="en-US" dirty="0" smtClean="0"/>
          </a:p>
          <a:p>
            <a:pPr>
              <a:lnSpc>
                <a:spcPct val="150000"/>
              </a:lnSpc>
            </a:pPr>
            <a:r>
              <a:rPr lang="he-IL" b="1" dirty="0" smtClean="0"/>
              <a:t> </a:t>
            </a:r>
            <a:endParaRPr lang="en-US" dirty="0" smtClean="0"/>
          </a:p>
          <a:p>
            <a:pPr>
              <a:lnSpc>
                <a:spcPct val="150000"/>
              </a:lnSpc>
            </a:pPr>
            <a:r>
              <a:rPr lang="he-IL" b="1" dirty="0" smtClean="0"/>
              <a:t> </a:t>
            </a:r>
            <a:endParaRPr lang="en-US" dirty="0" smtClean="0"/>
          </a:p>
          <a:p>
            <a:pPr>
              <a:lnSpc>
                <a:spcPct val="150000"/>
              </a:lnSpc>
            </a:pPr>
            <a:r>
              <a:rPr lang="he-IL" b="1" dirty="0" smtClean="0"/>
              <a:t>מטרות בתחום המיומנויות: </a:t>
            </a:r>
            <a:endParaRPr lang="en-US" dirty="0" smtClean="0"/>
          </a:p>
          <a:p>
            <a:pPr>
              <a:lnSpc>
                <a:spcPct val="150000"/>
              </a:lnSpc>
            </a:pPr>
            <a:r>
              <a:rPr lang="he-IL" dirty="0" smtClean="0"/>
              <a:t>1. הוצאת מידע נכון (ולא מיותר) ממקורות מידע.</a:t>
            </a:r>
            <a:endParaRPr lang="en-US" dirty="0" smtClean="0"/>
          </a:p>
          <a:p>
            <a:pPr>
              <a:lnSpc>
                <a:spcPct val="150000"/>
              </a:lnSpc>
            </a:pPr>
            <a:r>
              <a:rPr lang="he-IL" dirty="0" smtClean="0"/>
              <a:t>2. הכנת סקר צרכנים (כתיבת שאלות מתאימות ועריכת התשובות) :שאילת שאלות.</a:t>
            </a:r>
            <a:endParaRPr lang="en-US" dirty="0" smtClean="0"/>
          </a:p>
          <a:p>
            <a:pPr>
              <a:lnSpc>
                <a:spcPct val="150000"/>
              </a:lnSpc>
            </a:pPr>
            <a:r>
              <a:rPr lang="he-IL" dirty="0" smtClean="0"/>
              <a:t>3. הכנה של ריאיון לאיש המקצוע.</a:t>
            </a:r>
            <a:endParaRPr lang="en-US" dirty="0" smtClean="0"/>
          </a:p>
          <a:p>
            <a:pPr>
              <a:lnSpc>
                <a:spcPct val="150000"/>
              </a:lnSpc>
            </a:pPr>
            <a:r>
              <a:rPr lang="he-IL" dirty="0" smtClean="0"/>
              <a:t>4. מיומנות ההשוואה.</a:t>
            </a:r>
            <a:endParaRPr lang="en-US" dirty="0" smtClean="0"/>
          </a:p>
          <a:p>
            <a:pPr>
              <a:lnSpc>
                <a:spcPct val="150000"/>
              </a:lnSpc>
            </a:pPr>
            <a:r>
              <a:rPr lang="he-IL" dirty="0" smtClean="0"/>
              <a:t>5. הסקת מסקנות וביצוע דיון.</a:t>
            </a:r>
            <a:endParaRPr lang="en-US" dirty="0" smtClean="0"/>
          </a:p>
          <a:p>
            <a:pPr>
              <a:lnSpc>
                <a:spcPct val="150000"/>
              </a:lnSpc>
            </a:pPr>
            <a:r>
              <a:rPr lang="he-IL" dirty="0" smtClean="0"/>
              <a:t>6. חשיבה ביקורתית בבחירת תרופות.</a:t>
            </a:r>
            <a:endParaRPr lang="en-US" dirty="0" smtClean="0"/>
          </a:p>
          <a:p>
            <a:pPr>
              <a:lnSpc>
                <a:spcPct val="150000"/>
              </a:lnSpc>
            </a:pPr>
            <a:endParaRPr lang="he-I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dissolve">
                                      <p:cBhvr>
                                        <p:cTn id="7" dur="500"/>
                                        <p:tgtEl>
                                          <p:spTgt spid="4">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6" end="6"/>
                                            </p:txEl>
                                          </p:spTgt>
                                        </p:tgtEl>
                                        <p:attrNameLst>
                                          <p:attrName>style.visibility</p:attrName>
                                        </p:attrNameLst>
                                      </p:cBhvr>
                                      <p:to>
                                        <p:strVal val="visible"/>
                                      </p:to>
                                    </p:set>
                                    <p:animEffect transition="in" filter="dissolve">
                                      <p:cBhvr>
                                        <p:cTn id="10" dur="500"/>
                                        <p:tgtEl>
                                          <p:spTgt spid="4">
                                            <p:txEl>
                                              <p:pRg st="6" end="6"/>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Effect transition="in" filter="dissolve">
                                      <p:cBhvr>
                                        <p:cTn id="13" dur="500"/>
                                        <p:tgtEl>
                                          <p:spTgt spid="4">
                                            <p:txEl>
                                              <p:pRg st="7" end="7"/>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8" end="8"/>
                                            </p:txEl>
                                          </p:spTgt>
                                        </p:tgtEl>
                                        <p:attrNameLst>
                                          <p:attrName>style.visibility</p:attrName>
                                        </p:attrNameLst>
                                      </p:cBhvr>
                                      <p:to>
                                        <p:strVal val="visible"/>
                                      </p:to>
                                    </p:set>
                                    <p:animEffect transition="in" filter="dissolve">
                                      <p:cBhvr>
                                        <p:cTn id="16" dur="500"/>
                                        <p:tgtEl>
                                          <p:spTgt spid="4">
                                            <p:txEl>
                                              <p:pRg st="8" end="8"/>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animEffect transition="in" filter="dissolve">
                                      <p:cBhvr>
                                        <p:cTn id="19" dur="500"/>
                                        <p:tgtEl>
                                          <p:spTgt spid="4">
                                            <p:txEl>
                                              <p:pRg st="9" end="9"/>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4">
                                            <p:txEl>
                                              <p:pRg st="10" end="10"/>
                                            </p:txEl>
                                          </p:spTgt>
                                        </p:tgtEl>
                                        <p:attrNameLst>
                                          <p:attrName>style.visibility</p:attrName>
                                        </p:attrNameLst>
                                      </p:cBhvr>
                                      <p:to>
                                        <p:strVal val="visible"/>
                                      </p:to>
                                    </p:set>
                                    <p:animEffect transition="in" filter="dissolve">
                                      <p:cBhvr>
                                        <p:cTn id="22" dur="500"/>
                                        <p:tgtEl>
                                          <p:spTgt spid="4">
                                            <p:txEl>
                                              <p:pRg st="10" end="10"/>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animEffect transition="in" filter="dissolve">
                                      <p:cBhvr>
                                        <p:cTn id="25"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מעוגל 3"/>
          <p:cNvSpPr/>
          <p:nvPr/>
        </p:nvSpPr>
        <p:spPr>
          <a:xfrm>
            <a:off x="1000100" y="357166"/>
            <a:ext cx="7215238"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t>חלקי </a:t>
            </a:r>
            <a:r>
              <a:rPr lang="he-IL" sz="2800" b="1" dirty="0" err="1" smtClean="0"/>
              <a:t>המודולה</a:t>
            </a:r>
            <a:endParaRPr lang="he-IL" sz="2800" b="1" dirty="0"/>
          </a:p>
        </p:txBody>
      </p:sp>
      <p:graphicFrame>
        <p:nvGraphicFramePr>
          <p:cNvPr id="5" name="טבלה 4"/>
          <p:cNvGraphicFramePr>
            <a:graphicFrameLocks noGrp="1"/>
          </p:cNvGraphicFramePr>
          <p:nvPr/>
        </p:nvGraphicFramePr>
        <p:xfrm>
          <a:off x="1000100" y="1571611"/>
          <a:ext cx="7215237" cy="3357587"/>
        </p:xfrm>
        <a:graphic>
          <a:graphicData uri="http://schemas.openxmlformats.org/drawingml/2006/table">
            <a:tbl>
              <a:tblPr rtl="1"/>
              <a:tblGrid>
                <a:gridCol w="529095"/>
                <a:gridCol w="1702192"/>
                <a:gridCol w="4983950"/>
              </a:tblGrid>
              <a:tr h="559598">
                <a:tc gridSpan="3">
                  <a:txBody>
                    <a:bodyPr/>
                    <a:lstStyle/>
                    <a:p>
                      <a:pPr algn="r" rtl="1">
                        <a:lnSpc>
                          <a:spcPct val="150000"/>
                        </a:lnSpc>
                        <a:spcAft>
                          <a:spcPts val="0"/>
                        </a:spcAft>
                      </a:pPr>
                      <a:r>
                        <a:rPr lang="he-IL" sz="1800" dirty="0" smtClean="0">
                          <a:latin typeface="Calibri"/>
                          <a:ea typeface="Times New Roman"/>
                          <a:cs typeface="Times New Roman"/>
                        </a:rPr>
                        <a:t>חלקי </a:t>
                      </a:r>
                      <a:r>
                        <a:rPr lang="he-IL" sz="1800" dirty="0" err="1" smtClean="0">
                          <a:latin typeface="Calibri"/>
                          <a:ea typeface="Times New Roman"/>
                          <a:cs typeface="Times New Roman"/>
                        </a:rPr>
                        <a:t>המודולה</a:t>
                      </a:r>
                      <a:endParaRPr lang="en-US" sz="1800"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he-IL"/>
                    </a:p>
                  </a:txBody>
                  <a:tcPr/>
                </a:tc>
                <a:tc hMerge="1">
                  <a:txBody>
                    <a:bodyPr/>
                    <a:lstStyle/>
                    <a:p>
                      <a:pPr rtl="1"/>
                      <a:endParaRPr lang="he-IL"/>
                    </a:p>
                  </a:txBody>
                  <a:tcPr/>
                </a:tc>
              </a:tr>
              <a:tr h="1119195">
                <a:tc>
                  <a:txBody>
                    <a:bodyPr/>
                    <a:lstStyle/>
                    <a:p>
                      <a:pPr algn="r" rtl="1">
                        <a:lnSpc>
                          <a:spcPct val="150000"/>
                        </a:lnSpc>
                        <a:spcAft>
                          <a:spcPts val="0"/>
                        </a:spcAft>
                      </a:pPr>
                      <a:r>
                        <a:rPr lang="he-IL" sz="1800">
                          <a:latin typeface="Calibri"/>
                          <a:ea typeface="Times New Roman"/>
                          <a:cs typeface="Times New Roman"/>
                        </a:rPr>
                        <a:t>1.</a:t>
                      </a:r>
                      <a:endParaRPr lang="en-US" sz="18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0"/>
                        </a:spcAft>
                      </a:pPr>
                      <a:r>
                        <a:rPr lang="he-IL" sz="1800" dirty="0">
                          <a:latin typeface="Calibri"/>
                          <a:ea typeface="Times New Roman"/>
                          <a:cs typeface="Times New Roman"/>
                        </a:rPr>
                        <a:t>פעילויות לתלמיד</a:t>
                      </a:r>
                      <a:endParaRPr lang="en-US" sz="1800"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0"/>
                        </a:spcAft>
                      </a:pPr>
                      <a:r>
                        <a:rPr lang="he-IL" sz="1800" dirty="0">
                          <a:latin typeface="Calibri"/>
                          <a:ea typeface="Times New Roman"/>
                          <a:cs typeface="Times New Roman"/>
                        </a:rPr>
                        <a:t>תיאור התסריט (סצנה, סיפור אירוע) והמשימות שהתלמיד צריך לבצע.</a:t>
                      </a:r>
                      <a:endParaRPr lang="en-US" sz="1800"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598">
                <a:tc>
                  <a:txBody>
                    <a:bodyPr/>
                    <a:lstStyle/>
                    <a:p>
                      <a:pPr algn="r" rtl="1">
                        <a:lnSpc>
                          <a:spcPct val="150000"/>
                        </a:lnSpc>
                        <a:spcAft>
                          <a:spcPts val="0"/>
                        </a:spcAft>
                      </a:pPr>
                      <a:r>
                        <a:rPr lang="he-IL" sz="1800">
                          <a:latin typeface="Calibri"/>
                          <a:ea typeface="Times New Roman"/>
                          <a:cs typeface="Times New Roman"/>
                        </a:rPr>
                        <a:t>2.</a:t>
                      </a:r>
                      <a:endParaRPr lang="en-US" sz="18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0"/>
                        </a:spcAft>
                      </a:pPr>
                      <a:r>
                        <a:rPr lang="he-IL" sz="1800">
                          <a:latin typeface="Calibri"/>
                          <a:ea typeface="Times New Roman"/>
                          <a:cs typeface="Times New Roman"/>
                        </a:rPr>
                        <a:t>מדריך למורה</a:t>
                      </a:r>
                      <a:endParaRPr lang="en-US" sz="18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0"/>
                        </a:spcAft>
                      </a:pPr>
                      <a:r>
                        <a:rPr lang="he-IL" sz="1800">
                          <a:latin typeface="Calibri"/>
                          <a:ea typeface="Times New Roman"/>
                          <a:cs typeface="Times New Roman"/>
                        </a:rPr>
                        <a:t>המלצות למורה כיצד להפעיל את המודולה</a:t>
                      </a:r>
                      <a:endParaRPr lang="en-US" sz="18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598">
                <a:tc>
                  <a:txBody>
                    <a:bodyPr/>
                    <a:lstStyle/>
                    <a:p>
                      <a:pPr algn="r" rtl="1">
                        <a:lnSpc>
                          <a:spcPct val="150000"/>
                        </a:lnSpc>
                        <a:spcAft>
                          <a:spcPts val="0"/>
                        </a:spcAft>
                      </a:pPr>
                      <a:r>
                        <a:rPr lang="he-IL" sz="1800">
                          <a:latin typeface="Calibri"/>
                          <a:ea typeface="Times New Roman"/>
                          <a:cs typeface="Times New Roman"/>
                        </a:rPr>
                        <a:t>3.</a:t>
                      </a:r>
                      <a:endParaRPr lang="en-US" sz="18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0"/>
                        </a:spcAft>
                      </a:pPr>
                      <a:r>
                        <a:rPr lang="he-IL" sz="1800">
                          <a:latin typeface="Calibri"/>
                          <a:ea typeface="Times New Roman"/>
                          <a:cs typeface="Times New Roman"/>
                        </a:rPr>
                        <a:t>הערכה</a:t>
                      </a:r>
                      <a:endParaRPr lang="en-US" sz="18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0"/>
                        </a:spcAft>
                      </a:pPr>
                      <a:r>
                        <a:rPr lang="he-IL" sz="1800">
                          <a:latin typeface="Calibri"/>
                          <a:ea typeface="Times New Roman"/>
                          <a:cs typeface="Times New Roman"/>
                        </a:rPr>
                        <a:t>הצעות להערכה מעצבת</a:t>
                      </a:r>
                      <a:endParaRPr lang="en-US" sz="18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598">
                <a:tc>
                  <a:txBody>
                    <a:bodyPr/>
                    <a:lstStyle/>
                    <a:p>
                      <a:pPr algn="r" rtl="1">
                        <a:lnSpc>
                          <a:spcPct val="150000"/>
                        </a:lnSpc>
                        <a:spcAft>
                          <a:spcPts val="0"/>
                        </a:spcAft>
                      </a:pPr>
                      <a:r>
                        <a:rPr lang="he-IL" sz="1800">
                          <a:latin typeface="Calibri"/>
                          <a:ea typeface="Times New Roman"/>
                          <a:cs typeface="Times New Roman"/>
                        </a:rPr>
                        <a:t>4.</a:t>
                      </a:r>
                      <a:endParaRPr lang="en-US" sz="18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0"/>
                        </a:spcAft>
                      </a:pPr>
                      <a:r>
                        <a:rPr lang="he-IL" sz="1800">
                          <a:latin typeface="Calibri"/>
                          <a:ea typeface="Times New Roman"/>
                          <a:cs typeface="Times New Roman"/>
                        </a:rPr>
                        <a:t>רקע למורה</a:t>
                      </a:r>
                      <a:endParaRPr lang="en-US" sz="18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0"/>
                        </a:spcAft>
                      </a:pPr>
                      <a:r>
                        <a:rPr lang="he-IL" sz="1800" dirty="0">
                          <a:latin typeface="Calibri"/>
                          <a:ea typeface="Times New Roman"/>
                          <a:cs typeface="Times New Roman"/>
                        </a:rPr>
                        <a:t>רקע מדעי מתאים </a:t>
                      </a:r>
                      <a:r>
                        <a:rPr lang="he-IL" sz="1800" dirty="0" err="1">
                          <a:latin typeface="Calibri"/>
                          <a:ea typeface="Times New Roman"/>
                          <a:cs typeface="Times New Roman"/>
                        </a:rPr>
                        <a:t>למודולה</a:t>
                      </a:r>
                      <a:endParaRPr lang="en-US" sz="1800"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20789" y="1643050"/>
            <a:ext cx="1558440" cy="369332"/>
          </a:xfrm>
          <a:prstGeom prst="rect">
            <a:avLst/>
          </a:prstGeom>
          <a:noFill/>
        </p:spPr>
        <p:txBody>
          <a:bodyPr wrap="none" rtlCol="1">
            <a:spAutoFit/>
          </a:bodyPr>
          <a:lstStyle/>
          <a:p>
            <a:r>
              <a:rPr lang="he-IL" b="1" dirty="0" smtClean="0"/>
              <a:t>סיפור האירוע: </a:t>
            </a:r>
            <a:endParaRPr lang="he-IL" b="1" dirty="0"/>
          </a:p>
        </p:txBody>
      </p:sp>
      <p:sp>
        <p:nvSpPr>
          <p:cNvPr id="7" name="מלבן מעוגל 6"/>
          <p:cNvSpPr/>
          <p:nvPr/>
        </p:nvSpPr>
        <p:spPr>
          <a:xfrm>
            <a:off x="1000100" y="357166"/>
            <a:ext cx="7215238"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t>פעילות לתלמיד</a:t>
            </a:r>
            <a:endParaRPr lang="he-IL" sz="2800" b="1" dirty="0"/>
          </a:p>
        </p:txBody>
      </p:sp>
      <p:sp>
        <p:nvSpPr>
          <p:cNvPr id="8" name="TextBox 7"/>
          <p:cNvSpPr txBox="1"/>
          <p:nvPr/>
        </p:nvSpPr>
        <p:spPr>
          <a:xfrm>
            <a:off x="5357818" y="1643050"/>
            <a:ext cx="795411" cy="369332"/>
          </a:xfrm>
          <a:prstGeom prst="rect">
            <a:avLst/>
          </a:prstGeom>
          <a:noFill/>
        </p:spPr>
        <p:txBody>
          <a:bodyPr wrap="none" rtlCol="1">
            <a:spAutoFit/>
          </a:bodyPr>
          <a:lstStyle/>
          <a:p>
            <a:r>
              <a:rPr lang="he-IL" dirty="0" smtClean="0">
                <a:hlinkClick r:id="rId2"/>
              </a:rPr>
              <a:t>פתיחה</a:t>
            </a:r>
            <a:endParaRPr lang="he-IL" dirty="0"/>
          </a:p>
        </p:txBody>
      </p:sp>
      <p:pic>
        <p:nvPicPr>
          <p:cNvPr id="17409" name="Picture 1" descr="C:\Users\shvalb\AppData\Local\Microsoft\Windows\Temporary Internet Files\Content.IE5\WPGCKMMV\20130414_082327.jpg"/>
          <p:cNvPicPr>
            <a:picLocks noChangeAspect="1" noChangeArrowheads="1"/>
          </p:cNvPicPr>
          <p:nvPr/>
        </p:nvPicPr>
        <p:blipFill>
          <a:blip r:embed="rId3" cstate="print"/>
          <a:srcRect/>
          <a:stretch>
            <a:fillRect/>
          </a:stretch>
        </p:blipFill>
        <p:spPr bwMode="auto">
          <a:xfrm>
            <a:off x="1428728" y="4357694"/>
            <a:ext cx="3286116" cy="2464587"/>
          </a:xfrm>
          <a:prstGeom prst="rect">
            <a:avLst/>
          </a:prstGeom>
          <a:noFill/>
          <a:ln w="28575">
            <a:solidFill>
              <a:srgbClr val="92D050"/>
            </a:solidFill>
          </a:ln>
        </p:spPr>
      </p:pic>
      <p:pic>
        <p:nvPicPr>
          <p:cNvPr id="17410" name="Picture 2" descr="C:\Users\shvalb\AppData\Local\Microsoft\Windows\Temporary Internet Files\Content.IE5\3RY93ILA\20130414_083325.jpg"/>
          <p:cNvPicPr>
            <a:picLocks noChangeAspect="1" noChangeArrowheads="1"/>
          </p:cNvPicPr>
          <p:nvPr/>
        </p:nvPicPr>
        <p:blipFill>
          <a:blip r:embed="rId4" cstate="print"/>
          <a:srcRect/>
          <a:stretch>
            <a:fillRect/>
          </a:stretch>
        </p:blipFill>
        <p:spPr bwMode="auto">
          <a:xfrm>
            <a:off x="3786182" y="2357430"/>
            <a:ext cx="3143240" cy="2357430"/>
          </a:xfrm>
          <a:prstGeom prst="rect">
            <a:avLst/>
          </a:prstGeom>
          <a:noFill/>
          <a:ln w="28575">
            <a:solidFill>
              <a:srgbClr val="92D050"/>
            </a:solidFill>
          </a:ln>
        </p:spPr>
      </p:pic>
      <p:pic>
        <p:nvPicPr>
          <p:cNvPr id="17411" name="Picture 3" descr="C:\Users\shvalb\AppData\Local\Microsoft\Windows\Temporary Internet Files\Content.IE5\FISESSME\20130414_082311.jpg"/>
          <p:cNvPicPr>
            <a:picLocks noChangeAspect="1" noChangeArrowheads="1"/>
          </p:cNvPicPr>
          <p:nvPr/>
        </p:nvPicPr>
        <p:blipFill>
          <a:blip r:embed="rId5" cstate="print"/>
          <a:srcRect/>
          <a:stretch>
            <a:fillRect/>
          </a:stretch>
        </p:blipFill>
        <p:spPr bwMode="auto">
          <a:xfrm>
            <a:off x="5643570" y="4214818"/>
            <a:ext cx="3286116" cy="2464587"/>
          </a:xfrm>
          <a:prstGeom prst="rect">
            <a:avLst/>
          </a:prstGeom>
          <a:noFill/>
          <a:ln w="28575">
            <a:solidFill>
              <a:srgbClr val="92D050"/>
            </a:solidFill>
          </a:ln>
        </p:spPr>
      </p:pic>
      <p:pic>
        <p:nvPicPr>
          <p:cNvPr id="17412" name="Picture 4" descr="C:\Users\shvalb\AppData\Local\Microsoft\Windows\Temporary Internet Files\Content.IE5\IXD9I4TA\20130414_082247.jpg"/>
          <p:cNvPicPr>
            <a:picLocks noChangeAspect="1" noChangeArrowheads="1"/>
          </p:cNvPicPr>
          <p:nvPr/>
        </p:nvPicPr>
        <p:blipFill>
          <a:blip r:embed="rId6" cstate="print"/>
          <a:srcRect/>
          <a:stretch>
            <a:fillRect/>
          </a:stretch>
        </p:blipFill>
        <p:spPr bwMode="auto">
          <a:xfrm>
            <a:off x="571472" y="1428736"/>
            <a:ext cx="3428992" cy="2571744"/>
          </a:xfrm>
          <a:prstGeom prst="rect">
            <a:avLst/>
          </a:prstGeom>
          <a:noFill/>
          <a:ln w="28575">
            <a:solidFill>
              <a:srgbClr val="92D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2000"/>
                                        <p:tgtEl>
                                          <p:spTgt spid="17412"/>
                                        </p:tgtEl>
                                      </p:cBhvr>
                                    </p:animEffect>
                                    <p:anim calcmode="lin" valueType="num">
                                      <p:cBhvr>
                                        <p:cTn id="8" dur="2000" fill="hold"/>
                                        <p:tgtEl>
                                          <p:spTgt spid="17412"/>
                                        </p:tgtEl>
                                        <p:attrNameLst>
                                          <p:attrName>style.rotation</p:attrName>
                                        </p:attrNameLst>
                                      </p:cBhvr>
                                      <p:tavLst>
                                        <p:tav tm="0">
                                          <p:val>
                                            <p:fltVal val="720"/>
                                          </p:val>
                                        </p:tav>
                                        <p:tav tm="100000">
                                          <p:val>
                                            <p:fltVal val="0"/>
                                          </p:val>
                                        </p:tav>
                                      </p:tavLst>
                                    </p:anim>
                                    <p:anim calcmode="lin" valueType="num">
                                      <p:cBhvr>
                                        <p:cTn id="9" dur="2000" fill="hold"/>
                                        <p:tgtEl>
                                          <p:spTgt spid="17412"/>
                                        </p:tgtEl>
                                        <p:attrNameLst>
                                          <p:attrName>ppt_h</p:attrName>
                                        </p:attrNameLst>
                                      </p:cBhvr>
                                      <p:tavLst>
                                        <p:tav tm="0">
                                          <p:val>
                                            <p:fltVal val="0"/>
                                          </p:val>
                                        </p:tav>
                                        <p:tav tm="100000">
                                          <p:val>
                                            <p:strVal val="#ppt_h"/>
                                          </p:val>
                                        </p:tav>
                                      </p:tavLst>
                                    </p:anim>
                                    <p:anim calcmode="lin" valueType="num">
                                      <p:cBhvr>
                                        <p:cTn id="10" dur="2000" fill="hold"/>
                                        <p:tgtEl>
                                          <p:spTgt spid="1741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nodeType="afterEffect">
                                  <p:stCondLst>
                                    <p:cond delay="1000"/>
                                  </p:stCondLst>
                                  <p:childTnLst>
                                    <p:set>
                                      <p:cBhvr>
                                        <p:cTn id="13" dur="1" fill="hold">
                                          <p:stCondLst>
                                            <p:cond delay="0"/>
                                          </p:stCondLst>
                                        </p:cTn>
                                        <p:tgtEl>
                                          <p:spTgt spid="17411"/>
                                        </p:tgtEl>
                                        <p:attrNameLst>
                                          <p:attrName>style.visibility</p:attrName>
                                        </p:attrNameLst>
                                      </p:cBhvr>
                                      <p:to>
                                        <p:strVal val="visible"/>
                                      </p:to>
                                    </p:set>
                                    <p:animEffect transition="in" filter="fade">
                                      <p:cBhvr>
                                        <p:cTn id="14" dur="2000"/>
                                        <p:tgtEl>
                                          <p:spTgt spid="17411"/>
                                        </p:tgtEl>
                                      </p:cBhvr>
                                    </p:animEffect>
                                    <p:anim calcmode="lin" valueType="num">
                                      <p:cBhvr>
                                        <p:cTn id="15" dur="2000" fill="hold"/>
                                        <p:tgtEl>
                                          <p:spTgt spid="17411"/>
                                        </p:tgtEl>
                                        <p:attrNameLst>
                                          <p:attrName>style.rotation</p:attrName>
                                        </p:attrNameLst>
                                      </p:cBhvr>
                                      <p:tavLst>
                                        <p:tav tm="0">
                                          <p:val>
                                            <p:fltVal val="720"/>
                                          </p:val>
                                        </p:tav>
                                        <p:tav tm="100000">
                                          <p:val>
                                            <p:fltVal val="0"/>
                                          </p:val>
                                        </p:tav>
                                      </p:tavLst>
                                    </p:anim>
                                    <p:anim calcmode="lin" valueType="num">
                                      <p:cBhvr>
                                        <p:cTn id="16" dur="2000" fill="hold"/>
                                        <p:tgtEl>
                                          <p:spTgt spid="17411"/>
                                        </p:tgtEl>
                                        <p:attrNameLst>
                                          <p:attrName>ppt_h</p:attrName>
                                        </p:attrNameLst>
                                      </p:cBhvr>
                                      <p:tavLst>
                                        <p:tav tm="0">
                                          <p:val>
                                            <p:fltVal val="0"/>
                                          </p:val>
                                        </p:tav>
                                        <p:tav tm="100000">
                                          <p:val>
                                            <p:strVal val="#ppt_h"/>
                                          </p:val>
                                        </p:tav>
                                      </p:tavLst>
                                    </p:anim>
                                    <p:anim calcmode="lin" valueType="num">
                                      <p:cBhvr>
                                        <p:cTn id="17" dur="2000" fill="hold"/>
                                        <p:tgtEl>
                                          <p:spTgt spid="17411"/>
                                        </p:tgtEl>
                                        <p:attrNameLst>
                                          <p:attrName>ppt_w</p:attrName>
                                        </p:attrNameLst>
                                      </p:cBhvr>
                                      <p:tavLst>
                                        <p:tav tm="0">
                                          <p:val>
                                            <p:fltVal val="0"/>
                                          </p:val>
                                        </p:tav>
                                        <p:tav tm="100000">
                                          <p:val>
                                            <p:strVal val="#ppt_w"/>
                                          </p:val>
                                        </p:tav>
                                      </p:tavLst>
                                    </p:anim>
                                  </p:childTnLst>
                                </p:cTn>
                              </p:par>
                            </p:childTnLst>
                          </p:cTn>
                        </p:par>
                        <p:par>
                          <p:cTn id="18" fill="hold">
                            <p:stCondLst>
                              <p:cond delay="5000"/>
                            </p:stCondLst>
                            <p:childTnLst>
                              <p:par>
                                <p:cTn id="19" presetID="35" presetClass="entr" presetSubtype="0" fill="hold" nodeType="afterEffect">
                                  <p:stCondLst>
                                    <p:cond delay="1000"/>
                                  </p:stCondLst>
                                  <p:childTnLst>
                                    <p:set>
                                      <p:cBhvr>
                                        <p:cTn id="20" dur="1" fill="hold">
                                          <p:stCondLst>
                                            <p:cond delay="0"/>
                                          </p:stCondLst>
                                        </p:cTn>
                                        <p:tgtEl>
                                          <p:spTgt spid="17409"/>
                                        </p:tgtEl>
                                        <p:attrNameLst>
                                          <p:attrName>style.visibility</p:attrName>
                                        </p:attrNameLst>
                                      </p:cBhvr>
                                      <p:to>
                                        <p:strVal val="visible"/>
                                      </p:to>
                                    </p:set>
                                    <p:animEffect transition="in" filter="fade">
                                      <p:cBhvr>
                                        <p:cTn id="21" dur="2000"/>
                                        <p:tgtEl>
                                          <p:spTgt spid="17409"/>
                                        </p:tgtEl>
                                      </p:cBhvr>
                                    </p:animEffect>
                                    <p:anim calcmode="lin" valueType="num">
                                      <p:cBhvr>
                                        <p:cTn id="22" dur="2000" fill="hold"/>
                                        <p:tgtEl>
                                          <p:spTgt spid="17409"/>
                                        </p:tgtEl>
                                        <p:attrNameLst>
                                          <p:attrName>style.rotation</p:attrName>
                                        </p:attrNameLst>
                                      </p:cBhvr>
                                      <p:tavLst>
                                        <p:tav tm="0">
                                          <p:val>
                                            <p:fltVal val="720"/>
                                          </p:val>
                                        </p:tav>
                                        <p:tav tm="100000">
                                          <p:val>
                                            <p:fltVal val="0"/>
                                          </p:val>
                                        </p:tav>
                                      </p:tavLst>
                                    </p:anim>
                                    <p:anim calcmode="lin" valueType="num">
                                      <p:cBhvr>
                                        <p:cTn id="23" dur="2000" fill="hold"/>
                                        <p:tgtEl>
                                          <p:spTgt spid="17409"/>
                                        </p:tgtEl>
                                        <p:attrNameLst>
                                          <p:attrName>ppt_h</p:attrName>
                                        </p:attrNameLst>
                                      </p:cBhvr>
                                      <p:tavLst>
                                        <p:tav tm="0">
                                          <p:val>
                                            <p:fltVal val="0"/>
                                          </p:val>
                                        </p:tav>
                                        <p:tav tm="100000">
                                          <p:val>
                                            <p:strVal val="#ppt_h"/>
                                          </p:val>
                                        </p:tav>
                                      </p:tavLst>
                                    </p:anim>
                                    <p:anim calcmode="lin" valueType="num">
                                      <p:cBhvr>
                                        <p:cTn id="24" dur="2000" fill="hold"/>
                                        <p:tgtEl>
                                          <p:spTgt spid="17409"/>
                                        </p:tgtEl>
                                        <p:attrNameLst>
                                          <p:attrName>ppt_w</p:attrName>
                                        </p:attrNameLst>
                                      </p:cBhvr>
                                      <p:tavLst>
                                        <p:tav tm="0">
                                          <p:val>
                                            <p:fltVal val="0"/>
                                          </p:val>
                                        </p:tav>
                                        <p:tav tm="100000">
                                          <p:val>
                                            <p:strVal val="#ppt_w"/>
                                          </p:val>
                                        </p:tav>
                                      </p:tavLst>
                                    </p:anim>
                                  </p:childTnLst>
                                </p:cTn>
                              </p:par>
                            </p:childTnLst>
                          </p:cTn>
                        </p:par>
                        <p:par>
                          <p:cTn id="25" fill="hold">
                            <p:stCondLst>
                              <p:cond delay="8000"/>
                            </p:stCondLst>
                            <p:childTnLst>
                              <p:par>
                                <p:cTn id="26" presetID="35" presetClass="entr" presetSubtype="0" fill="hold" nodeType="afterEffect">
                                  <p:stCondLst>
                                    <p:cond delay="1000"/>
                                  </p:stCondLst>
                                  <p:childTnLst>
                                    <p:set>
                                      <p:cBhvr>
                                        <p:cTn id="27" dur="1" fill="hold">
                                          <p:stCondLst>
                                            <p:cond delay="0"/>
                                          </p:stCondLst>
                                        </p:cTn>
                                        <p:tgtEl>
                                          <p:spTgt spid="17410"/>
                                        </p:tgtEl>
                                        <p:attrNameLst>
                                          <p:attrName>style.visibility</p:attrName>
                                        </p:attrNameLst>
                                      </p:cBhvr>
                                      <p:to>
                                        <p:strVal val="visible"/>
                                      </p:to>
                                    </p:set>
                                    <p:animEffect transition="in" filter="fade">
                                      <p:cBhvr>
                                        <p:cTn id="28" dur="2000"/>
                                        <p:tgtEl>
                                          <p:spTgt spid="17410"/>
                                        </p:tgtEl>
                                      </p:cBhvr>
                                    </p:animEffect>
                                    <p:anim calcmode="lin" valueType="num">
                                      <p:cBhvr>
                                        <p:cTn id="29" dur="2000" fill="hold"/>
                                        <p:tgtEl>
                                          <p:spTgt spid="17410"/>
                                        </p:tgtEl>
                                        <p:attrNameLst>
                                          <p:attrName>style.rotation</p:attrName>
                                        </p:attrNameLst>
                                      </p:cBhvr>
                                      <p:tavLst>
                                        <p:tav tm="0">
                                          <p:val>
                                            <p:fltVal val="720"/>
                                          </p:val>
                                        </p:tav>
                                        <p:tav tm="100000">
                                          <p:val>
                                            <p:fltVal val="0"/>
                                          </p:val>
                                        </p:tav>
                                      </p:tavLst>
                                    </p:anim>
                                    <p:anim calcmode="lin" valueType="num">
                                      <p:cBhvr>
                                        <p:cTn id="30" dur="2000" fill="hold"/>
                                        <p:tgtEl>
                                          <p:spTgt spid="17410"/>
                                        </p:tgtEl>
                                        <p:attrNameLst>
                                          <p:attrName>ppt_h</p:attrName>
                                        </p:attrNameLst>
                                      </p:cBhvr>
                                      <p:tavLst>
                                        <p:tav tm="0">
                                          <p:val>
                                            <p:fltVal val="0"/>
                                          </p:val>
                                        </p:tav>
                                        <p:tav tm="100000">
                                          <p:val>
                                            <p:strVal val="#ppt_h"/>
                                          </p:val>
                                        </p:tav>
                                      </p:tavLst>
                                    </p:anim>
                                    <p:anim calcmode="lin" valueType="num">
                                      <p:cBhvr>
                                        <p:cTn id="31" dur="2000" fill="hold"/>
                                        <p:tgtEl>
                                          <p:spTgt spid="174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57884" y="1214422"/>
            <a:ext cx="2510624" cy="680956"/>
          </a:xfrm>
          <a:prstGeom prst="rect">
            <a:avLst/>
          </a:prstGeom>
          <a:noFill/>
        </p:spPr>
        <p:txBody>
          <a:bodyPr wrap="none" rtlCol="1">
            <a:spAutoFit/>
          </a:bodyPr>
          <a:lstStyle/>
          <a:p>
            <a:pPr>
              <a:lnSpc>
                <a:spcPct val="250000"/>
              </a:lnSpc>
            </a:pPr>
            <a:r>
              <a:rPr lang="he-IL" b="1" dirty="0" smtClean="0">
                <a:cs typeface="+mj-cs"/>
              </a:rPr>
              <a:t>פעילות 1 : </a:t>
            </a:r>
            <a:r>
              <a:rPr lang="he-IL" dirty="0" smtClean="0">
                <a:cs typeface="+mj-cs"/>
              </a:rPr>
              <a:t>שאילת שאלות</a:t>
            </a:r>
            <a:endParaRPr lang="en-US" dirty="0" smtClean="0">
              <a:cs typeface="+mj-cs"/>
            </a:endParaRPr>
          </a:p>
        </p:txBody>
      </p:sp>
      <p:sp>
        <p:nvSpPr>
          <p:cNvPr id="7" name="מלבן מעוגל 6"/>
          <p:cNvSpPr/>
          <p:nvPr/>
        </p:nvSpPr>
        <p:spPr>
          <a:xfrm>
            <a:off x="1000100" y="357166"/>
            <a:ext cx="7215238"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t>פעילות לתלמיד</a:t>
            </a:r>
            <a:endParaRPr lang="he-IL" sz="2800" b="1" dirty="0"/>
          </a:p>
        </p:txBody>
      </p:sp>
      <p:sp>
        <p:nvSpPr>
          <p:cNvPr id="8" name="TextBox 7"/>
          <p:cNvSpPr txBox="1"/>
          <p:nvPr/>
        </p:nvSpPr>
        <p:spPr>
          <a:xfrm>
            <a:off x="214282" y="2000240"/>
            <a:ext cx="8614417" cy="4524315"/>
          </a:xfrm>
          <a:prstGeom prst="rect">
            <a:avLst/>
          </a:prstGeom>
          <a:noFill/>
        </p:spPr>
        <p:txBody>
          <a:bodyPr wrap="square" rtlCol="1">
            <a:spAutoFit/>
          </a:bodyPr>
          <a:lstStyle/>
          <a:p>
            <a:pPr>
              <a:lnSpc>
                <a:spcPct val="200000"/>
              </a:lnSpc>
            </a:pPr>
            <a:r>
              <a:rPr lang="he-IL" dirty="0" smtClean="0"/>
              <a:t>ערכו דיון בקבוצתכם ותעדו את הנקודות הבאות:</a:t>
            </a:r>
            <a:endParaRPr lang="en-US" dirty="0" smtClean="0"/>
          </a:p>
          <a:p>
            <a:pPr marL="342900" lvl="0" indent="-342900">
              <a:lnSpc>
                <a:spcPct val="200000"/>
              </a:lnSpc>
              <a:buFont typeface="+mj-lt"/>
              <a:buAutoNum type="arabicPeriod"/>
            </a:pPr>
            <a:r>
              <a:rPr lang="he-IL" dirty="0" smtClean="0"/>
              <a:t>באילו משככי כאבים אתם נוהגים להשתמש?</a:t>
            </a:r>
            <a:endParaRPr lang="en-US" dirty="0" smtClean="0"/>
          </a:p>
          <a:p>
            <a:pPr marL="342900" lvl="0" indent="-342900">
              <a:lnSpc>
                <a:spcPct val="200000"/>
              </a:lnSpc>
              <a:buFont typeface="+mj-lt"/>
              <a:buAutoNum type="arabicPeriod"/>
            </a:pPr>
            <a:r>
              <a:rPr lang="he-IL" dirty="0" smtClean="0"/>
              <a:t>מהן הסיבות, לדעתכם, המנחות את המשתמש במשכך כאבים מסוים?</a:t>
            </a:r>
            <a:endParaRPr lang="en-US" dirty="0" smtClean="0"/>
          </a:p>
          <a:p>
            <a:pPr marL="342900" lvl="0" indent="-342900">
              <a:lnSpc>
                <a:spcPct val="200000"/>
              </a:lnSpc>
              <a:buFont typeface="+mj-lt"/>
              <a:buAutoNum type="arabicPeriod"/>
            </a:pPr>
            <a:r>
              <a:rPr lang="he-IL" dirty="0" smtClean="0"/>
              <a:t>מהו לדעתכם משכך הכאבים הטוב ביותר.</a:t>
            </a:r>
            <a:endParaRPr lang="en-US" dirty="0" smtClean="0"/>
          </a:p>
          <a:p>
            <a:pPr marL="342900" lvl="0" indent="-342900">
              <a:lnSpc>
                <a:spcPct val="200000"/>
              </a:lnSpc>
              <a:buFont typeface="+mj-lt"/>
              <a:buAutoNum type="arabicPeriod"/>
            </a:pPr>
            <a:r>
              <a:rPr lang="he-IL" dirty="0" smtClean="0"/>
              <a:t>מתוך שלושת הסרטונים שראיתם, מהם השיקולים והקריטריונים בבחירת משכך הכאבים, ע"פ משרדי הפרסום?</a:t>
            </a:r>
            <a:endParaRPr lang="en-US" dirty="0" smtClean="0"/>
          </a:p>
          <a:p>
            <a:pPr marL="342900" lvl="0" indent="-342900">
              <a:lnSpc>
                <a:spcPct val="200000"/>
              </a:lnSpc>
              <a:buFont typeface="+mj-lt"/>
              <a:buAutoNum type="arabicPeriod"/>
            </a:pPr>
            <a:r>
              <a:rPr lang="he-IL" dirty="0" smtClean="0"/>
              <a:t>דרך נטילת התרופה. אילו דרכים אתם מכירים? מה עדיף? </a:t>
            </a:r>
            <a:endParaRPr lang="en-US" dirty="0" smtClean="0"/>
          </a:p>
          <a:p>
            <a:pPr>
              <a:lnSpc>
                <a:spcPct val="200000"/>
              </a:lnSpc>
            </a:pPr>
            <a:endParaRPr lang="he-I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dissolve">
                                      <p:cBhvr>
                                        <p:cTn id="10" dur="500"/>
                                        <p:tgtEl>
                                          <p:spTgt spid="8">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dissolve">
                                      <p:cBhvr>
                                        <p:cTn id="13" dur="500"/>
                                        <p:tgtEl>
                                          <p:spTgt spid="8">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dissolve">
                                      <p:cBhvr>
                                        <p:cTn id="16" dur="500"/>
                                        <p:tgtEl>
                                          <p:spTgt spid="8">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dissolve">
                                      <p:cBhvr>
                                        <p:cTn id="19" dur="500"/>
                                        <p:tgtEl>
                                          <p:spTgt spid="8">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dissolve">
                                      <p:cBhvr>
                                        <p:cTn id="2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57841" y="731820"/>
            <a:ext cx="2262158" cy="680956"/>
          </a:xfrm>
          <a:prstGeom prst="rect">
            <a:avLst/>
          </a:prstGeom>
          <a:noFill/>
        </p:spPr>
        <p:txBody>
          <a:bodyPr wrap="none" rtlCol="1">
            <a:spAutoFit/>
          </a:bodyPr>
          <a:lstStyle/>
          <a:p>
            <a:pPr>
              <a:lnSpc>
                <a:spcPct val="250000"/>
              </a:lnSpc>
            </a:pPr>
            <a:r>
              <a:rPr lang="he-IL" b="1" dirty="0" smtClean="0">
                <a:cs typeface="+mj-cs"/>
              </a:rPr>
              <a:t>פעילות 2 : </a:t>
            </a:r>
            <a:r>
              <a:rPr lang="he-IL" dirty="0" smtClean="0">
                <a:cs typeface="+mj-cs"/>
              </a:rPr>
              <a:t>סקר ספרות</a:t>
            </a:r>
            <a:endParaRPr lang="en-US" dirty="0" smtClean="0">
              <a:cs typeface="+mj-cs"/>
            </a:endParaRPr>
          </a:p>
        </p:txBody>
      </p:sp>
      <p:sp>
        <p:nvSpPr>
          <p:cNvPr id="7" name="מלבן מעוגל 6"/>
          <p:cNvSpPr/>
          <p:nvPr/>
        </p:nvSpPr>
        <p:spPr>
          <a:xfrm>
            <a:off x="971600" y="188640"/>
            <a:ext cx="7215238"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t>פעילות לתלמיד</a:t>
            </a:r>
            <a:endParaRPr lang="he-IL" sz="2800" b="1" dirty="0"/>
          </a:p>
        </p:txBody>
      </p:sp>
      <p:sp>
        <p:nvSpPr>
          <p:cNvPr id="4" name="TextBox 3"/>
          <p:cNvSpPr txBox="1"/>
          <p:nvPr/>
        </p:nvSpPr>
        <p:spPr>
          <a:xfrm>
            <a:off x="323528" y="1124744"/>
            <a:ext cx="8429684" cy="5632311"/>
          </a:xfrm>
          <a:prstGeom prst="rect">
            <a:avLst/>
          </a:prstGeom>
          <a:noFill/>
        </p:spPr>
        <p:txBody>
          <a:bodyPr wrap="square" rtlCol="1">
            <a:spAutoFit/>
          </a:bodyPr>
          <a:lstStyle/>
          <a:p>
            <a:pPr>
              <a:lnSpc>
                <a:spcPct val="200000"/>
              </a:lnSpc>
            </a:pPr>
            <a:r>
              <a:rPr lang="he-IL" dirty="0" smtClean="0"/>
              <a:t>חפשו מידע בספרות ו/או באינטרנט על התרופות השונות אשר אתם מכירים. יש לקרוא גם את העלונים אשר מצורפים לתרופות.</a:t>
            </a:r>
            <a:endParaRPr lang="en-US" dirty="0" smtClean="0"/>
          </a:p>
          <a:p>
            <a:pPr marL="342900" indent="-342900">
              <a:lnSpc>
                <a:spcPct val="200000"/>
              </a:lnSpc>
              <a:buAutoNum type="arabicPeriod"/>
            </a:pPr>
            <a:r>
              <a:rPr lang="he-IL" dirty="0" smtClean="0"/>
              <a:t>סכם בקצרה את המושגים הבאים: חומר פעיל, תרופה גנרית, קפסולה (כדור), ג'ל, נר,   </a:t>
            </a:r>
          </a:p>
          <a:p>
            <a:pPr>
              <a:lnSpc>
                <a:spcPct val="200000"/>
              </a:lnSpc>
            </a:pPr>
            <a:r>
              <a:rPr lang="he-IL" dirty="0"/>
              <a:t> </a:t>
            </a:r>
            <a:r>
              <a:rPr lang="he-IL" dirty="0" smtClean="0"/>
              <a:t>    זריקות, סירופ.</a:t>
            </a:r>
            <a:endParaRPr lang="en-US" dirty="0" smtClean="0"/>
          </a:p>
          <a:p>
            <a:pPr>
              <a:lnSpc>
                <a:spcPct val="200000"/>
              </a:lnSpc>
            </a:pPr>
            <a:r>
              <a:rPr lang="he-IL" dirty="0" smtClean="0"/>
              <a:t>2. בחרו ארבעה משככי כאבים שונים. בנו טבלה המשווה בין התרופות השונות. מהם  </a:t>
            </a:r>
          </a:p>
          <a:p>
            <a:pPr>
              <a:lnSpc>
                <a:spcPct val="200000"/>
              </a:lnSpc>
            </a:pPr>
            <a:r>
              <a:rPr lang="he-IL" dirty="0"/>
              <a:t> </a:t>
            </a:r>
            <a:r>
              <a:rPr lang="he-IL" dirty="0" smtClean="0"/>
              <a:t>   הקריטריונים בהם בחרתם?</a:t>
            </a:r>
            <a:endParaRPr lang="en-US" dirty="0" smtClean="0"/>
          </a:p>
          <a:p>
            <a:pPr>
              <a:lnSpc>
                <a:spcPct val="200000"/>
              </a:lnSpc>
            </a:pPr>
            <a:r>
              <a:rPr lang="he-IL" dirty="0" smtClean="0"/>
              <a:t>3. מה ניתן ללמוד מההשוואה?</a:t>
            </a:r>
            <a:endParaRPr lang="en-US" dirty="0" smtClean="0"/>
          </a:p>
          <a:p>
            <a:pPr>
              <a:lnSpc>
                <a:spcPct val="200000"/>
              </a:lnSpc>
            </a:pPr>
            <a:r>
              <a:rPr lang="he-IL" dirty="0" smtClean="0"/>
              <a:t>4. לחלק מהתרופות ישנו אותו חומר פעיל  ובכל זאת הן נקראות בשמות שונים נסו לברר מה מקור ההבדל. </a:t>
            </a:r>
            <a:endParaRPr lang="en-US" dirty="0" smtClean="0"/>
          </a:p>
          <a:p>
            <a:pPr>
              <a:lnSpc>
                <a:spcPct val="200000"/>
              </a:lnSpc>
            </a:pPr>
            <a:r>
              <a:rPr lang="he-IL" dirty="0" smtClean="0"/>
              <a:t>5. בכל תרופה ישנם רכיבים נוספים, נסו לשער מהו תפקידם?</a:t>
            </a:r>
            <a:endParaRPr lang="he-I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C:\Users\shvalb\Downloads\20130605_101623.jpg"/>
          <p:cNvPicPr>
            <a:picLocks noChangeAspect="1" noChangeArrowheads="1"/>
          </p:cNvPicPr>
          <p:nvPr/>
        </p:nvPicPr>
        <p:blipFill>
          <a:blip r:embed="rId2" cstate="print"/>
          <a:srcRect/>
          <a:stretch>
            <a:fillRect/>
          </a:stretch>
        </p:blipFill>
        <p:spPr bwMode="auto">
          <a:xfrm>
            <a:off x="214282" y="3571900"/>
            <a:ext cx="3047989" cy="2285992"/>
          </a:xfrm>
          <a:prstGeom prst="rect">
            <a:avLst/>
          </a:prstGeom>
          <a:noFill/>
          <a:ln w="28575">
            <a:solidFill>
              <a:srgbClr val="92D050"/>
            </a:solidFill>
          </a:ln>
        </p:spPr>
      </p:pic>
      <p:pic>
        <p:nvPicPr>
          <p:cNvPr id="29698" name="Picture 2" descr="C:\Users\shvalb\Downloads\20130605_120529.jpg"/>
          <p:cNvPicPr>
            <a:picLocks noChangeAspect="1" noChangeArrowheads="1"/>
          </p:cNvPicPr>
          <p:nvPr/>
        </p:nvPicPr>
        <p:blipFill>
          <a:blip r:embed="rId3" cstate="print"/>
          <a:srcRect/>
          <a:stretch>
            <a:fillRect/>
          </a:stretch>
        </p:blipFill>
        <p:spPr bwMode="auto">
          <a:xfrm>
            <a:off x="4643438" y="3571851"/>
            <a:ext cx="4000528" cy="3000396"/>
          </a:xfrm>
          <a:prstGeom prst="rect">
            <a:avLst/>
          </a:prstGeom>
          <a:noFill/>
          <a:ln w="28575">
            <a:solidFill>
              <a:srgbClr val="92D050"/>
            </a:solidFill>
          </a:ln>
        </p:spPr>
      </p:pic>
      <p:pic>
        <p:nvPicPr>
          <p:cNvPr id="29699" name="Picture 3" descr="C:\Users\shvalb\Downloads\20130605_120622.jpg"/>
          <p:cNvPicPr>
            <a:picLocks noChangeAspect="1" noChangeArrowheads="1"/>
          </p:cNvPicPr>
          <p:nvPr/>
        </p:nvPicPr>
        <p:blipFill>
          <a:blip r:embed="rId4" cstate="print"/>
          <a:srcRect/>
          <a:stretch>
            <a:fillRect/>
          </a:stretch>
        </p:blipFill>
        <p:spPr bwMode="auto">
          <a:xfrm>
            <a:off x="785818" y="357166"/>
            <a:ext cx="4000496" cy="3000372"/>
          </a:xfrm>
          <a:prstGeom prst="rect">
            <a:avLst/>
          </a:prstGeom>
          <a:noFill/>
          <a:ln w="28575">
            <a:solidFill>
              <a:srgbClr val="92D050"/>
            </a:solidFill>
          </a:ln>
        </p:spPr>
      </p:pic>
      <p:pic>
        <p:nvPicPr>
          <p:cNvPr id="5" name="Picture 17" descr="C:\Users\shvalb\Downloads\20130605_101612.jpg"/>
          <p:cNvPicPr>
            <a:picLocks noChangeAspect="1" noChangeArrowheads="1"/>
          </p:cNvPicPr>
          <p:nvPr/>
        </p:nvPicPr>
        <p:blipFill>
          <a:blip r:embed="rId5" cstate="print"/>
          <a:srcRect/>
          <a:stretch>
            <a:fillRect/>
          </a:stretch>
        </p:blipFill>
        <p:spPr bwMode="auto">
          <a:xfrm>
            <a:off x="5643570" y="357166"/>
            <a:ext cx="2732504" cy="3643338"/>
          </a:xfrm>
          <a:prstGeom prst="rect">
            <a:avLst/>
          </a:prstGeom>
          <a:noFill/>
          <a:ln w="28575">
            <a:solidFill>
              <a:srgbClr val="92D050"/>
            </a:solid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רחבה">
  <a:themeElements>
    <a:clrScheme name="רחבה">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רחבה">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רחבה">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187</TotalTime>
  <Words>864</Words>
  <Application>Microsoft Office PowerPoint</Application>
  <PresentationFormat>‫הצגה על המסך (4:3)</PresentationFormat>
  <Paragraphs>147</Paragraphs>
  <Slides>20</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20</vt:i4>
      </vt:variant>
    </vt:vector>
  </HeadingPairs>
  <TitlesOfParts>
    <vt:vector size="21" baseType="lpstr">
      <vt:lpstr>רחבה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shvalb</dc:creator>
  <cp:lastModifiedBy>admin</cp:lastModifiedBy>
  <cp:revision>36</cp:revision>
  <dcterms:created xsi:type="dcterms:W3CDTF">2012-10-23T19:25:47Z</dcterms:created>
  <dcterms:modified xsi:type="dcterms:W3CDTF">2013-08-01T11:27:47Z</dcterms:modified>
</cp:coreProperties>
</file>