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73" r:id="rId14"/>
    <p:sldId id="284" r:id="rId15"/>
    <p:sldId id="285" r:id="rId16"/>
    <p:sldId id="279" r:id="rId17"/>
    <p:sldId id="278" r:id="rId18"/>
    <p:sldId id="280" r:id="rId19"/>
    <p:sldId id="281" r:id="rId20"/>
    <p:sldId id="282" r:id="rId21"/>
    <p:sldId id="286" r:id="rId22"/>
    <p:sldId id="290" r:id="rId23"/>
    <p:sldId id="288" r:id="rId24"/>
    <p:sldId id="267" r:id="rId25"/>
    <p:sldId id="268" r:id="rId26"/>
    <p:sldId id="289" r:id="rId27"/>
    <p:sldId id="277" r:id="rId28"/>
    <p:sldId id="287" r:id="rId29"/>
    <p:sldId id="269" r:id="rId30"/>
    <p:sldId id="271" r:id="rId31"/>
    <p:sldId id="291" r:id="rId32"/>
    <p:sldId id="292" r:id="rId33"/>
    <p:sldId id="270" r:id="rId3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4660"/>
  </p:normalViewPr>
  <p:slideViewPr>
    <p:cSldViewPr>
      <p:cViewPr>
        <p:scale>
          <a:sx n="72" d="100"/>
          <a:sy n="72" d="100"/>
        </p:scale>
        <p:origin x="-119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66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F038D1-F965-4951-9FCA-194B50D74637}" type="datetimeFigureOut">
              <a:rPr lang="he-IL" smtClean="0"/>
              <a:pPr/>
              <a:t>ה'/תמוז/תשע"ב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CE8753-D24B-4BD2-B344-A0CF73ECB57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25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E28C42-DACF-476B-BCFF-3A3765E0890D}" type="datetimeFigureOut">
              <a:rPr lang="he-IL" smtClean="0"/>
              <a:pPr/>
              <a:t>ה'/תמוז/תשע"ב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A2B24C6-7984-4616-AAFA-EA04C9752E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06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B24C6-7984-4616-AAFA-EA04C9752E52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B24C6-7984-4616-AAFA-EA04C9752E52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B24C6-7984-4616-AAFA-EA04C9752E52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D5E9-40E3-492A-A835-80F1BBA4EF87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5298-CCE9-4AEE-B0E1-3A39BAB940F3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40E4-A9B1-4CE0-AE28-8530E07004ED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29EC1-EB43-46F7-9B0A-5F5AD8AF4C87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F049-E1F8-4E8E-930B-A8D772523109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2C221-A0B0-4A12-A678-28FFC96179BA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15A2-EA27-4571-BCA8-B9761F718C2F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9B01-070A-456D-A8D4-458E5BEAF824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D415-34E6-4411-AFBE-14BD66636B2F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81F5-299D-48E5-9061-AF0BAF793B52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6C26-0A96-4058-94FE-C03AA468F0F3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62D1-0192-45E2-B07F-A597387CF53A}" type="datetime8">
              <a:rPr lang="he-IL" smtClean="0"/>
              <a:pPr/>
              <a:t>25 יוני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E307-3C05-4DDD-9905-3775FF2D067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il/imgres?imgurl=http://www.eilati.co.il/nrg/uploads/cycle.jpg&amp;imgrefurl=http://www.eilati.co.il/printer_5590.asp&amp;usg=__Y7vIr0IBxioD0xeSjF1UrSwg-l4=&amp;h=413&amp;w=550&amp;sz=43&amp;hl=ar&amp;start=3&amp;zoom=1&amp;tbnid=nCYx6-rUFYpTkM:&amp;tbnh=100&amp;tbnw=133&amp;ei=_37SToPAO5C8-QaVqNnFDg&amp;prev=/search?q=%D7%9E%D7%99%D7%9B%D7%9C%D7%99+%D7%90%D7%99%D7%A1%D7%95%D7%A3+%D7%91%D7%A7%D7%91%D7%95%D7%A7%D7%99+%D7%A9%D7%AA%D7%99%D7%99%D7%94&amp;hl=ar&amp;gbv=2&amp;tbm=isch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il/imgres?imgurl=http://4.bp.blogspot.com/-nKuV6bcVeoI/TaBXQo0dN2I/AAAAAAAAA9k/-27oBogMw1E/s1600/thinking+web+pic.jpg&amp;imgrefurl=http://lookatmyhappyrainbow.blogspot.com/2011/04/thinking.html&amp;usg=__KdskM96TKP9W7zbcXGgS823H1pA=&amp;h=500&amp;w=500&amp;sz=33&amp;hl=ar&amp;start=4&amp;zoom=1&amp;tbnid=qAhi8vhjrZGeCM:&amp;tbnh=130&amp;tbnw=130&amp;ei=zIbSTtjFMtGa-gaByPTWDg&amp;prev=/search?q=boy+is+thinking&amp;um=1&amp;hl=ar&amp;sa=N&amp;gbv=2&amp;tbm=isch&amp;um=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.il/imgres?imgurl=http://cdn.freecoloringsheets.net/thumbs/Study/Thinking_Boy.png&amp;imgrefurl=http://www.freecoloringsheets.net/category/Study&amp;usg=__yg5bDL6LpKYYTCxdnjeL8Wl6qF0=&amp;h=150&amp;w=150&amp;sz=4&amp;hl=ar&amp;start=10&amp;zoom=1&amp;tbnid=YlmCDzY4RfySkM:&amp;tbnh=96&amp;tbnw=96&amp;ei=zIbSTtjFMtGa-gaByPTWDg&amp;prev=/search?q=boy+is+thinking&amp;um=1&amp;hl=ar&amp;sa=N&amp;gbv=2&amp;tbm=isch&amp;um=1&amp;itbs=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179512" y="2132856"/>
            <a:ext cx="87849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solidFill>
                  <a:schemeClr val="tx1"/>
                </a:solidFill>
                <a:cs typeface="+mj-cs"/>
              </a:rPr>
              <a:t>"פלסטיק- טוב או רע "?</a:t>
            </a:r>
            <a:r>
              <a:rPr lang="en-US" sz="480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sz="4800" dirty="0" smtClean="0">
                <a:solidFill>
                  <a:schemeClr val="tx1"/>
                </a:solidFill>
                <a:cs typeface="+mj-cs"/>
              </a:rPr>
            </a:br>
            <a:endParaRPr lang="he-IL" sz="48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581128"/>
            <a:ext cx="4320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</a:rPr>
              <a:t>סנדרה , </a:t>
            </a:r>
            <a:r>
              <a:rPr lang="he-IL" sz="3200" b="1" dirty="0" err="1" smtClean="0">
                <a:solidFill>
                  <a:srgbClr val="002060"/>
                </a:solidFill>
              </a:rPr>
              <a:t>פאבל</a:t>
            </a:r>
            <a:r>
              <a:rPr lang="he-IL" sz="3200" b="1" dirty="0" smtClean="0">
                <a:solidFill>
                  <a:srgbClr val="002060"/>
                </a:solidFill>
              </a:rPr>
              <a:t> </a:t>
            </a:r>
            <a:r>
              <a:rPr lang="he-IL" sz="3200" b="1" dirty="0">
                <a:solidFill>
                  <a:srgbClr val="002060"/>
                </a:solidFill>
              </a:rPr>
              <a:t>, </a:t>
            </a:r>
            <a:r>
              <a:rPr lang="he-IL" sz="3200" b="1" dirty="0" err="1">
                <a:solidFill>
                  <a:srgbClr val="002060"/>
                </a:solidFill>
              </a:rPr>
              <a:t>אפראח</a:t>
            </a:r>
            <a:endParaRPr lang="he-IL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10</a:t>
            </a:fld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79511" y="188640"/>
          <a:ext cx="8784978" cy="5282381"/>
        </p:xfrm>
        <a:graphic>
          <a:graphicData uri="http://schemas.openxmlformats.org/drawingml/2006/table">
            <a:tbl>
              <a:tblPr rtl="1"/>
              <a:tblGrid>
                <a:gridCol w="2927638"/>
                <a:gridCol w="2928670"/>
                <a:gridCol w="2928670"/>
              </a:tblGrid>
              <a:tr h="52752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פולימר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יחידה חוזרת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שימוש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5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פולי אתילן   </a:t>
                      </a:r>
                      <a:r>
                        <a:rPr lang="en-US" sz="2900" dirty="0">
                          <a:latin typeface="Calibri"/>
                          <a:ea typeface="Calibri"/>
                          <a:cs typeface="+mj-cs"/>
                        </a:rPr>
                        <a:t>PE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 dirty="0">
                          <a:latin typeface="Calibri"/>
                          <a:ea typeface="Calibri"/>
                          <a:cs typeface="+mj-cs"/>
                        </a:rPr>
                        <a:t>-CH</a:t>
                      </a:r>
                      <a:r>
                        <a:rPr lang="en-US" sz="2900" baseline="-25000" dirty="0"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r>
                        <a:rPr lang="en-US" sz="2900" dirty="0">
                          <a:latin typeface="Calibri"/>
                          <a:ea typeface="Calibri"/>
                          <a:cs typeface="+mj-cs"/>
                        </a:rPr>
                        <a:t>-CH</a:t>
                      </a:r>
                      <a:r>
                        <a:rPr lang="en-US" sz="2900" baseline="-25000" dirty="0"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r>
                        <a:rPr lang="en-US" sz="2900" dirty="0">
                          <a:latin typeface="Calibri"/>
                          <a:ea typeface="Calibri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שקיות לאחסון מזון , בקבוקי </a:t>
                      </a:r>
                      <a:r>
                        <a:rPr lang="he-IL" sz="2900" dirty="0" smtClean="0">
                          <a:latin typeface="Calibri"/>
                          <a:ea typeface="Calibri"/>
                          <a:cs typeface="+mj-cs"/>
                        </a:rPr>
                        <a:t>שתייה </a:t>
                      </a: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, </a:t>
                      </a:r>
                      <a:r>
                        <a:rPr lang="he-IL" sz="2900" dirty="0" smtClean="0">
                          <a:latin typeface="Calibri"/>
                          <a:ea typeface="Calibri"/>
                          <a:cs typeface="+mj-cs"/>
                        </a:rPr>
                        <a:t>..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900">
                          <a:latin typeface="Calibri"/>
                          <a:ea typeface="Calibri"/>
                          <a:cs typeface="+mj-cs"/>
                        </a:rPr>
                        <a:t>פולי סטירן   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-CH</a:t>
                      </a:r>
                      <a:r>
                        <a:rPr lang="en-US" sz="2900" baseline="-25000"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-CH(C</a:t>
                      </a:r>
                      <a:r>
                        <a:rPr lang="en-US" sz="2900" baseline="-25000"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H</a:t>
                      </a:r>
                      <a:r>
                        <a:rPr lang="en-US" sz="2900" baseline="-25000"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) 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כלים חד </a:t>
                      </a:r>
                      <a:r>
                        <a:rPr lang="he-IL" sz="2900" dirty="0" smtClean="0">
                          <a:latin typeface="Calibri"/>
                          <a:ea typeface="Calibri"/>
                          <a:cs typeface="+mj-cs"/>
                        </a:rPr>
                        <a:t>פעמיים  </a:t>
                      </a: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, ...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900">
                          <a:latin typeface="Calibri"/>
                          <a:ea typeface="Calibri"/>
                          <a:cs typeface="+mj-cs"/>
                        </a:rPr>
                        <a:t>פולי פניל כלורי   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P.V.C.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-CH</a:t>
                      </a:r>
                      <a:r>
                        <a:rPr lang="en-US" sz="2900" baseline="-25000"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-CHCl</a:t>
                      </a:r>
                      <a:r>
                        <a:rPr lang="en-US" sz="2900" baseline="30000">
                          <a:latin typeface="Calibri"/>
                          <a:ea typeface="Calibri"/>
                          <a:cs typeface="+mj-cs"/>
                        </a:rPr>
                        <a:t>  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צינורות, </a:t>
                      </a:r>
                      <a:r>
                        <a:rPr lang="he-IL" sz="2900" dirty="0" smtClean="0">
                          <a:latin typeface="Calibri"/>
                          <a:ea typeface="Calibri"/>
                          <a:cs typeface="+mj-cs"/>
                        </a:rPr>
                        <a:t>וילונות </a:t>
                      </a: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, ...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09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פולי </a:t>
                      </a:r>
                      <a:r>
                        <a:rPr lang="he-IL" sz="2900" dirty="0" err="1">
                          <a:latin typeface="Calibri"/>
                          <a:ea typeface="Calibri"/>
                          <a:cs typeface="+mj-cs"/>
                        </a:rPr>
                        <a:t>אוזופרן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-CH</a:t>
                      </a:r>
                      <a:r>
                        <a:rPr lang="en-US" sz="2900" baseline="-25000"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 –CH =CH – CH</a:t>
                      </a:r>
                      <a:r>
                        <a:rPr lang="en-US" sz="2900" baseline="-25000"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r>
                        <a:rPr lang="en-US" sz="2900">
                          <a:latin typeface="Calibri"/>
                          <a:ea typeface="Calibri"/>
                          <a:cs typeface="+mj-cs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2900" dirty="0">
                          <a:latin typeface="Calibri"/>
                          <a:ea typeface="Calibri"/>
                          <a:cs typeface="+mj-cs"/>
                        </a:rPr>
                        <a:t>צמיגים לרכב  .</a:t>
                      </a:r>
                      <a:endParaRPr lang="en-US" sz="2900" dirty="0"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5877272"/>
            <a:ext cx="82338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כל  השימושים הנרחבים האלה...ולאסור ....מדוע ???</a:t>
            </a: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026" name="תמונה 1" descr="http://upload.wikimedia.org/wikipedia/commons/thumb/a/a7/PET_fles.jpg/200px-PET_f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84984"/>
            <a:ext cx="2376264" cy="316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תמונה 10" descr="http://upload.wikimedia.org/wikipedia/commons/thumb/c/c6/Handschoenen-rubber0856.JPG/200px-Handschoenen-rubber0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60648"/>
            <a:ext cx="3168352" cy="2407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תמונה 4" descr="http://upload.wikimedia.org/wikipedia/commons/thumb/b/b2/Plastic_household_items.jpg/250px-Plastic_household_ite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2656"/>
            <a:ext cx="3542243" cy="234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124744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במהלך ייצור הפלסטיק נפלטים גזי חממה שתורמים לאפקט </a:t>
            </a:r>
            <a:r>
              <a:rPr kumimoji="0" lang="he-I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החממה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במהלך שריפת פלסטיק נפלטים חומרים רעילים ביותר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רב החומרים הפלסטיים עמידים ומתפרקים באיטיות רבה שאורכת מאות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ואפילו אלפי  שנים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פסולת מהפלסטיק מהווה מפגע אקולוגי , כ  200   סוגים   שונים  של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 חיות  כולל </a:t>
            </a:r>
            <a:r>
              <a:rPr kumimoji="0" lang="he-IL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לוויתנים</a:t>
            </a: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 ,דולפינים וצבים מתים  בגלל שקיות הפלסטיק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פסולת  מפלסטיק מהווה מפגע וזיהום  לנוף ,</a:t>
            </a:r>
            <a:r>
              <a:rPr kumimoji="0" lang="he-I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לים ולמקורות המים .</a:t>
            </a:r>
            <a:endParaRPr kumimoji="0" lang="he-I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0" y="0"/>
            <a:ext cx="9144000" cy="1529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כי  ....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ייצור וזריקת חומרים  עשויים מפלסטיק מזיקים לסביבה: </a:t>
            </a:r>
            <a:endParaRPr lang="en-US" sz="4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2050" name="תמונה 1" descr="תמונה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168352" cy="2359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תמונה 2" descr="תמונה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56992"/>
            <a:ext cx="2304256" cy="2720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תמונה 3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32081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5" name="Picture 8" descr="http://www.google.co.il/url?source=imgres&amp;ct=tbn&amp;q=http://www.nrg.co.il/images/archive/300x225/1/046/426.jpg&amp;sa=X&amp;ei=DX7STtvTLoactga-nJjrDA&amp;ved=0CAUQ8wc4Eg&amp;usg=AFQjCNHjxax8xFW6tkcoufq-1c6N1tYU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264696" cy="46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46082" name="Picture 2" descr="http://www.google.co.il/url?source=imgres&amp;ct=tbn&amp;q=http://www.voiceofnigeria.org/Nigeria/images/plastic_waste.jpg&amp;sa=X&amp;ei=J4PSTp7ROtWPsAb-peCeCw&amp;ved=0CAUQ8wc4CA&amp;usg=AFQjCNETqSYz75CF_Ba0TrP3mJ-k_f-8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768752" cy="507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16</a:t>
            </a:fld>
            <a:endParaRPr lang="he-IL"/>
          </a:p>
        </p:txBody>
      </p:sp>
      <p:pic>
        <p:nvPicPr>
          <p:cNvPr id="3" name="Picture 4" descr="http://www.google.co.il/url?source=imgres&amp;ct=tbn&amp;q=http://www.picshare.co.il/s_pictures/img24381.jpg&amp;sa=X&amp;ei=b4PSTuKDD42RswbloPCXCw&amp;ved=0CAUQ8wc4Dg&amp;usg=AFQjCNFIWt7KHvFg3NWXV3jzY9anWgoP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6552728" cy="436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45060" name="Picture 4" descr="http://www.google.co.il/url?source=imgres&amp;ct=tbn&amp;q=http://aux.shenkar.ac.il/2007/group12/images/38.jpg&amp;sa=X&amp;ei=sYLSTsH-DMmLsAaI3bXzDA&amp;ved=0CAUQ8wc4Ag&amp;usg=AFQjCNGdxG9soE0vPeiIhIJplKTSK-vi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23923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18</a:t>
            </a:fld>
            <a:endParaRPr lang="he-IL"/>
          </a:p>
        </p:txBody>
      </p:sp>
      <p:pic>
        <p:nvPicPr>
          <p:cNvPr id="4" name="תמונה 8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480720" cy="4422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3" name="תמונה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976664" cy="519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0" y="1556792"/>
            <a:ext cx="8891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dirty="0" smtClean="0">
                <a:cs typeface="+mj-cs"/>
              </a:rPr>
              <a:t>סקר : שאלות ותשובות                      שקף  4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endParaRPr lang="he-IL" sz="3000" dirty="0">
              <a:cs typeface="+mj-cs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283968" y="4766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4000" b="1" u="sng" dirty="0" smtClean="0"/>
              <a:t>תוכן  העניינים  :</a:t>
            </a:r>
            <a:r>
              <a:rPr lang="he-IL" sz="4000" dirty="0" smtClean="0"/>
              <a:t/>
            </a:r>
            <a:br>
              <a:rPr lang="he-IL" sz="4000" dirty="0" smtClean="0"/>
            </a:br>
            <a:endParaRPr lang="he-IL" sz="4000" dirty="0"/>
          </a:p>
        </p:txBody>
      </p:sp>
      <p:sp>
        <p:nvSpPr>
          <p:cNvPr id="9" name="מלבן 8"/>
          <p:cNvSpPr/>
          <p:nvPr/>
        </p:nvSpPr>
        <p:spPr>
          <a:xfrm>
            <a:off x="2123728" y="2348880"/>
            <a:ext cx="6732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dirty="0" smtClean="0">
                <a:cs typeface="+mj-cs"/>
              </a:rPr>
              <a:t>הידעת ?                                      </a:t>
            </a:r>
            <a:r>
              <a:rPr lang="en-US" sz="3000" dirty="0" smtClean="0">
                <a:cs typeface="+mj-cs"/>
              </a:rPr>
              <a:t>  </a:t>
            </a:r>
            <a:r>
              <a:rPr lang="he-IL" sz="3000" dirty="0" smtClean="0">
                <a:cs typeface="+mj-cs"/>
              </a:rPr>
              <a:t>שקף   </a:t>
            </a:r>
            <a:r>
              <a:rPr lang="en-US" sz="3000" dirty="0" smtClean="0">
                <a:cs typeface="+mj-cs"/>
              </a:rPr>
              <a:t>8</a:t>
            </a:r>
            <a:br>
              <a:rPr lang="en-US" sz="3000" dirty="0" smtClean="0">
                <a:cs typeface="+mj-cs"/>
              </a:rPr>
            </a:br>
            <a:endParaRPr lang="he-IL" sz="3000" dirty="0">
              <a:cs typeface="+mj-cs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627784" y="3212976"/>
            <a:ext cx="62905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 smtClean="0">
                <a:cs typeface="+mj-cs"/>
              </a:rPr>
              <a:t>פלסטיק :  מבנה  ....ושימוש  .            שקף 11</a:t>
            </a:r>
            <a:endParaRPr lang="he-IL" sz="3000" dirty="0">
              <a:cs typeface="+mj-cs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483768" y="4149080"/>
            <a:ext cx="6444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dirty="0" smtClean="0">
                <a:cs typeface="+mj-cs"/>
              </a:rPr>
              <a:t>איך הפלסטיק משפיע על הסביבה  ?    </a:t>
            </a:r>
            <a:r>
              <a:rPr lang="en-US" sz="3000" dirty="0" smtClean="0">
                <a:cs typeface="+mj-cs"/>
              </a:rPr>
              <a:t> </a:t>
            </a:r>
            <a:r>
              <a:rPr lang="he-IL" sz="3000" dirty="0" smtClean="0">
                <a:cs typeface="+mj-cs"/>
              </a:rPr>
              <a:t>שקף 12   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endParaRPr lang="he-IL" sz="3000" dirty="0">
              <a:cs typeface="+mj-cs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267744" y="5085184"/>
            <a:ext cx="666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dirty="0" smtClean="0">
                <a:cs typeface="+mj-cs"/>
              </a:rPr>
              <a:t>איך,אם כן,מסלקים פסולת פלסטיק?    שקף  25</a:t>
            </a:r>
            <a:r>
              <a:rPr lang="en-US" sz="3000" dirty="0" smtClean="0">
                <a:cs typeface="+mj-cs"/>
              </a:rPr>
              <a:t/>
            </a:r>
            <a:br>
              <a:rPr lang="en-US" sz="3000" dirty="0" smtClean="0">
                <a:cs typeface="+mj-cs"/>
              </a:rPr>
            </a:br>
            <a:r>
              <a:rPr lang="he-IL" sz="3000" dirty="0" smtClean="0">
                <a:cs typeface="+mj-cs"/>
              </a:rPr>
              <a:t/>
            </a:r>
            <a:br>
              <a:rPr lang="he-IL" sz="3000" dirty="0" smtClean="0">
                <a:cs typeface="+mj-cs"/>
              </a:rPr>
            </a:br>
            <a:endParaRPr lang="he-IL" sz="3000" dirty="0">
              <a:cs typeface="+mj-cs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2627784" y="5733256"/>
            <a:ext cx="63257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 smtClean="0">
                <a:cs typeface="+mj-cs"/>
              </a:rPr>
              <a:t>ומה הפתרונות ?                               שקף 26</a:t>
            </a:r>
            <a:endParaRPr lang="he-IL" sz="3000" dirty="0"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20</a:t>
            </a:fld>
            <a:endParaRPr lang="he-IL"/>
          </a:p>
        </p:txBody>
      </p:sp>
      <p:pic>
        <p:nvPicPr>
          <p:cNvPr id="40962" name="Picture 2" descr="http://www.google.co.il/url?source=imgres&amp;ct=tbn&amp;q=http://site.recy-cal.com/blog/wp-content/uploads/2011/08/waterbottles.jpg&amp;sa=X&amp;ei=PoTSTsfpCY_RsgbD9f35DA&amp;ved=0CAUQ8wc4Ew&amp;usg=AFQjCNFGZmuGZzW_WhTsMH9fBugJqHhe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552728" cy="4319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21</a:t>
            </a:fld>
            <a:endParaRPr lang="he-IL"/>
          </a:p>
        </p:txBody>
      </p:sp>
      <p:pic>
        <p:nvPicPr>
          <p:cNvPr id="48130" name="Picture 2" descr="http://www.google.co.il/url?source=imgres&amp;ct=tbn&amp;q=http://thecoolgadgets.com/wp-content/uploads/2011/04/beach-plastic-waste-ocean-debris.jpg&amp;sa=X&amp;ei=coTSTpz7E4PLswbuxL3JCA&amp;ved=0CAUQ8wc4EQ&amp;usg=AFQjCNFb25ocZdgSX3Xz-MlEpmAHZfzV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51825"/>
            <a:ext cx="6696744" cy="501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22</a:t>
            </a:fld>
            <a:endParaRPr lang="he-IL"/>
          </a:p>
        </p:txBody>
      </p:sp>
      <p:pic>
        <p:nvPicPr>
          <p:cNvPr id="51202" name="Picture 2" descr="http://www.google.co.il/url?source=imgres&amp;ct=tbn&amp;q=http://www.cawrecycles.org/files/images/plasticsdebris.jpg&amp;sa=X&amp;ei=oorSTsvsJoX6sgbHwv26DA&amp;ved=0CAUQ8wc4BA&amp;usg=AFQjCNFSE3mlBkSSEA6QWa6IlqKa691k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60186"/>
            <a:ext cx="6192688" cy="427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23</a:t>
            </a:fld>
            <a:endParaRPr lang="he-IL"/>
          </a:p>
        </p:txBody>
      </p:sp>
      <p:pic>
        <p:nvPicPr>
          <p:cNvPr id="50178" name="Picture 2" descr="http://www.google.co.il/url?source=imgres&amp;ct=tbn&amp;q=http://i01.i.aliimg.com/photo/v0/103939283/Mixed_plastic_waste.jpg&amp;sa=X&amp;ei=pojSTuapGM_EsgbvuvDbDA&amp;ved=0CAUQ8wc4Cw&amp;usg=AFQjCNGDd8DfWF5PjxJJ62qcOFVvrj8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858126" cy="589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180528" y="-20479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הפסולת נערמת לה , ערימות על גבי ערימות  ,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שנים  אחרי  שנים ,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על היבשה ,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על  שפת הים ,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בתוך האוקיינוס ,   ...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מאות ...ואפילו אלפי  שנים   !!  </a:t>
            </a: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251520" y="188640"/>
            <a:ext cx="87484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איך , אם כן , מסלקים  פסולת   מפלסטיק</a:t>
            </a:r>
            <a:r>
              <a:rPr lang="he-IL" sz="36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?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948264" y="980728"/>
            <a:ext cx="19704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לא מסלקים  !</a:t>
            </a:r>
            <a:endParaRPr lang="en-US" sz="3000" dirty="0" smtClean="0"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461665"/>
            <a:ext cx="844994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א.הפחתה בייצור הפלסטיק.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ב.הפחתה בשימוש   בפלסטיק – חינוך והסברה להגברת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מודעות הציבור לצריכה מבוקרת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ג.חקיקה : חוקים להגבלת הייצור והצריכה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ד.מוצרים  חלופיים   : שקיות בד רב פעמיות , שקיות 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ידידותיות לסביבה , פולימרים מתכלים ,...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ה.אסיפת  בקבוקים למחזור.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4499992" y="188640"/>
            <a:ext cx="44644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ומה הפתרונות   ?</a:t>
            </a:r>
            <a:endParaRPr lang="en-US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26</a:t>
            </a:fld>
            <a:endParaRPr lang="he-IL"/>
          </a:p>
        </p:txBody>
      </p:sp>
      <p:pic>
        <p:nvPicPr>
          <p:cNvPr id="3" name="Picture 8" descr="http://t1.gstatic.com/images?q=tbn:ANd9GcQw9apdTeSEf2-Sx66tzGa2klJd_uSLJjDvarDTov8f1KZmaYKh8TAwhBY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94266"/>
            <a:ext cx="3673548" cy="353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תמונה 9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520280" cy="254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478634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i="1" dirty="0" smtClean="0">
                <a:solidFill>
                  <a:schemeClr val="tx2">
                    <a:lumMod val="75000"/>
                  </a:schemeClr>
                </a:solidFill>
              </a:rPr>
              <a:t>בקבוקים הנאספים למחזור משמשים ליצירת סיבי פליז </a:t>
            </a:r>
            <a:endParaRPr lang="he-IL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27</a:t>
            </a:fld>
            <a:endParaRPr lang="he-IL"/>
          </a:p>
        </p:txBody>
      </p:sp>
      <p:pic>
        <p:nvPicPr>
          <p:cNvPr id="38915" name="תמונה 11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384391" cy="3722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1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982954" cy="4152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28</a:t>
            </a:fld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-1116632" y="764704"/>
            <a:ext cx="9723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5400" dirty="0" smtClean="0">
                <a:latin typeface="Calibri" pitchFamily="34" charset="0"/>
                <a:ea typeface="Calibri" pitchFamily="34" charset="0"/>
                <a:cs typeface="+mj-cs"/>
              </a:rPr>
              <a:t>ואולי   לך יש  עוד  הצעות  ?</a:t>
            </a:r>
            <a:endParaRPr lang="en-US" sz="5400" dirty="0" smtClean="0">
              <a:latin typeface="Arial" pitchFamily="34" charset="0"/>
              <a:cs typeface="+mj-cs"/>
            </a:endParaRPr>
          </a:p>
        </p:txBody>
      </p:sp>
      <p:pic>
        <p:nvPicPr>
          <p:cNvPr id="49158" name="Picture 6" descr="http://t2.gstatic.com/images?q=tbn:ANd9GcT_3Fl5uDOhJOckb53gSpCMgC6-OKh2oxM5AOjyWQwsnBLvmIJs-4l-Som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7345">
            <a:off x="1370422" y="3467782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160" name="Picture 8" descr="http://t2.gstatic.com/images?q=tbn:ANd9GcThJxfQVH-ShnShOGa8NfDSW4h2TncUpZA-QC_X6panb-0WixGFl65Wzb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5404">
            <a:off x="6717998" y="3918814"/>
            <a:ext cx="1910424" cy="191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1628800"/>
            <a:ext cx="84401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Reduce,  Reuse   and  Recycle 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5076056" y="260648"/>
            <a:ext cx="36004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אז  תתחיל  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971600" y="1556792"/>
            <a:ext cx="76328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 smtClean="0">
                <a:cs typeface="+mj-cs"/>
              </a:rPr>
              <a:t>שאלה 1                      שקף  5      </a:t>
            </a:r>
            <a:endParaRPr lang="he-IL" sz="3000" dirty="0">
              <a:cs typeface="+mj-cs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187624" y="2636912"/>
            <a:ext cx="7416824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 smtClean="0">
                <a:cs typeface="+mj-cs"/>
              </a:rPr>
              <a:t>שאלה 2                       שקף 6       </a:t>
            </a:r>
            <a:endParaRPr lang="he-IL" sz="3000" dirty="0">
              <a:cs typeface="+mj-cs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331640" y="3789040"/>
            <a:ext cx="734481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 smtClean="0">
                <a:cs typeface="+mj-cs"/>
              </a:rPr>
              <a:t>שאלה 3                       שקף 7          </a:t>
            </a:r>
            <a:endParaRPr lang="he-IL" sz="30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764704"/>
            <a:ext cx="66247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i="1" u="sng" dirty="0" smtClean="0"/>
              <a:t>שאלות:</a:t>
            </a:r>
            <a:endParaRPr lang="he-IL" sz="3600" b="1" i="1" u="sng" dirty="0"/>
          </a:p>
        </p:txBody>
      </p:sp>
      <p:sp>
        <p:nvSpPr>
          <p:cNvPr id="7" name="חץ ימינה 6">
            <a:hlinkClick r:id="rId5" action="ppaction://hlinksldjump"/>
          </p:cNvPr>
          <p:cNvSpPr/>
          <p:nvPr/>
        </p:nvSpPr>
        <p:spPr>
          <a:xfrm>
            <a:off x="6156176" y="5589240"/>
            <a:ext cx="21602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</a:rPr>
              <a:t>הידעת שבישראל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1979712" y="1124744"/>
            <a:ext cx="453650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j-cs"/>
              </a:rPr>
              <a:t>צדקת!!</a:t>
            </a:r>
            <a:endParaRPr lang="he-IL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6" name="מלבן מעוגל 5">
            <a:hlinkClick r:id="rId2" action="ppaction://hlinksldjump"/>
          </p:cNvPr>
          <p:cNvSpPr/>
          <p:nvPr/>
        </p:nvSpPr>
        <p:spPr>
          <a:xfrm>
            <a:off x="539552" y="551723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cs typeface="+mj-cs"/>
              </a:rPr>
              <a:t>חזרה לשאלות</a:t>
            </a:r>
            <a:endParaRPr lang="he-IL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26" name="תמונה 4" descr="http://upload.wikimedia.org/wikipedia/commons/thumb/b/b2/Plastic_household_items.jpg/250px-Plastic_household_ite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7" y="3501008"/>
            <a:ext cx="4086623" cy="270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31</a:t>
            </a:fld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2699792" y="0"/>
            <a:ext cx="453650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j-cs"/>
              </a:rPr>
              <a:t>צדקת!!</a:t>
            </a:r>
            <a:endParaRPr lang="he-IL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4" name="מלבן מעוגל 3">
            <a:hlinkClick r:id="rId2" action="ppaction://hlinksldjump"/>
          </p:cNvPr>
          <p:cNvSpPr/>
          <p:nvPr/>
        </p:nvSpPr>
        <p:spPr>
          <a:xfrm>
            <a:off x="539552" y="5517232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cs typeface="+mj-cs"/>
              </a:rPr>
              <a:t>חזרה לשאלות</a:t>
            </a:r>
            <a:endParaRPr lang="he-IL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5" name="Picture 2" descr="http://www.google.co.il/url?source=imgres&amp;ct=tbn&amp;q=http://mooncatom.files.wordpress.com/2010/06/polyethylene.png&amp;sa=X&amp;ei=wJDSTsC2HIactga-nJjrDA&amp;ved=0CAUQ8wc4Aw&amp;usg=AFQjCNERTwHARK5Cv1ETxWe25924RxfJ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518617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www.google.co.il/url?source=imgres&amp;ct=tbn&amp;q=http://physicaplus.org.il/zope/sites/physicaplus/home/he/1124811264/1139935064andelman/zope/sites/physicaplus/home/he/1124811264/1139935064andelman/zope/sites/physicaplus/home/he/1124811264/1139935064andelman/andelman3.jpg%3Fdisplay%3D&amp;sa=X&amp;ei=6ZDSTsy3BM7Gswag9fCBDQ&amp;ved=0CAUQ8wc4Cw&amp;usg=AFQjCNFAA-1K1P7XrPjpbFKRNf39sYoH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36912"/>
            <a:ext cx="3316314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32</a:t>
            </a:fld>
            <a:endParaRPr lang="he-IL"/>
          </a:p>
        </p:txBody>
      </p:sp>
      <p:sp>
        <p:nvSpPr>
          <p:cNvPr id="3" name="מלבן מעוגל 2">
            <a:hlinkClick r:id="rId2" action="ppaction://hlinksldjump"/>
          </p:cNvPr>
          <p:cNvSpPr/>
          <p:nvPr/>
        </p:nvSpPr>
        <p:spPr>
          <a:xfrm>
            <a:off x="467544" y="6021288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cs typeface="+mj-cs"/>
              </a:rPr>
              <a:t>חזרה לשאלות</a:t>
            </a:r>
            <a:endParaRPr lang="he-IL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2339752" y="0"/>
            <a:ext cx="4536504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j-cs"/>
              </a:rPr>
              <a:t>צדקת!!</a:t>
            </a:r>
            <a:endParaRPr lang="he-IL" sz="6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cs typeface="+mj-cs"/>
            </a:endParaRPr>
          </a:p>
        </p:txBody>
      </p:sp>
      <p:pic>
        <p:nvPicPr>
          <p:cNvPr id="7" name="Picture 4" descr="1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3902834" cy="325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5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960440" cy="330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33</a:t>
            </a:fld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1475656" y="1772816"/>
            <a:ext cx="5904656" cy="2520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cs typeface="+mj-cs"/>
              </a:rPr>
              <a:t>לא נכון !</a:t>
            </a:r>
          </a:p>
          <a:p>
            <a:pPr algn="ctr"/>
            <a:endParaRPr lang="he-IL" sz="4800" dirty="0" smtClean="0">
              <a:cs typeface="+mj-cs"/>
            </a:endParaRPr>
          </a:p>
          <a:p>
            <a:pPr algn="ctr"/>
            <a:r>
              <a:rPr lang="he-IL" sz="4800" dirty="0" smtClean="0">
                <a:cs typeface="+mj-cs"/>
              </a:rPr>
              <a:t>תחשוב שוב.</a:t>
            </a:r>
            <a:endParaRPr lang="he-IL" sz="4800" dirty="0">
              <a:cs typeface="+mj-cs"/>
            </a:endParaRPr>
          </a:p>
        </p:txBody>
      </p:sp>
      <p:sp>
        <p:nvSpPr>
          <p:cNvPr id="7" name="מלבן מעוגל 6">
            <a:hlinkClick r:id="rId3" action="ppaction://hlinksldjump"/>
          </p:cNvPr>
          <p:cNvSpPr/>
          <p:nvPr/>
        </p:nvSpPr>
        <p:spPr>
          <a:xfrm>
            <a:off x="539552" y="5373216"/>
            <a:ext cx="15841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cs typeface="+mj-cs"/>
              </a:rPr>
              <a:t>חזרה לשאלות</a:t>
            </a:r>
            <a:endParaRPr lang="he-IL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>
              <a:cs typeface="+mj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5" name="מלבן מעוגל 4"/>
          <p:cNvSpPr/>
          <p:nvPr/>
        </p:nvSpPr>
        <p:spPr>
          <a:xfrm>
            <a:off x="827584" y="404664"/>
            <a:ext cx="79208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solidFill>
                  <a:schemeClr val="tx1"/>
                </a:solidFill>
                <a:cs typeface="+mj-cs"/>
              </a:rPr>
              <a:t>מה זה פלסטיק  ? </a:t>
            </a:r>
            <a:r>
              <a:rPr lang="he-IL" sz="2400" dirty="0" smtClean="0">
                <a:solidFill>
                  <a:schemeClr val="tx1"/>
                </a:solidFill>
                <a:cs typeface="+mj-cs"/>
              </a:rPr>
              <a:t>בחר את התשובה הנכונה.</a:t>
            </a:r>
            <a:endParaRPr lang="he-IL" sz="2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79512" y="2060848"/>
            <a:ext cx="856895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 smtClean="0">
                <a:cs typeface="+mj-cs"/>
              </a:rPr>
              <a:t>א. חומר קשיח שממנו מכינים  בקבוקי שתייה ,   שמפו </a:t>
            </a:r>
            <a:r>
              <a:rPr lang="he-IL" sz="3000" dirty="0" err="1" smtClean="0">
                <a:cs typeface="+mj-cs"/>
              </a:rPr>
              <a:t>ואלסבון</a:t>
            </a:r>
            <a:r>
              <a:rPr lang="he-IL" sz="3000" dirty="0" smtClean="0">
                <a:cs typeface="+mj-cs"/>
              </a:rPr>
              <a:t>.</a:t>
            </a:r>
            <a:endParaRPr lang="he-IL" sz="3000" dirty="0">
              <a:cs typeface="+mj-cs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827584" y="2924944"/>
            <a:ext cx="79208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 smtClean="0">
                <a:cs typeface="+mj-cs"/>
              </a:rPr>
              <a:t>ב. שם רחב של  תרכובות סינתטיות או חצי סינתטיות </a:t>
            </a:r>
            <a:endParaRPr lang="he-IL" sz="3000" dirty="0">
              <a:cs typeface="+mj-cs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403648" y="3789040"/>
            <a:ext cx="734481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None/>
            </a:pPr>
            <a:r>
              <a:rPr lang="he-IL" sz="3000" dirty="0" smtClean="0">
                <a:cs typeface="+mj-cs"/>
              </a:rPr>
              <a:t>ג. סוג של חומר טבעי .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1115616" y="4869160"/>
            <a:ext cx="763284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buNone/>
            </a:pPr>
            <a:r>
              <a:rPr lang="he-IL" sz="3000" dirty="0" smtClean="0">
                <a:cs typeface="+mj-cs"/>
              </a:rPr>
              <a:t>ד. שם רחב של חומרים סינתטיים בלבד (הוכנו במעבדה)</a:t>
            </a:r>
            <a:endParaRPr lang="en-US" sz="3000" dirty="0" smtClean="0"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מלבן 4">
            <a:hlinkClick r:id="rId2" action="ppaction://hlinksldjump"/>
          </p:cNvPr>
          <p:cNvSpPr/>
          <p:nvPr/>
        </p:nvSpPr>
        <p:spPr>
          <a:xfrm>
            <a:off x="6156176" y="1556792"/>
            <a:ext cx="26580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א.מולקולות קטנות </a:t>
            </a:r>
            <a:endParaRPr lang="he-IL" sz="3000" dirty="0">
              <a:cs typeface="+mj-cs"/>
            </a:endParaRPr>
          </a:p>
        </p:txBody>
      </p:sp>
      <p:sp>
        <p:nvSpPr>
          <p:cNvPr id="6" name="מלבן 5">
            <a:hlinkClick r:id="rId2" action="ppaction://hlinksldjump"/>
          </p:cNvPr>
          <p:cNvSpPr/>
          <p:nvPr/>
        </p:nvSpPr>
        <p:spPr>
          <a:xfrm>
            <a:off x="0" y="2420888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ב.מולקולות גדולות ,  קשורות  בקשרי מימן  בין  מולקולאריים.</a:t>
            </a:r>
            <a:endParaRPr lang="en-US" sz="3000" dirty="0" smtClean="0">
              <a:latin typeface="Arial" pitchFamily="34" charset="0"/>
              <a:cs typeface="+mj-cs"/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611560" y="3356992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ג.מולקולות ענק  : שרשראות  בנויות מיחידות  חוזרת . כמו מחרוזת  </a:t>
            </a:r>
            <a:r>
              <a:rPr lang="he-IL" sz="3000" dirty="0" err="1" smtClean="0">
                <a:latin typeface="Calibri" pitchFamily="34" charset="0"/>
                <a:ea typeface="Calibri" pitchFamily="34" charset="0"/>
                <a:cs typeface="+mj-cs"/>
              </a:rPr>
              <a:t>העשוייה</a:t>
            </a: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  ממאות ואפילו אלפי חרוזים .</a:t>
            </a:r>
            <a:endParaRPr lang="en-US" sz="3000" dirty="0" smtClean="0">
              <a:latin typeface="Arial" pitchFamily="34" charset="0"/>
              <a:cs typeface="+mj-cs"/>
            </a:endParaRPr>
          </a:p>
        </p:txBody>
      </p:sp>
      <p:sp>
        <p:nvSpPr>
          <p:cNvPr id="8" name="מלבן 7">
            <a:hlinkClick r:id="rId2" action="ppaction://hlinksldjump"/>
          </p:cNvPr>
          <p:cNvSpPr/>
          <p:nvPr/>
        </p:nvSpPr>
        <p:spPr>
          <a:xfrm>
            <a:off x="6084168" y="4869160"/>
            <a:ext cx="27494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ד.סריג </a:t>
            </a:r>
            <a:r>
              <a:rPr lang="he-IL" sz="3000" dirty="0" err="1" smtClean="0">
                <a:latin typeface="Calibri" pitchFamily="34" charset="0"/>
                <a:ea typeface="Calibri" pitchFamily="34" charset="0"/>
                <a:cs typeface="+mj-cs"/>
              </a:rPr>
              <a:t>אטומרי</a:t>
            </a: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 חזק.</a:t>
            </a:r>
            <a:endParaRPr lang="he-IL" sz="3000" dirty="0" smtClean="0">
              <a:latin typeface="Arial" pitchFamily="34" charset="0"/>
              <a:cs typeface="+mj-cs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475656" y="260648"/>
            <a:ext cx="74168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וממה בנוי הפלסטיק  ?</a:t>
            </a:r>
            <a:r>
              <a:rPr lang="he-IL" sz="4400" dirty="0" smtClean="0">
                <a:cs typeface="+mj-cs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cs typeface="+mj-cs"/>
              </a:rPr>
              <a:t>בחר את התשובה הנכונה</a:t>
            </a:r>
            <a:r>
              <a:rPr lang="he-IL" dirty="0" smtClean="0">
                <a:solidFill>
                  <a:schemeClr val="tx1"/>
                </a:solidFill>
                <a:cs typeface="+mj-cs"/>
              </a:rPr>
              <a:t>.</a:t>
            </a:r>
            <a:endParaRPr lang="he-IL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755576" y="476672"/>
            <a:ext cx="81369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4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האם </a:t>
            </a:r>
            <a:r>
              <a:rPr lang="he-IL" sz="4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חומרים </a:t>
            </a:r>
            <a:r>
              <a:rPr lang="he-IL" sz="4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העשויים מפלסטיק </a:t>
            </a:r>
            <a:r>
              <a:rPr lang="he-IL" sz="4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+mj-cs"/>
              </a:rPr>
              <a:t>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/>
                </a:solidFill>
                <a:cs typeface="+mj-cs"/>
              </a:rPr>
              <a:t>בחר </a:t>
            </a:r>
            <a:r>
              <a:rPr lang="he-IL" sz="2400" dirty="0" smtClean="0">
                <a:solidFill>
                  <a:schemeClr val="tx1"/>
                </a:solidFill>
                <a:cs typeface="+mj-cs"/>
              </a:rPr>
              <a:t>את התשובה הנכונה.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+mj-cs"/>
            </a:endParaRP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6012160" y="1844824"/>
            <a:ext cx="2401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א.כולם מתכלים .</a:t>
            </a:r>
            <a:endParaRPr lang="he-IL" sz="3000" dirty="0">
              <a:cs typeface="+mj-cs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076056" y="2564904"/>
            <a:ext cx="33409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ב.כולם  ניתנים  </a:t>
            </a: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למחזור</a:t>
            </a:r>
            <a:endParaRPr lang="he-IL" sz="3000" dirty="0">
              <a:cs typeface="+mj-cs"/>
            </a:endParaRPr>
          </a:p>
        </p:txBody>
      </p:sp>
      <p:sp>
        <p:nvSpPr>
          <p:cNvPr id="9" name="מלבן 8">
            <a:hlinkClick r:id="rId2" action="ppaction://hlinksldjump"/>
          </p:cNvPr>
          <p:cNvSpPr/>
          <p:nvPr/>
        </p:nvSpPr>
        <p:spPr>
          <a:xfrm>
            <a:off x="2051720" y="3356992"/>
            <a:ext cx="63690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ג.כולם עמידים  ומתפרקים  באיטיות  רבה  מאד.</a:t>
            </a:r>
            <a:endParaRPr lang="en-US" sz="3000" dirty="0" smtClean="0">
              <a:latin typeface="Arial" pitchFamily="34" charset="0"/>
              <a:cs typeface="+mj-cs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827584" y="4293096"/>
            <a:ext cx="7596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ד.חלקם מתכלים, חלקם ניתנים  </a:t>
            </a:r>
            <a:r>
              <a:rPr lang="he-IL" sz="3000" dirty="0" err="1" smtClean="0">
                <a:latin typeface="Calibri" pitchFamily="34" charset="0"/>
                <a:ea typeface="Calibri" pitchFamily="34" charset="0"/>
                <a:cs typeface="+mj-cs"/>
              </a:rPr>
              <a:t>למיחזור</a:t>
            </a:r>
            <a:r>
              <a:rPr lang="he-IL" sz="3000" dirty="0" smtClean="0">
                <a:latin typeface="Calibri" pitchFamily="34" charset="0"/>
                <a:ea typeface="Calibri" pitchFamily="34" charset="0"/>
                <a:cs typeface="+mj-cs"/>
              </a:rPr>
              <a:t>,  ורובם  עמידים ומתפרקים באיטיות רבה במהלך מאות ואפילו אלפי שנים .</a:t>
            </a:r>
            <a:endParaRPr lang="he-IL" sz="3000" dirty="0" smtClean="0"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40849"/>
            <a:ext cx="799288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הידעת  .... 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שבישראל   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צורכים בין  500  מיליארד לביליון שקיות בכל שנה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פחות מ 1% מהשקיות ממוחזרות  . כי מחזור השקית יקר יותר מייצורה.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בשוק הישראלי  מחולקות  2 מיליארד שקיות בשנה.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ובעולם :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מחולקות  טריליון  שקיות בשנה .</a:t>
            </a:r>
            <a:endParaRPr kumimoji="0" lang="he-I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73374" y="260648"/>
            <a:ext cx="778469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הידעת .....?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שאירלנד  הטילה מס על שקיות הפלסטיק , וצריכת שקיות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הפלסטיק פחתה ב 90%.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סין אסרה חלוקת שקיות פלסטיק בחינם.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בנגלדש אסרה שימוש בשקיות פלסטיק.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he-I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סן פרנסיסקו אסרה שימוש בשקיות פלסטיק.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07-3C05-4DDD-9905-3775FF2D067A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39552" y="620688"/>
            <a:ext cx="78843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e-IL" sz="4400" dirty="0" smtClean="0">
                <a:cs typeface="+mj-cs"/>
              </a:rPr>
              <a:t>.....מדוע  ??</a:t>
            </a:r>
          </a:p>
          <a:p>
            <a:pPr>
              <a:buNone/>
            </a:pPr>
            <a:endParaRPr lang="en-US" sz="4400" dirty="0" smtClean="0">
              <a:cs typeface="+mj-cs"/>
            </a:endParaRPr>
          </a:p>
          <a:p>
            <a:pPr>
              <a:buNone/>
            </a:pPr>
            <a:r>
              <a:rPr lang="he-IL" sz="3600" dirty="0" smtClean="0">
                <a:cs typeface="+mj-cs"/>
              </a:rPr>
              <a:t>בשביל מה כל האיסורים האלה ?</a:t>
            </a:r>
          </a:p>
          <a:p>
            <a:pPr>
              <a:buNone/>
            </a:pPr>
            <a:endParaRPr lang="en-US" sz="3600" dirty="0" smtClean="0">
              <a:cs typeface="+mj-cs"/>
            </a:endParaRPr>
          </a:p>
          <a:p>
            <a:pPr>
              <a:buNone/>
            </a:pPr>
            <a:r>
              <a:rPr lang="he-IL" sz="3600" dirty="0" smtClean="0">
                <a:cs typeface="+mj-cs"/>
              </a:rPr>
              <a:t>מה כ"כ  רע בפלסטיק ?</a:t>
            </a:r>
          </a:p>
          <a:p>
            <a:pPr>
              <a:buNone/>
            </a:pPr>
            <a:endParaRPr lang="en-US" sz="3600" dirty="0" smtClean="0">
              <a:cs typeface="+mj-cs"/>
            </a:endParaRPr>
          </a:p>
          <a:p>
            <a:pPr>
              <a:buNone/>
            </a:pPr>
            <a:r>
              <a:rPr lang="he-IL" sz="3600" dirty="0" smtClean="0">
                <a:cs typeface="+mj-cs"/>
              </a:rPr>
              <a:t>הוא דווקא זול   ונוח לשימוש  !!</a:t>
            </a:r>
            <a:endParaRPr lang="en-US" sz="3600" dirty="0" smtClean="0">
              <a:cs typeface="+mj-cs"/>
            </a:endParaRPr>
          </a:p>
          <a:p>
            <a:pPr>
              <a:buNone/>
            </a:pPr>
            <a:endParaRPr lang="he-IL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</TotalTime>
  <Words>604</Words>
  <Application>Microsoft Office PowerPoint</Application>
  <PresentationFormat>‫הצגה על המסך (4:3)</PresentationFormat>
  <Paragraphs>171</Paragraphs>
  <Slides>33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הוראה בדרך החקר  מרצים :    פרופ'   אבי הופשטיין  ד"ר רחל ממלוק ד"ר דבורה קצביץ' מגישים : סנדרה , פבל , אפראח 1.12.11</dc:title>
  <dc:creator>משתמש</dc:creator>
  <cp:lastModifiedBy>Windows User</cp:lastModifiedBy>
  <cp:revision>47</cp:revision>
  <dcterms:created xsi:type="dcterms:W3CDTF">2011-11-27T12:50:17Z</dcterms:created>
  <dcterms:modified xsi:type="dcterms:W3CDTF">2012-06-25T09:16:54Z</dcterms:modified>
</cp:coreProperties>
</file>