
<file path=[Content_Types].xml><?xml version="1.0" encoding="utf-8"?>
<Types xmlns="http://schemas.openxmlformats.org/package/2006/content-types">
  <Default Extension="png" ContentType="image/png"/>
  <Default Extension="emf" ContentType="image/x-emf"/>
  <Default Extension="jpeg" ContentType="image/jpeg"/>
  <Default Extension="wmf" ContentType="image/x-w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8" r:id="rId3"/>
    <p:sldId id="259" r:id="rId4"/>
    <p:sldId id="257" r:id="rId5"/>
    <p:sldId id="265" r:id="rId6"/>
    <p:sldId id="260" r:id="rId7"/>
    <p:sldId id="261" r:id="rId8"/>
    <p:sldId id="266" r:id="rId9"/>
    <p:sldId id="262" r:id="rId10"/>
    <p:sldId id="263" r:id="rId11"/>
    <p:sldId id="264" r:id="rId12"/>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17" d="100"/>
          <a:sy n="17" d="100"/>
        </p:scale>
        <p:origin x="-120" y="-105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שקופית כותרת">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971E3B3A-DEC5-4CCB-BA3D-82CA3F855C2D}" type="datetimeFigureOut">
              <a:rPr lang="he-IL" smtClean="0"/>
              <a:t>כ"ב/טבת/תשע"ה</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CAFF850F-FAF1-4036-9613-D1A4AEF836B9}" type="slidenum">
              <a:rPr lang="he-IL" smtClean="0"/>
              <a:t>‹#›</a:t>
            </a:fld>
            <a:endParaRPr lang="he-IL"/>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smtClean="0"/>
              <a:t>לחץ כדי לערוך סגנון כותרת משנה של תבנית בסיס</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he-IL" smtClean="0"/>
              <a:t>לחץ כדי לערוך סגנון כותרת של תבנית בסיס</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smtClean="0"/>
              <a:t>לחץ כדי לערוך סגנון כותרת של תבנית בסיס</a:t>
            </a:r>
            <a:endParaRPr lang="en-US" dirty="0"/>
          </a:p>
        </p:txBody>
      </p:sp>
      <p:sp>
        <p:nvSpPr>
          <p:cNvPr id="3" name="Vertical Text Placeholder 2"/>
          <p:cNvSpPr>
            <a:spLocks noGrp="1"/>
          </p:cNvSpPr>
          <p:nvPr>
            <p:ph type="body" orient="vert" idx="1"/>
          </p:nvPr>
        </p:nvSpPr>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Date Placeholder 3"/>
          <p:cNvSpPr>
            <a:spLocks noGrp="1"/>
          </p:cNvSpPr>
          <p:nvPr>
            <p:ph type="dt" sz="half" idx="10"/>
          </p:nvPr>
        </p:nvSpPr>
        <p:spPr/>
        <p:txBody>
          <a:bodyPr/>
          <a:lstStyle/>
          <a:p>
            <a:fld id="{971E3B3A-DEC5-4CCB-BA3D-82CA3F855C2D}" type="datetimeFigureOut">
              <a:rPr lang="he-IL" smtClean="0"/>
              <a:t>כ"ב/טבת/תשע"ה</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CAFF850F-FAF1-4036-9613-D1A4AEF836B9}" type="slidenum">
              <a:rPr lang="he-IL" smtClean="0"/>
              <a:t>‹#›</a:t>
            </a:fld>
            <a:endParaRPr lang="he-I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he-IL" smtClean="0"/>
              <a:t>לחץ כדי לערוך סגנון כותרת של תבנית בסיס</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Date Placeholder 3"/>
          <p:cNvSpPr>
            <a:spLocks noGrp="1"/>
          </p:cNvSpPr>
          <p:nvPr>
            <p:ph type="dt" sz="half" idx="10"/>
          </p:nvPr>
        </p:nvSpPr>
        <p:spPr/>
        <p:txBody>
          <a:bodyPr/>
          <a:lstStyle/>
          <a:p>
            <a:fld id="{971E3B3A-DEC5-4CCB-BA3D-82CA3F855C2D}" type="datetimeFigureOut">
              <a:rPr lang="he-IL" smtClean="0"/>
              <a:t>כ"ב/טבת/תשע"ה</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CAFF850F-FAF1-4036-9613-D1A4AEF836B9}" type="slidenum">
              <a:rPr lang="he-IL" smtClean="0"/>
              <a:t>‹#›</a:t>
            </a:fld>
            <a:endParaRPr lang="he-I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he-IL" smtClean="0"/>
              <a:t>לחץ כדי לערוך סגנון כותרת של תבנית בסיס</a:t>
            </a:r>
            <a:endParaRPr lang="en-US" dirty="0"/>
          </a:p>
        </p:txBody>
      </p:sp>
      <p:sp>
        <p:nvSpPr>
          <p:cNvPr id="4" name="Date Placeholder 3"/>
          <p:cNvSpPr>
            <a:spLocks noGrp="1"/>
          </p:cNvSpPr>
          <p:nvPr>
            <p:ph type="dt" sz="half" idx="10"/>
          </p:nvPr>
        </p:nvSpPr>
        <p:spPr/>
        <p:txBody>
          <a:bodyPr/>
          <a:lstStyle/>
          <a:p>
            <a:fld id="{971E3B3A-DEC5-4CCB-BA3D-82CA3F855C2D}" type="datetimeFigureOut">
              <a:rPr lang="he-IL" smtClean="0"/>
              <a:t>כ"ב/טבת/תשע"ה</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CAFF850F-FAF1-4036-9613-D1A4AEF836B9}" type="slidenum">
              <a:rPr lang="he-IL" smtClean="0"/>
              <a:t>‹#›</a:t>
            </a:fld>
            <a:endParaRPr lang="he-IL"/>
          </a:p>
        </p:txBody>
      </p:sp>
      <p:sp>
        <p:nvSpPr>
          <p:cNvPr id="8" name="Content Placeholder 7"/>
          <p:cNvSpPr>
            <a:spLocks noGrp="1"/>
          </p:cNvSpPr>
          <p:nvPr>
            <p:ph sz="quarter" idx="13"/>
          </p:nvPr>
        </p:nvSpPr>
        <p:spPr>
          <a:xfrm>
            <a:off x="609600" y="1600200"/>
            <a:ext cx="7924800" cy="4114800"/>
          </a:xfrm>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כותרת מקטע עליונה">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Date Placeholder 3"/>
          <p:cNvSpPr>
            <a:spLocks noGrp="1"/>
          </p:cNvSpPr>
          <p:nvPr>
            <p:ph type="dt" sz="half" idx="10"/>
          </p:nvPr>
        </p:nvSpPr>
        <p:spPr/>
        <p:txBody>
          <a:bodyPr/>
          <a:lstStyle/>
          <a:p>
            <a:fld id="{971E3B3A-DEC5-4CCB-BA3D-82CA3F855C2D}" type="datetimeFigureOut">
              <a:rPr lang="he-IL" smtClean="0"/>
              <a:t>כ"ב/טבת/תשע"ה</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CAFF850F-FAF1-4036-9613-D1A4AEF836B9}" type="slidenum">
              <a:rPr lang="he-IL" smtClean="0"/>
              <a:t>‹#›</a:t>
            </a:fld>
            <a:endParaRPr lang="he-I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smtClean="0"/>
          </a:p>
        </p:txBody>
      </p:sp>
      <p:sp>
        <p:nvSpPr>
          <p:cNvPr id="2" name="Title 1"/>
          <p:cNvSpPr>
            <a:spLocks noGrp="1"/>
          </p:cNvSpPr>
          <p:nvPr>
            <p:ph type="title"/>
          </p:nvPr>
        </p:nvSpPr>
        <p:spPr>
          <a:xfrm>
            <a:off x="609600" y="274638"/>
            <a:ext cx="7924800" cy="1143000"/>
          </a:xfrm>
        </p:spPr>
        <p:txBody>
          <a:bodyPr/>
          <a:lstStyle/>
          <a:p>
            <a:r>
              <a:rPr lang="he-IL" smtClean="0"/>
              <a:t>לחץ כדי לערוך סגנון כותרת של תבנית בסיס</a:t>
            </a:r>
            <a:endParaRPr lang="en-US" dirty="0"/>
          </a:p>
        </p:txBody>
      </p:sp>
      <p:sp>
        <p:nvSpPr>
          <p:cNvPr id="5" name="Date Placeholder 4"/>
          <p:cNvSpPr>
            <a:spLocks noGrp="1"/>
          </p:cNvSpPr>
          <p:nvPr>
            <p:ph type="dt" sz="half" idx="10"/>
          </p:nvPr>
        </p:nvSpPr>
        <p:spPr/>
        <p:txBody>
          <a:bodyPr/>
          <a:lstStyle/>
          <a:p>
            <a:fld id="{971E3B3A-DEC5-4CCB-BA3D-82CA3F855C2D}" type="datetimeFigureOut">
              <a:rPr lang="he-IL" smtClean="0"/>
              <a:t>כ"ב/טבת/תשע"ה</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CAFF850F-FAF1-4036-9613-D1A4AEF836B9}" type="slidenum">
              <a:rPr lang="he-IL" smtClean="0"/>
              <a:t>‹#›</a:t>
            </a:fld>
            <a:endParaRPr lang="he-I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7" name="Date Placeholder 6"/>
          <p:cNvSpPr>
            <a:spLocks noGrp="1"/>
          </p:cNvSpPr>
          <p:nvPr>
            <p:ph type="dt" sz="half" idx="10"/>
          </p:nvPr>
        </p:nvSpPr>
        <p:spPr/>
        <p:txBody>
          <a:bodyPr/>
          <a:lstStyle/>
          <a:p>
            <a:fld id="{971E3B3A-DEC5-4CCB-BA3D-82CA3F855C2D}" type="datetimeFigureOut">
              <a:rPr lang="he-IL" smtClean="0"/>
              <a:t>כ"ב/טבת/תשע"ה</a:t>
            </a:fld>
            <a:endParaRPr lang="he-IL"/>
          </a:p>
        </p:txBody>
      </p:sp>
      <p:sp>
        <p:nvSpPr>
          <p:cNvPr id="8" name="Footer Placeholder 7"/>
          <p:cNvSpPr>
            <a:spLocks noGrp="1"/>
          </p:cNvSpPr>
          <p:nvPr>
            <p:ph type="ftr" sz="quarter" idx="11"/>
          </p:nvPr>
        </p:nvSpPr>
        <p:spPr/>
        <p:txBody>
          <a:bodyPr/>
          <a:lstStyle/>
          <a:p>
            <a:endParaRPr lang="he-IL"/>
          </a:p>
        </p:txBody>
      </p:sp>
      <p:sp>
        <p:nvSpPr>
          <p:cNvPr id="9" name="Slide Number Placeholder 8"/>
          <p:cNvSpPr>
            <a:spLocks noGrp="1"/>
          </p:cNvSpPr>
          <p:nvPr>
            <p:ph type="sldNum" sz="quarter" idx="12"/>
          </p:nvPr>
        </p:nvSpPr>
        <p:spPr/>
        <p:txBody>
          <a:bodyPr/>
          <a:lstStyle/>
          <a:p>
            <a:fld id="{CAFF850F-FAF1-4036-9613-D1A4AEF836B9}" type="slidenum">
              <a:rPr lang="he-IL" smtClean="0"/>
              <a:t>‹#›</a:t>
            </a:fld>
            <a:endParaRPr lang="he-I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he-IL" smtClean="0"/>
              <a:t>לחץ כדי לערוך סגנון כותרת של תבנית בסיס</a:t>
            </a:r>
            <a:endParaRPr lang="en-US" dirty="0"/>
          </a:p>
        </p:txBody>
      </p:sp>
      <p:sp>
        <p:nvSpPr>
          <p:cNvPr id="3" name="Date Placeholder 2"/>
          <p:cNvSpPr>
            <a:spLocks noGrp="1"/>
          </p:cNvSpPr>
          <p:nvPr>
            <p:ph type="dt" sz="half" idx="10"/>
          </p:nvPr>
        </p:nvSpPr>
        <p:spPr/>
        <p:txBody>
          <a:bodyPr/>
          <a:lstStyle/>
          <a:p>
            <a:fld id="{971E3B3A-DEC5-4CCB-BA3D-82CA3F855C2D}" type="datetimeFigureOut">
              <a:rPr lang="he-IL" smtClean="0"/>
              <a:t>כ"ב/טבת/תשע"ה</a:t>
            </a:fld>
            <a:endParaRPr lang="he-IL"/>
          </a:p>
        </p:txBody>
      </p:sp>
      <p:sp>
        <p:nvSpPr>
          <p:cNvPr id="4" name="Footer Placeholder 3"/>
          <p:cNvSpPr>
            <a:spLocks noGrp="1"/>
          </p:cNvSpPr>
          <p:nvPr>
            <p:ph type="ftr" sz="quarter" idx="11"/>
          </p:nvPr>
        </p:nvSpPr>
        <p:spPr/>
        <p:txBody>
          <a:bodyPr/>
          <a:lstStyle/>
          <a:p>
            <a:endParaRPr lang="he-IL"/>
          </a:p>
        </p:txBody>
      </p:sp>
      <p:sp>
        <p:nvSpPr>
          <p:cNvPr id="5" name="Slide Number Placeholder 4"/>
          <p:cNvSpPr>
            <a:spLocks noGrp="1"/>
          </p:cNvSpPr>
          <p:nvPr>
            <p:ph type="sldNum" sz="quarter" idx="12"/>
          </p:nvPr>
        </p:nvSpPr>
        <p:spPr/>
        <p:txBody>
          <a:bodyPr/>
          <a:lstStyle/>
          <a:p>
            <a:fld id="{CAFF850F-FAF1-4036-9613-D1A4AEF836B9}" type="slidenum">
              <a:rPr lang="he-IL" smtClean="0"/>
              <a:t>‹#›</a:t>
            </a:fld>
            <a:endParaRPr lang="he-I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1E3B3A-DEC5-4CCB-BA3D-82CA3F855C2D}" type="datetimeFigureOut">
              <a:rPr lang="he-IL" smtClean="0"/>
              <a:t>כ"ב/טבת/תשע"ה</a:t>
            </a:fld>
            <a:endParaRPr lang="he-IL"/>
          </a:p>
        </p:txBody>
      </p:sp>
      <p:sp>
        <p:nvSpPr>
          <p:cNvPr id="3" name="Footer Placeholder 2"/>
          <p:cNvSpPr>
            <a:spLocks noGrp="1"/>
          </p:cNvSpPr>
          <p:nvPr>
            <p:ph type="ftr" sz="quarter" idx="11"/>
          </p:nvPr>
        </p:nvSpPr>
        <p:spPr/>
        <p:txBody>
          <a:bodyPr/>
          <a:lstStyle/>
          <a:p>
            <a:endParaRPr lang="he-IL"/>
          </a:p>
        </p:txBody>
      </p:sp>
      <p:sp>
        <p:nvSpPr>
          <p:cNvPr id="4" name="Slide Number Placeholder 3"/>
          <p:cNvSpPr>
            <a:spLocks noGrp="1"/>
          </p:cNvSpPr>
          <p:nvPr>
            <p:ph type="sldNum" sz="quarter" idx="12"/>
          </p:nvPr>
        </p:nvSpPr>
        <p:spPr/>
        <p:txBody>
          <a:bodyPr/>
          <a:lstStyle/>
          <a:p>
            <a:fld id="{CAFF850F-FAF1-4036-9613-D1A4AEF836B9}" type="slidenum">
              <a:rPr lang="he-IL" smtClean="0"/>
              <a:t>‹#›</a:t>
            </a:fld>
            <a:endParaRPr lang="he-I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he-IL" smtClean="0"/>
              <a:t>לחץ כדי לערוך סגנון כותרת של תבנית בסיס</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Date Placeholder 4"/>
          <p:cNvSpPr>
            <a:spLocks noGrp="1"/>
          </p:cNvSpPr>
          <p:nvPr>
            <p:ph type="dt" sz="half" idx="10"/>
          </p:nvPr>
        </p:nvSpPr>
        <p:spPr/>
        <p:txBody>
          <a:bodyPr/>
          <a:lstStyle/>
          <a:p>
            <a:fld id="{971E3B3A-DEC5-4CCB-BA3D-82CA3F855C2D}" type="datetimeFigureOut">
              <a:rPr lang="he-IL" smtClean="0"/>
              <a:t>כ"ב/טבת/תשע"ה</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CAFF850F-FAF1-4036-9613-D1A4AEF836B9}" type="slidenum">
              <a:rPr lang="he-IL" smtClean="0"/>
              <a:t>‹#›</a:t>
            </a:fld>
            <a:endParaRPr lang="he-I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תמונה עם כיתוב">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he-IL" smtClean="0"/>
              <a:t>לחץ כדי לערוך סגנון כותרת של תבנית בסיס</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smtClean="0"/>
              <a:t>לחץ על הסמל כדי להוסיף תמונה</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Date Placeholder 4"/>
          <p:cNvSpPr>
            <a:spLocks noGrp="1"/>
          </p:cNvSpPr>
          <p:nvPr>
            <p:ph type="dt" sz="half" idx="10"/>
          </p:nvPr>
        </p:nvSpPr>
        <p:spPr/>
        <p:txBody>
          <a:bodyPr/>
          <a:lstStyle/>
          <a:p>
            <a:fld id="{971E3B3A-DEC5-4CCB-BA3D-82CA3F855C2D}" type="datetimeFigureOut">
              <a:rPr lang="he-IL" smtClean="0"/>
              <a:t>כ"ב/טבת/תשע"ה</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CAFF850F-FAF1-4036-9613-D1A4AEF836B9}" type="slidenum">
              <a:rPr lang="he-IL" smtClean="0"/>
              <a:t>‹#›</a:t>
            </a:fld>
            <a:endParaRPr lang="he-I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971E3B3A-DEC5-4CCB-BA3D-82CA3F855C2D}" type="datetimeFigureOut">
              <a:rPr lang="he-IL" smtClean="0"/>
              <a:t>כ"ב/טבת/תשע"ה</a:t>
            </a:fld>
            <a:endParaRPr lang="he-IL"/>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he-IL"/>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CAFF850F-FAF1-4036-9613-D1A4AEF836B9}" type="slidenum">
              <a:rPr lang="he-IL" smtClean="0"/>
              <a:t>‹#›</a:t>
            </a:fld>
            <a:endParaRPr lang="he-IL"/>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1" eaLnBrk="1" latinLnBrk="0" hangingPunct="1">
        <a:spcBef>
          <a:spcPct val="0"/>
        </a:spcBef>
        <a:buNone/>
        <a:defRPr sz="3000" kern="1200" cap="all" spc="50" baseline="0">
          <a:solidFill>
            <a:schemeClr val="tx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914400" rtl="1"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r" defTabSz="914400" rtl="1"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r" defTabSz="914400" rtl="1"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r" defTabSz="914400" rtl="1"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r" defTabSz="914400" rtl="1"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r" defTabSz="914400" rtl="1"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r" defTabSz="914400" rtl="1"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r" defTabSz="914400" rtl="1"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r" defTabSz="914400" rtl="1"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1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3.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כותרת משנה 2"/>
          <p:cNvSpPr>
            <a:spLocks noGrp="1"/>
          </p:cNvSpPr>
          <p:nvPr>
            <p:ph type="subTitle" idx="1"/>
          </p:nvPr>
        </p:nvSpPr>
        <p:spPr>
          <a:xfrm>
            <a:off x="1259632" y="3212976"/>
            <a:ext cx="6400800" cy="1752600"/>
          </a:xfrm>
        </p:spPr>
        <p:txBody>
          <a:bodyPr>
            <a:normAutofit/>
          </a:bodyPr>
          <a:lstStyle/>
          <a:p>
            <a:r>
              <a:rPr lang="he-IL" sz="2400" dirty="0" smtClean="0">
                <a:solidFill>
                  <a:schemeClr val="tx1"/>
                </a:solidFill>
                <a:latin typeface="Arial" pitchFamily="34" charset="0"/>
                <a:cs typeface="Arial" pitchFamily="34" charset="0"/>
              </a:rPr>
              <a:t>אדפטציה של פעילות שפותחה באוסטריה</a:t>
            </a:r>
            <a:endParaRPr lang="he-IL" sz="2400" dirty="0">
              <a:solidFill>
                <a:schemeClr val="tx1"/>
              </a:solidFill>
              <a:latin typeface="Arial" pitchFamily="34" charset="0"/>
              <a:cs typeface="Arial" pitchFamily="34" charset="0"/>
            </a:endParaRPr>
          </a:p>
        </p:txBody>
      </p:sp>
      <p:sp>
        <p:nvSpPr>
          <p:cNvPr id="2" name="כותרת 1"/>
          <p:cNvSpPr>
            <a:spLocks noGrp="1"/>
          </p:cNvSpPr>
          <p:nvPr>
            <p:ph type="ctrTitle"/>
          </p:nvPr>
        </p:nvSpPr>
        <p:spPr>
          <a:xfrm>
            <a:off x="611560" y="1628800"/>
            <a:ext cx="7772400" cy="1470025"/>
          </a:xfrm>
        </p:spPr>
        <p:txBody>
          <a:bodyPr>
            <a:normAutofit/>
          </a:bodyPr>
          <a:lstStyle/>
          <a:p>
            <a:r>
              <a:rPr lang="he-IL" sz="5400" dirty="0" err="1" smtClean="0"/>
              <a:t>ג'יני</a:t>
            </a:r>
            <a:r>
              <a:rPr lang="he-IL" sz="5400" dirty="0" smtClean="0"/>
              <a:t> בבקבוק</a:t>
            </a:r>
            <a:endParaRPr lang="he-IL" sz="5400" dirty="0"/>
          </a:p>
        </p:txBody>
      </p:sp>
      <p:pic>
        <p:nvPicPr>
          <p:cNvPr id="4" name="תמונה 3"/>
          <p:cNvPicPr/>
          <p:nvPr/>
        </p:nvPicPr>
        <p:blipFill>
          <a:blip r:embed="rId2">
            <a:extLst>
              <a:ext uri="{28A0092B-C50C-407E-A947-70E740481C1C}">
                <a14:useLocalDpi xmlns:a14="http://schemas.microsoft.com/office/drawing/2010/main" val="0"/>
              </a:ext>
            </a:extLst>
          </a:blip>
          <a:stretch>
            <a:fillRect/>
          </a:stretch>
        </p:blipFill>
        <p:spPr>
          <a:xfrm>
            <a:off x="395536" y="4005064"/>
            <a:ext cx="1810509" cy="2312665"/>
          </a:xfrm>
          <a:prstGeom prst="rect">
            <a:avLst/>
          </a:prstGeom>
        </p:spPr>
      </p:pic>
    </p:spTree>
    <p:extLst>
      <p:ext uri="{BB962C8B-B14F-4D97-AF65-F5344CB8AC3E}">
        <p14:creationId xmlns:p14="http://schemas.microsoft.com/office/powerpoint/2010/main" val="11921536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99792" y="1628800"/>
            <a:ext cx="4259076" cy="38331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כותרת 1"/>
          <p:cNvSpPr>
            <a:spLocks noGrp="1"/>
          </p:cNvSpPr>
          <p:nvPr>
            <p:ph type="title"/>
          </p:nvPr>
        </p:nvSpPr>
        <p:spPr/>
        <p:txBody>
          <a:bodyPr/>
          <a:lstStyle/>
          <a:p>
            <a:pPr algn="l" rtl="0"/>
            <a:r>
              <a:rPr lang="en-US" b="1" dirty="0" smtClean="0">
                <a:latin typeface="Arial" pitchFamily="34" charset="0"/>
                <a:cs typeface="Arial" pitchFamily="34" charset="0"/>
              </a:rPr>
              <a:t>Engage</a:t>
            </a:r>
            <a:endParaRPr lang="he-IL" b="1" dirty="0">
              <a:latin typeface="Arial" pitchFamily="34" charset="0"/>
              <a:cs typeface="Arial" pitchFamily="34" charset="0"/>
            </a:endParaRPr>
          </a:p>
        </p:txBody>
      </p:sp>
      <p:sp>
        <p:nvSpPr>
          <p:cNvPr id="3" name="מציין מיקום תוכן 2"/>
          <p:cNvSpPr>
            <a:spLocks noGrp="1"/>
          </p:cNvSpPr>
          <p:nvPr>
            <p:ph sz="quarter" idx="13"/>
          </p:nvPr>
        </p:nvSpPr>
        <p:spPr>
          <a:xfrm>
            <a:off x="611560" y="6021288"/>
            <a:ext cx="7924800" cy="648072"/>
          </a:xfrm>
        </p:spPr>
        <p:txBody>
          <a:bodyPr>
            <a:normAutofit/>
          </a:bodyPr>
          <a:lstStyle/>
          <a:p>
            <a:r>
              <a:rPr lang="he-IL" sz="3200" dirty="0">
                <a:latin typeface="Arial" pitchFamily="34" charset="0"/>
                <a:cs typeface="Arial" pitchFamily="34" charset="0"/>
              </a:rPr>
              <a:t>רשמו את התצפיות כאשר פותחים את הבקבוק</a:t>
            </a:r>
          </a:p>
        </p:txBody>
      </p:sp>
      <p:pic>
        <p:nvPicPr>
          <p:cNvPr id="4" name="Grafik 5"/>
          <p:cNvPicPr/>
          <p:nvPr/>
        </p:nvPicPr>
        <p:blipFill>
          <a:blip r:embed="rId3">
            <a:extLst>
              <a:ext uri="{28A0092B-C50C-407E-A947-70E740481C1C}">
                <a14:useLocalDpi xmlns:a14="http://schemas.microsoft.com/office/drawing/2010/main" val="0"/>
              </a:ext>
            </a:extLst>
          </a:blip>
          <a:srcRect/>
          <a:stretch>
            <a:fillRect/>
          </a:stretch>
        </p:blipFill>
        <p:spPr bwMode="auto">
          <a:xfrm>
            <a:off x="7308304" y="476672"/>
            <a:ext cx="936104" cy="792088"/>
          </a:xfrm>
          <a:prstGeom prst="rect">
            <a:avLst/>
          </a:prstGeom>
          <a:noFill/>
          <a:ln>
            <a:noFill/>
          </a:ln>
        </p:spPr>
      </p:pic>
      <p:pic>
        <p:nvPicPr>
          <p:cNvPr id="1026" name="Picture 2" descr="https://s-media-cache-ak0.pinimg.com/236x/0f/3e/9f/0f3e9f6f78586ed01e85618699d23495.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90924" y="3212976"/>
            <a:ext cx="911261" cy="12124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106800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99792" y="1628800"/>
            <a:ext cx="4259076" cy="38331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כותרת 1"/>
          <p:cNvSpPr>
            <a:spLocks noGrp="1"/>
          </p:cNvSpPr>
          <p:nvPr>
            <p:ph type="title"/>
          </p:nvPr>
        </p:nvSpPr>
        <p:spPr/>
        <p:txBody>
          <a:bodyPr/>
          <a:lstStyle/>
          <a:p>
            <a:pPr algn="l" rtl="0"/>
            <a:r>
              <a:rPr lang="en-US" b="1" dirty="0" smtClean="0">
                <a:latin typeface="Arial" pitchFamily="34" charset="0"/>
                <a:cs typeface="Arial" pitchFamily="34" charset="0"/>
              </a:rPr>
              <a:t>Engage</a:t>
            </a:r>
            <a:endParaRPr lang="he-IL" b="1" dirty="0">
              <a:latin typeface="Arial" pitchFamily="34" charset="0"/>
              <a:cs typeface="Arial" pitchFamily="34" charset="0"/>
            </a:endParaRPr>
          </a:p>
        </p:txBody>
      </p:sp>
      <p:sp>
        <p:nvSpPr>
          <p:cNvPr id="3" name="מציין מיקום תוכן 2"/>
          <p:cNvSpPr>
            <a:spLocks noGrp="1"/>
          </p:cNvSpPr>
          <p:nvPr>
            <p:ph sz="quarter" idx="13"/>
          </p:nvPr>
        </p:nvSpPr>
        <p:spPr>
          <a:xfrm>
            <a:off x="611560" y="6021288"/>
            <a:ext cx="7924800" cy="648072"/>
          </a:xfrm>
        </p:spPr>
        <p:txBody>
          <a:bodyPr>
            <a:normAutofit/>
          </a:bodyPr>
          <a:lstStyle/>
          <a:p>
            <a:r>
              <a:rPr lang="he-IL" sz="3200" dirty="0">
                <a:latin typeface="Arial" pitchFamily="34" charset="0"/>
                <a:cs typeface="Arial" pitchFamily="34" charset="0"/>
              </a:rPr>
              <a:t>רשמו את התצפיות כאשר פותחים את הבקבוק</a:t>
            </a:r>
          </a:p>
        </p:txBody>
      </p:sp>
      <p:pic>
        <p:nvPicPr>
          <p:cNvPr id="4" name="Grafik 5"/>
          <p:cNvPicPr/>
          <p:nvPr/>
        </p:nvPicPr>
        <p:blipFill>
          <a:blip r:embed="rId3">
            <a:extLst>
              <a:ext uri="{28A0092B-C50C-407E-A947-70E740481C1C}">
                <a14:useLocalDpi xmlns:a14="http://schemas.microsoft.com/office/drawing/2010/main" val="0"/>
              </a:ext>
            </a:extLst>
          </a:blip>
          <a:srcRect/>
          <a:stretch>
            <a:fillRect/>
          </a:stretch>
        </p:blipFill>
        <p:spPr bwMode="auto">
          <a:xfrm>
            <a:off x="7308304" y="476672"/>
            <a:ext cx="936104" cy="792088"/>
          </a:xfrm>
          <a:prstGeom prst="rect">
            <a:avLst/>
          </a:prstGeom>
          <a:noFill/>
          <a:ln>
            <a:noFill/>
          </a:ln>
        </p:spPr>
      </p:pic>
      <p:pic>
        <p:nvPicPr>
          <p:cNvPr id="1026" name="Picture 2" descr="https://s-media-cache-ak0.pinimg.com/236x/0f/3e/9f/0f3e9f6f78586ed01e85618699d23495.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90924" y="3212976"/>
            <a:ext cx="911261" cy="12124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046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99792" y="1628800"/>
            <a:ext cx="4259076" cy="38331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כותרת 1"/>
          <p:cNvSpPr>
            <a:spLocks noGrp="1"/>
          </p:cNvSpPr>
          <p:nvPr>
            <p:ph type="title"/>
          </p:nvPr>
        </p:nvSpPr>
        <p:spPr>
          <a:xfrm>
            <a:off x="609600" y="274638"/>
            <a:ext cx="7924800" cy="922114"/>
          </a:xfrm>
          <a:solidFill>
            <a:schemeClr val="tx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pPr>
              <a:lnSpc>
                <a:spcPct val="115000"/>
              </a:lnSpc>
              <a:spcAft>
                <a:spcPts val="1000"/>
              </a:spcAft>
            </a:pPr>
            <a:r>
              <a:rPr lang="de-DE" sz="3200" b="1" dirty="0" smtClean="0">
                <a:solidFill>
                  <a:srgbClr val="FF0000"/>
                </a:solidFill>
                <a:latin typeface="Comic Sans MS"/>
                <a:ea typeface="Calibri"/>
                <a:cs typeface="Arial"/>
              </a:rPr>
              <a:t>Engage</a:t>
            </a:r>
            <a:endParaRPr lang="he-IL" b="1" dirty="0">
              <a:latin typeface="Arial" pitchFamily="34" charset="0"/>
              <a:cs typeface="Arial" pitchFamily="34" charset="0"/>
            </a:endParaRPr>
          </a:p>
        </p:txBody>
      </p:sp>
      <p:pic>
        <p:nvPicPr>
          <p:cNvPr id="4" name="Grafik 5"/>
          <p:cNvPicPr/>
          <p:nvPr/>
        </p:nvPicPr>
        <p:blipFill>
          <a:blip r:embed="rId3">
            <a:extLst>
              <a:ext uri="{28A0092B-C50C-407E-A947-70E740481C1C}">
                <a14:useLocalDpi xmlns:a14="http://schemas.microsoft.com/office/drawing/2010/main" val="0"/>
              </a:ext>
            </a:extLst>
          </a:blip>
          <a:srcRect/>
          <a:stretch>
            <a:fillRect/>
          </a:stretch>
        </p:blipFill>
        <p:spPr bwMode="auto">
          <a:xfrm>
            <a:off x="7357980" y="404664"/>
            <a:ext cx="936104" cy="792088"/>
          </a:xfrm>
          <a:prstGeom prst="rect">
            <a:avLst/>
          </a:prstGeom>
          <a:noFill/>
          <a:ln>
            <a:noFill/>
          </a:ln>
        </p:spPr>
      </p:pic>
      <p:pic>
        <p:nvPicPr>
          <p:cNvPr id="1026" name="Picture 2" descr="https://s-media-cache-ak0.pinimg.com/236x/0f/3e/9f/0f3e9f6f78586ed01e85618699d23495.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90924" y="3212976"/>
            <a:ext cx="911261" cy="12124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9134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609600" y="274638"/>
            <a:ext cx="7924800" cy="994122"/>
          </a:xfrm>
          <a:solidFill>
            <a:schemeClr val="tx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vert="horz" lIns="91440" tIns="45720" rIns="91440" bIns="45720" rtlCol="0" anchor="b" anchorCtr="0">
            <a:noAutofit/>
          </a:bodyPr>
          <a:lstStyle/>
          <a:p>
            <a:pPr>
              <a:lnSpc>
                <a:spcPct val="115000"/>
              </a:lnSpc>
              <a:spcAft>
                <a:spcPts val="1000"/>
              </a:spcAft>
            </a:pPr>
            <a:r>
              <a:rPr lang="de-DE" sz="3200" b="1" dirty="0">
                <a:solidFill>
                  <a:srgbClr val="FF0000"/>
                </a:solidFill>
                <a:latin typeface="Comic Sans MS"/>
                <a:ea typeface="Calibri"/>
                <a:cs typeface="Arial"/>
              </a:rPr>
              <a:t>Engage</a:t>
            </a:r>
            <a:endParaRPr lang="he-IL" sz="3200" b="1" dirty="0">
              <a:solidFill>
                <a:srgbClr val="FF0000"/>
              </a:solidFill>
              <a:latin typeface="Comic Sans MS"/>
              <a:ea typeface="Calibri"/>
              <a:cs typeface="Arial"/>
            </a:endParaRPr>
          </a:p>
        </p:txBody>
      </p:sp>
      <p:sp>
        <p:nvSpPr>
          <p:cNvPr id="3" name="מציין מיקום תוכן 2"/>
          <p:cNvSpPr>
            <a:spLocks noGrp="1"/>
          </p:cNvSpPr>
          <p:nvPr>
            <p:ph sz="quarter" idx="13"/>
          </p:nvPr>
        </p:nvSpPr>
        <p:spPr>
          <a:xfrm>
            <a:off x="611560" y="6021288"/>
            <a:ext cx="7924800" cy="648072"/>
          </a:xfrm>
        </p:spPr>
        <p:txBody>
          <a:bodyPr>
            <a:normAutofit/>
          </a:bodyPr>
          <a:lstStyle/>
          <a:p>
            <a:r>
              <a:rPr lang="he-IL" sz="3200" dirty="0">
                <a:latin typeface="Arial" pitchFamily="34" charset="0"/>
                <a:cs typeface="Arial" pitchFamily="34" charset="0"/>
              </a:rPr>
              <a:t>רשמו את התצפיות כאשר פותחים את הבקבוק</a:t>
            </a:r>
          </a:p>
        </p:txBody>
      </p:sp>
      <p:pic>
        <p:nvPicPr>
          <p:cNvPr id="4" name="Grafik 5"/>
          <p:cNvPicPr/>
          <p:nvPr/>
        </p:nvPicPr>
        <p:blipFill>
          <a:blip r:embed="rId2">
            <a:extLst>
              <a:ext uri="{28A0092B-C50C-407E-A947-70E740481C1C}">
                <a14:useLocalDpi xmlns:a14="http://schemas.microsoft.com/office/drawing/2010/main" val="0"/>
              </a:ext>
            </a:extLst>
          </a:blip>
          <a:srcRect/>
          <a:stretch>
            <a:fillRect/>
          </a:stretch>
        </p:blipFill>
        <p:spPr bwMode="auto">
          <a:xfrm>
            <a:off x="7308304" y="476672"/>
            <a:ext cx="936104" cy="792088"/>
          </a:xfrm>
          <a:prstGeom prst="rect">
            <a:avLst/>
          </a:prstGeom>
          <a:noFill/>
          <a:ln>
            <a:noFill/>
          </a:ln>
        </p:spPr>
      </p:pic>
      <p:pic>
        <p:nvPicPr>
          <p:cNvPr id="6" name="תמונה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35896" y="1682512"/>
            <a:ext cx="2343687" cy="3638716"/>
          </a:xfrm>
          <a:prstGeom prst="rect">
            <a:avLst/>
          </a:prstGeom>
        </p:spPr>
      </p:pic>
    </p:spTree>
    <p:extLst>
      <p:ext uri="{BB962C8B-B14F-4D97-AF65-F5344CB8AC3E}">
        <p14:creationId xmlns:p14="http://schemas.microsoft.com/office/powerpoint/2010/main" val="21493324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solidFill>
            <a:schemeClr val="tx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vert="horz" lIns="91440" tIns="45720" rIns="91440" bIns="45720" rtlCol="0" anchor="b" anchorCtr="0">
            <a:noAutofit/>
          </a:bodyPr>
          <a:lstStyle/>
          <a:p>
            <a:pPr>
              <a:lnSpc>
                <a:spcPct val="115000"/>
              </a:lnSpc>
              <a:spcAft>
                <a:spcPts val="1000"/>
              </a:spcAft>
            </a:pPr>
            <a:r>
              <a:rPr lang="de-DE" sz="3200" b="1" dirty="0">
                <a:solidFill>
                  <a:srgbClr val="00B050"/>
                </a:solidFill>
                <a:latin typeface="Comic Sans MS"/>
                <a:ea typeface="Calibri"/>
                <a:cs typeface="Arial"/>
              </a:rPr>
              <a:t>Explore</a:t>
            </a:r>
            <a:r>
              <a:rPr lang="en-US" sz="3200" b="1" dirty="0">
                <a:solidFill>
                  <a:srgbClr val="FF0000"/>
                </a:solidFill>
                <a:latin typeface="Comic Sans MS"/>
                <a:ea typeface="Calibri"/>
                <a:cs typeface="Arial"/>
              </a:rPr>
              <a:t/>
            </a:r>
            <a:br>
              <a:rPr lang="en-US" sz="3200" b="1" dirty="0">
                <a:solidFill>
                  <a:srgbClr val="FF0000"/>
                </a:solidFill>
                <a:latin typeface="Comic Sans MS"/>
                <a:ea typeface="Calibri"/>
                <a:cs typeface="Arial"/>
              </a:rPr>
            </a:br>
            <a:endParaRPr lang="he-IL" sz="3200" b="1" dirty="0">
              <a:solidFill>
                <a:srgbClr val="FF0000"/>
              </a:solidFill>
              <a:latin typeface="Comic Sans MS"/>
              <a:ea typeface="Calibri"/>
              <a:cs typeface="Arial"/>
            </a:endParaRPr>
          </a:p>
        </p:txBody>
      </p:sp>
      <p:sp>
        <p:nvSpPr>
          <p:cNvPr id="3" name="מציין מיקום תוכן 2"/>
          <p:cNvSpPr>
            <a:spLocks noGrp="1"/>
          </p:cNvSpPr>
          <p:nvPr>
            <p:ph sz="quarter" idx="13"/>
          </p:nvPr>
        </p:nvSpPr>
        <p:spPr>
          <a:xfrm>
            <a:off x="5000992" y="2348880"/>
            <a:ext cx="3737826" cy="2448273"/>
          </a:xfrm>
        </p:spPr>
        <p:txBody>
          <a:bodyPr>
            <a:normAutofit/>
          </a:bodyPr>
          <a:lstStyle/>
          <a:p>
            <a:r>
              <a:rPr lang="he-IL" sz="2400" dirty="0">
                <a:latin typeface="Arial" pitchFamily="34" charset="0"/>
                <a:cs typeface="Arial" pitchFamily="34" charset="0"/>
              </a:rPr>
              <a:t>בקופסה שבה נשמר הבקבוק מצאתי פתק ישן. חפשו במקורות מידע מה עשוי להיות הקשר בין </a:t>
            </a:r>
            <a:r>
              <a:rPr lang="he-IL" sz="2400" dirty="0" err="1">
                <a:latin typeface="Arial" pitchFamily="34" charset="0"/>
                <a:cs typeface="Arial" pitchFamily="34" charset="0"/>
              </a:rPr>
              <a:t>הג'יני</a:t>
            </a:r>
            <a:r>
              <a:rPr lang="he-IL" sz="2400" dirty="0">
                <a:latin typeface="Arial" pitchFamily="34" charset="0"/>
                <a:cs typeface="Arial" pitchFamily="34" charset="0"/>
              </a:rPr>
              <a:t> ובין </a:t>
            </a:r>
            <a:r>
              <a:rPr lang="he-IL" sz="2400" dirty="0" smtClean="0">
                <a:latin typeface="Arial" pitchFamily="34" charset="0"/>
                <a:cs typeface="Arial" pitchFamily="34" charset="0"/>
              </a:rPr>
              <a:t>הפתק</a:t>
            </a:r>
            <a:endParaRPr lang="he-IL" sz="3200" dirty="0">
              <a:latin typeface="Arial" pitchFamily="34" charset="0"/>
              <a:cs typeface="Arial" pitchFamily="34" charset="0"/>
            </a:endParaRPr>
          </a:p>
        </p:txBody>
      </p:sp>
      <p:sp>
        <p:nvSpPr>
          <p:cNvPr id="5" name="Rectangle 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de-DE" sz="1800" b="0" i="0" u="none" strike="noStrike" cap="none" normalizeH="0" baseline="0" smtClean="0">
              <a:ln>
                <a:noFill/>
              </a:ln>
              <a:solidFill>
                <a:schemeClr val="tx1"/>
              </a:solidFill>
              <a:effectLst/>
              <a:latin typeface="Arial" pitchFamily="34" charset="0"/>
              <a:cs typeface="Arial" pitchFamily="34" charset="0"/>
            </a:endParaRPr>
          </a:p>
        </p:txBody>
      </p:sp>
      <p:pic>
        <p:nvPicPr>
          <p:cNvPr id="1031" name="תמונה 1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844824"/>
            <a:ext cx="4341334" cy="3324859"/>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11"/>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de-DE" sz="1800" b="0" i="0" u="none" strike="noStrike" cap="none" normalizeH="0" baseline="0" smtClean="0">
              <a:ln>
                <a:noFill/>
              </a:ln>
              <a:solidFill>
                <a:schemeClr val="tx1"/>
              </a:solidFill>
              <a:effectLst/>
              <a:latin typeface="Arial" pitchFamily="34" charset="0"/>
              <a:cs typeface="Arial" pitchFamily="34" charset="0"/>
            </a:endParaRPr>
          </a:p>
        </p:txBody>
      </p:sp>
      <p:pic>
        <p:nvPicPr>
          <p:cNvPr id="15" name="Grafik 9" descr="C:\Users\JoDi\AppData\Local\Microsoft\Windows\Temporary Internet Files\Content.IE5\QBRIRH3O\MC900437797[1].wmf"/>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6296" y="381000"/>
            <a:ext cx="1008112" cy="815752"/>
          </a:xfrm>
          <a:prstGeom prst="rect">
            <a:avLst/>
          </a:prstGeom>
          <a:noFill/>
          <a:ln>
            <a:noFill/>
          </a:ln>
        </p:spPr>
      </p:pic>
    </p:spTree>
    <p:extLst>
      <p:ext uri="{BB962C8B-B14F-4D97-AF65-F5344CB8AC3E}">
        <p14:creationId xmlns:p14="http://schemas.microsoft.com/office/powerpoint/2010/main" val="34262248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sz="quarter" idx="13"/>
          </p:nvPr>
        </p:nvSpPr>
        <p:spPr>
          <a:xfrm>
            <a:off x="5000992" y="2348880"/>
            <a:ext cx="3737826" cy="2448273"/>
          </a:xfrm>
        </p:spPr>
        <p:txBody>
          <a:bodyPr>
            <a:normAutofit/>
          </a:bodyPr>
          <a:lstStyle/>
          <a:p>
            <a:r>
              <a:rPr lang="he-IL" sz="2400" dirty="0" smtClean="0">
                <a:latin typeface="Arial" pitchFamily="34" charset="0"/>
                <a:cs typeface="Arial" pitchFamily="34" charset="0"/>
              </a:rPr>
              <a:t>לפניכם </a:t>
            </a:r>
            <a:r>
              <a:rPr lang="he-IL" sz="2400" dirty="0">
                <a:latin typeface="Arial" pitchFamily="34" charset="0"/>
                <a:cs typeface="Arial" pitchFamily="34" charset="0"/>
              </a:rPr>
              <a:t>כלי בו מי חמצן, בדומה לאלו המופיעים בפתק, האם צריך היה להיות "שחקן" נוסף  שאחראי ליציאת </a:t>
            </a:r>
            <a:r>
              <a:rPr lang="he-IL" sz="2400" dirty="0" err="1">
                <a:latin typeface="Arial" pitchFamily="34" charset="0"/>
                <a:cs typeface="Arial" pitchFamily="34" charset="0"/>
              </a:rPr>
              <a:t>הג'יני</a:t>
            </a:r>
            <a:r>
              <a:rPr lang="he-IL" sz="2400" dirty="0">
                <a:latin typeface="Arial" pitchFamily="34" charset="0"/>
                <a:cs typeface="Arial" pitchFamily="34" charset="0"/>
              </a:rPr>
              <a:t>?</a:t>
            </a:r>
            <a:endParaRPr lang="he-IL" sz="3200" dirty="0">
              <a:latin typeface="Arial" pitchFamily="34" charset="0"/>
              <a:cs typeface="Arial" pitchFamily="34" charset="0"/>
            </a:endParaRPr>
          </a:p>
        </p:txBody>
      </p:sp>
      <p:sp>
        <p:nvSpPr>
          <p:cNvPr id="5" name="Rectangle 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de-DE"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Rectangle 11"/>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de-DE" sz="1800" b="0" i="0" u="none" strike="noStrike" cap="none" normalizeH="0" baseline="0" smtClean="0">
              <a:ln>
                <a:noFill/>
              </a:ln>
              <a:solidFill>
                <a:schemeClr val="tx1"/>
              </a:solidFill>
              <a:effectLst/>
              <a:latin typeface="Arial" pitchFamily="34" charset="0"/>
              <a:cs typeface="Arial" pitchFamily="34" charset="0"/>
            </a:endParaRPr>
          </a:p>
        </p:txBody>
      </p:sp>
      <p:pic>
        <p:nvPicPr>
          <p:cNvPr id="9218"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9838"/>
          <a:stretch/>
        </p:blipFill>
        <p:spPr bwMode="auto">
          <a:xfrm>
            <a:off x="1331640" y="2000249"/>
            <a:ext cx="3073524" cy="34089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2112318" y="3933056"/>
            <a:ext cx="1512168" cy="400110"/>
          </a:xfrm>
          <a:prstGeom prst="rect">
            <a:avLst/>
          </a:prstGeom>
          <a:noFill/>
        </p:spPr>
        <p:txBody>
          <a:bodyPr wrap="square" rtlCol="1">
            <a:spAutoFit/>
          </a:bodyPr>
          <a:lstStyle/>
          <a:p>
            <a:pPr algn="ctr" rtl="0"/>
            <a:r>
              <a:rPr lang="en-US" sz="2000" b="1" dirty="0" smtClean="0">
                <a:solidFill>
                  <a:schemeClr val="bg1"/>
                </a:solidFill>
              </a:rPr>
              <a:t>H</a:t>
            </a:r>
            <a:r>
              <a:rPr lang="en-US" sz="2000" b="1" baseline="-25000" dirty="0" smtClean="0">
                <a:solidFill>
                  <a:schemeClr val="bg1"/>
                </a:solidFill>
              </a:rPr>
              <a:t>2</a:t>
            </a:r>
            <a:r>
              <a:rPr lang="en-US" sz="2000" b="1" dirty="0" smtClean="0">
                <a:solidFill>
                  <a:schemeClr val="bg1"/>
                </a:solidFill>
              </a:rPr>
              <a:t>O</a:t>
            </a:r>
            <a:r>
              <a:rPr lang="en-US" sz="2000" b="1" baseline="-25000" dirty="0" smtClean="0">
                <a:solidFill>
                  <a:schemeClr val="bg1"/>
                </a:solidFill>
              </a:rPr>
              <a:t>2(</a:t>
            </a:r>
            <a:r>
              <a:rPr lang="en-US" sz="2000" b="1" baseline="-25000" dirty="0" err="1" smtClean="0">
                <a:solidFill>
                  <a:schemeClr val="bg1"/>
                </a:solidFill>
              </a:rPr>
              <a:t>aq</a:t>
            </a:r>
            <a:r>
              <a:rPr lang="en-US" sz="2000" b="1" baseline="-25000" dirty="0" smtClean="0">
                <a:solidFill>
                  <a:schemeClr val="bg1"/>
                </a:solidFill>
              </a:rPr>
              <a:t>)</a:t>
            </a:r>
            <a:endParaRPr lang="he-IL" sz="2000" b="1" dirty="0">
              <a:solidFill>
                <a:schemeClr val="bg1"/>
              </a:solidFill>
            </a:endParaRPr>
          </a:p>
        </p:txBody>
      </p:sp>
      <p:sp>
        <p:nvSpPr>
          <p:cNvPr id="11" name="כותרת 1"/>
          <p:cNvSpPr>
            <a:spLocks noGrp="1"/>
          </p:cNvSpPr>
          <p:nvPr>
            <p:ph type="title"/>
          </p:nvPr>
        </p:nvSpPr>
        <p:spPr>
          <a:xfrm>
            <a:off x="609600" y="274638"/>
            <a:ext cx="7924800" cy="1143000"/>
          </a:xfrm>
          <a:solidFill>
            <a:schemeClr val="tx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vert="horz" lIns="91440" tIns="45720" rIns="91440" bIns="45720" rtlCol="0" anchor="b" anchorCtr="0">
            <a:noAutofit/>
          </a:bodyPr>
          <a:lstStyle/>
          <a:p>
            <a:pPr>
              <a:lnSpc>
                <a:spcPct val="115000"/>
              </a:lnSpc>
              <a:spcAft>
                <a:spcPts val="1000"/>
              </a:spcAft>
            </a:pPr>
            <a:r>
              <a:rPr lang="de-DE" sz="3200" b="1" dirty="0">
                <a:solidFill>
                  <a:srgbClr val="00B050"/>
                </a:solidFill>
                <a:latin typeface="Comic Sans MS"/>
                <a:ea typeface="Calibri"/>
                <a:cs typeface="Arial"/>
              </a:rPr>
              <a:t>Explore</a:t>
            </a:r>
            <a:r>
              <a:rPr lang="en-US" sz="3200" b="1" dirty="0">
                <a:solidFill>
                  <a:srgbClr val="FF0000"/>
                </a:solidFill>
                <a:latin typeface="Comic Sans MS"/>
                <a:ea typeface="Calibri"/>
                <a:cs typeface="Arial"/>
              </a:rPr>
              <a:t/>
            </a:r>
            <a:br>
              <a:rPr lang="en-US" sz="3200" b="1" dirty="0">
                <a:solidFill>
                  <a:srgbClr val="FF0000"/>
                </a:solidFill>
                <a:latin typeface="Comic Sans MS"/>
                <a:ea typeface="Calibri"/>
                <a:cs typeface="Arial"/>
              </a:rPr>
            </a:br>
            <a:endParaRPr lang="he-IL" sz="3200" b="1" dirty="0">
              <a:solidFill>
                <a:srgbClr val="FF0000"/>
              </a:solidFill>
              <a:latin typeface="Comic Sans MS"/>
              <a:ea typeface="Calibri"/>
              <a:cs typeface="Arial"/>
            </a:endParaRPr>
          </a:p>
        </p:txBody>
      </p:sp>
      <p:pic>
        <p:nvPicPr>
          <p:cNvPr id="12" name="Grafik 9" descr="C:\Users\JoDi\AppData\Local\Microsoft\Windows\Temporary Internet Files\Content.IE5\QBRIRH3O\MC900437797[1].wmf"/>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6296" y="381000"/>
            <a:ext cx="1008112" cy="815752"/>
          </a:xfrm>
          <a:prstGeom prst="rect">
            <a:avLst/>
          </a:prstGeom>
          <a:noFill/>
          <a:ln>
            <a:noFill/>
          </a:ln>
        </p:spPr>
      </p:pic>
    </p:spTree>
    <p:extLst>
      <p:ext uri="{BB962C8B-B14F-4D97-AF65-F5344CB8AC3E}">
        <p14:creationId xmlns:p14="http://schemas.microsoft.com/office/powerpoint/2010/main" val="37010761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609600" y="274638"/>
            <a:ext cx="7924800" cy="1138138"/>
          </a:xfrm>
          <a:solidFill>
            <a:schemeClr val="tx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vert="horz" lIns="91440" tIns="45720" rIns="91440" bIns="45720" rtlCol="0" anchor="b" anchorCtr="0">
            <a:noAutofit/>
          </a:bodyPr>
          <a:lstStyle/>
          <a:p>
            <a:pPr>
              <a:lnSpc>
                <a:spcPct val="115000"/>
              </a:lnSpc>
              <a:spcAft>
                <a:spcPts val="1000"/>
              </a:spcAft>
            </a:pPr>
            <a:r>
              <a:rPr lang="de-DE" sz="3200" b="1" dirty="0">
                <a:solidFill>
                  <a:srgbClr val="7030A0"/>
                </a:solidFill>
                <a:latin typeface="Comic Sans MS"/>
                <a:ea typeface="Calibri"/>
                <a:cs typeface="Arial"/>
              </a:rPr>
              <a:t>Explain</a:t>
            </a:r>
            <a:endParaRPr lang="en-US" sz="3200" b="1" dirty="0">
              <a:solidFill>
                <a:srgbClr val="7030A0"/>
              </a:solidFill>
              <a:latin typeface="Comic Sans MS"/>
              <a:ea typeface="Calibri"/>
              <a:cs typeface="Arial"/>
            </a:endParaRPr>
          </a:p>
        </p:txBody>
      </p:sp>
      <p:sp>
        <p:nvSpPr>
          <p:cNvPr id="3" name="מציין מיקום תוכן 2"/>
          <p:cNvSpPr>
            <a:spLocks noGrp="1"/>
          </p:cNvSpPr>
          <p:nvPr>
            <p:ph sz="quarter" idx="13"/>
          </p:nvPr>
        </p:nvSpPr>
        <p:spPr>
          <a:xfrm>
            <a:off x="323528" y="1484784"/>
            <a:ext cx="8284840" cy="4824536"/>
          </a:xfrm>
        </p:spPr>
        <p:txBody>
          <a:bodyPr>
            <a:noAutofit/>
          </a:bodyPr>
          <a:lstStyle/>
          <a:p>
            <a:pPr lvl="0">
              <a:lnSpc>
                <a:spcPct val="150000"/>
              </a:lnSpc>
              <a:spcAft>
                <a:spcPts val="0"/>
              </a:spcAft>
              <a:buFont typeface="+mj-lt"/>
              <a:buAutoNum type="arabicPeriod"/>
            </a:pPr>
            <a:r>
              <a:rPr lang="he-IL" sz="2400" dirty="0">
                <a:latin typeface="Calibri"/>
                <a:ea typeface="Calibri"/>
                <a:cs typeface="Arial"/>
              </a:rPr>
              <a:t>בעקבות התובנות שלכם לגבי ההתרחשות בתוך הבקבוק, בחרו  מבין האפשרויות הבאות ממה עשוי </a:t>
            </a:r>
            <a:r>
              <a:rPr lang="he-IL" sz="2400" dirty="0" err="1">
                <a:latin typeface="Calibri"/>
                <a:ea typeface="Calibri"/>
                <a:cs typeface="Arial"/>
              </a:rPr>
              <a:t>ה"ג'יני</a:t>
            </a:r>
            <a:r>
              <a:rPr lang="he-IL" sz="2400" dirty="0">
                <a:latin typeface="Calibri"/>
                <a:ea typeface="Calibri"/>
                <a:cs typeface="Arial"/>
              </a:rPr>
              <a:t>".</a:t>
            </a:r>
            <a:endParaRPr lang="en-US" sz="2000" dirty="0">
              <a:latin typeface="Calibri"/>
              <a:ea typeface="Calibri"/>
              <a:cs typeface="Arial"/>
            </a:endParaRPr>
          </a:p>
          <a:p>
            <a:pPr lvl="1">
              <a:lnSpc>
                <a:spcPct val="150000"/>
              </a:lnSpc>
              <a:spcBef>
                <a:spcPts val="0"/>
              </a:spcBef>
              <a:spcAft>
                <a:spcPts val="0"/>
              </a:spcAft>
              <a:buFont typeface="+mj-lt"/>
              <a:buAutoNum type="alphaLcPeriod"/>
            </a:pPr>
            <a:r>
              <a:rPr lang="he-IL" sz="2400" dirty="0">
                <a:latin typeface="Calibri"/>
                <a:ea typeface="Calibri"/>
                <a:cs typeface="Arial"/>
              </a:rPr>
              <a:t>חמצן</a:t>
            </a:r>
            <a:endParaRPr lang="en-US" sz="2000" dirty="0">
              <a:latin typeface="Calibri"/>
              <a:ea typeface="Calibri"/>
              <a:cs typeface="Arial"/>
            </a:endParaRPr>
          </a:p>
          <a:p>
            <a:pPr lvl="1">
              <a:lnSpc>
                <a:spcPct val="150000"/>
              </a:lnSpc>
              <a:spcBef>
                <a:spcPts val="0"/>
              </a:spcBef>
              <a:spcAft>
                <a:spcPts val="0"/>
              </a:spcAft>
              <a:buFont typeface="+mj-lt"/>
              <a:buAutoNum type="alphaLcPeriod"/>
            </a:pPr>
            <a:r>
              <a:rPr lang="he-IL" sz="2400" dirty="0">
                <a:latin typeface="Calibri"/>
                <a:ea typeface="Calibri"/>
                <a:cs typeface="Arial"/>
              </a:rPr>
              <a:t>מי חמצן</a:t>
            </a:r>
            <a:endParaRPr lang="en-US" sz="2000" dirty="0">
              <a:latin typeface="Calibri"/>
              <a:ea typeface="Calibri"/>
              <a:cs typeface="Arial"/>
            </a:endParaRPr>
          </a:p>
          <a:p>
            <a:pPr lvl="1">
              <a:lnSpc>
                <a:spcPct val="150000"/>
              </a:lnSpc>
              <a:spcBef>
                <a:spcPts val="0"/>
              </a:spcBef>
              <a:spcAft>
                <a:spcPts val="0"/>
              </a:spcAft>
              <a:buFont typeface="+mj-lt"/>
              <a:buAutoNum type="alphaLcPeriod"/>
            </a:pPr>
            <a:r>
              <a:rPr lang="he-IL" sz="2400" dirty="0">
                <a:latin typeface="Calibri"/>
                <a:ea typeface="Calibri"/>
                <a:cs typeface="Arial"/>
              </a:rPr>
              <a:t>אדי מים</a:t>
            </a:r>
            <a:endParaRPr lang="en-US" sz="2000" dirty="0">
              <a:latin typeface="Calibri"/>
              <a:ea typeface="Calibri"/>
              <a:cs typeface="Arial"/>
            </a:endParaRPr>
          </a:p>
          <a:p>
            <a:pPr lvl="1">
              <a:lnSpc>
                <a:spcPct val="150000"/>
              </a:lnSpc>
              <a:spcBef>
                <a:spcPts val="0"/>
              </a:spcBef>
              <a:spcAft>
                <a:spcPts val="0"/>
              </a:spcAft>
              <a:buFont typeface="+mj-lt"/>
              <a:buAutoNum type="alphaLcPeriod"/>
            </a:pPr>
            <a:r>
              <a:rPr lang="he-IL" sz="2400" dirty="0">
                <a:latin typeface="Calibri"/>
                <a:ea typeface="Calibri"/>
                <a:cs typeface="Arial"/>
              </a:rPr>
              <a:t>טיפות מים זעירות</a:t>
            </a:r>
            <a:endParaRPr lang="en-US" sz="2000" dirty="0">
              <a:latin typeface="Calibri"/>
              <a:ea typeface="Calibri"/>
              <a:cs typeface="Arial"/>
            </a:endParaRPr>
          </a:p>
          <a:p>
            <a:pPr lvl="0">
              <a:lnSpc>
                <a:spcPct val="150000"/>
              </a:lnSpc>
              <a:spcAft>
                <a:spcPts val="0"/>
              </a:spcAft>
              <a:buFont typeface="+mj-lt"/>
              <a:buAutoNum type="arabicPeriod"/>
            </a:pPr>
            <a:r>
              <a:rPr lang="he-IL" sz="2400" dirty="0">
                <a:latin typeface="Calibri"/>
                <a:ea typeface="Calibri"/>
                <a:cs typeface="Arial"/>
              </a:rPr>
              <a:t>הסבירו את בחירתכם בכתב ומנו נציג מהקבוצה שיציג אותה בדיון הכיתתי</a:t>
            </a:r>
            <a:endParaRPr lang="he-IL" sz="5400" dirty="0">
              <a:latin typeface="Arial" pitchFamily="34" charset="0"/>
              <a:cs typeface="Arial" pitchFamily="34" charset="0"/>
            </a:endParaRPr>
          </a:p>
        </p:txBody>
      </p:sp>
      <p:pic>
        <p:nvPicPr>
          <p:cNvPr id="7" name="Grafik 15" descr="C:\Users\JoDi\AppData\Local\Microsoft\Windows\Temporary Internet Files\Content.IE5\QBRIRH3O\dglxasset[1].aspx"/>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68344" y="246584"/>
            <a:ext cx="947162" cy="1296144"/>
          </a:xfrm>
          <a:prstGeom prst="rect">
            <a:avLst/>
          </a:prstGeom>
          <a:noFill/>
          <a:ln>
            <a:noFill/>
          </a:ln>
        </p:spPr>
      </p:pic>
    </p:spTree>
    <p:extLst>
      <p:ext uri="{BB962C8B-B14F-4D97-AF65-F5344CB8AC3E}">
        <p14:creationId xmlns:p14="http://schemas.microsoft.com/office/powerpoint/2010/main" val="16839472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solidFill>
            <a:schemeClr val="tx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vert="horz" lIns="91440" tIns="45720" rIns="91440" bIns="45720" rtlCol="0" anchor="b" anchorCtr="0">
            <a:noAutofit/>
          </a:bodyPr>
          <a:lstStyle/>
          <a:p>
            <a:pPr>
              <a:lnSpc>
                <a:spcPct val="115000"/>
              </a:lnSpc>
              <a:spcAft>
                <a:spcPts val="1000"/>
              </a:spcAft>
            </a:pPr>
            <a:r>
              <a:rPr lang="de-DE" sz="3200" b="1" dirty="0">
                <a:solidFill>
                  <a:srgbClr val="0070C0"/>
                </a:solidFill>
                <a:latin typeface="Comic Sans MS"/>
                <a:ea typeface="Calibri"/>
                <a:cs typeface="Arial"/>
              </a:rPr>
              <a:t>Extend</a:t>
            </a:r>
            <a:endParaRPr lang="en-US" sz="3200" b="1" dirty="0">
              <a:solidFill>
                <a:srgbClr val="0070C0"/>
              </a:solidFill>
              <a:latin typeface="Comic Sans MS"/>
              <a:ea typeface="Calibri"/>
              <a:cs typeface="Arial"/>
            </a:endParaRPr>
          </a:p>
        </p:txBody>
      </p:sp>
      <p:sp>
        <p:nvSpPr>
          <p:cNvPr id="3" name="מציין מיקום תוכן 2"/>
          <p:cNvSpPr>
            <a:spLocks noGrp="1"/>
          </p:cNvSpPr>
          <p:nvPr>
            <p:ph sz="quarter" idx="13"/>
          </p:nvPr>
        </p:nvSpPr>
        <p:spPr>
          <a:xfrm>
            <a:off x="4355976" y="1844824"/>
            <a:ext cx="4248472" cy="3456384"/>
          </a:xfrm>
        </p:spPr>
        <p:txBody>
          <a:bodyPr>
            <a:normAutofit fontScale="92500" lnSpcReduction="20000"/>
          </a:bodyPr>
          <a:lstStyle/>
          <a:p>
            <a:pPr marL="0" indent="0">
              <a:buNone/>
            </a:pPr>
            <a:r>
              <a:rPr lang="he-IL" sz="3200" dirty="0">
                <a:latin typeface="Arial" pitchFamily="34" charset="0"/>
                <a:cs typeface="Arial" pitchFamily="34" charset="0"/>
              </a:rPr>
              <a:t>לפניכם תמונה של ארובות תחנת הכוח. דרך הארובה נפלטים תוצרי השריפה של הדלק שהם בעיקר פחמן דו חמצני ואדי מים. כדי למנוע פליטת מזהמים לאוויר מותקנים בראש הארובה קולטנים למזהמים שנפלטים בתהליך השריפה</a:t>
            </a:r>
          </a:p>
        </p:txBody>
      </p:sp>
      <p:pic>
        <p:nvPicPr>
          <p:cNvPr id="7" name="Grafik 16"/>
          <p:cNvPicPr/>
          <p:nvPr/>
        </p:nvPicPr>
        <p:blipFill>
          <a:blip r:embed="rId2">
            <a:extLst>
              <a:ext uri="{28A0092B-C50C-407E-A947-70E740481C1C}">
                <a14:useLocalDpi xmlns:a14="http://schemas.microsoft.com/office/drawing/2010/main" val="0"/>
              </a:ext>
            </a:extLst>
          </a:blip>
          <a:srcRect/>
          <a:stretch>
            <a:fillRect/>
          </a:stretch>
        </p:blipFill>
        <p:spPr bwMode="auto">
          <a:xfrm>
            <a:off x="7452320" y="476672"/>
            <a:ext cx="1152128" cy="1152128"/>
          </a:xfrm>
          <a:prstGeom prst="rect">
            <a:avLst/>
          </a:prstGeom>
          <a:noFill/>
          <a:ln>
            <a:noFill/>
          </a:ln>
        </p:spPr>
      </p:pic>
      <p:pic>
        <p:nvPicPr>
          <p:cNvPr id="8" name="תמונה 7" descr="http://upload.wikimedia.org/wikipedia/commons/thumb/2/2e/Rutenberg_Station.JPG/250px-Rutenberg_Station.JPG"/>
          <p:cNvPicPr/>
          <p:nvPr/>
        </p:nvPicPr>
        <p:blipFill>
          <a:blip r:embed="rId3">
            <a:extLst>
              <a:ext uri="{28A0092B-C50C-407E-A947-70E740481C1C}">
                <a14:useLocalDpi xmlns:a14="http://schemas.microsoft.com/office/drawing/2010/main" val="0"/>
              </a:ext>
            </a:extLst>
          </a:blip>
          <a:srcRect/>
          <a:stretch>
            <a:fillRect/>
          </a:stretch>
        </p:blipFill>
        <p:spPr bwMode="auto">
          <a:xfrm>
            <a:off x="313264" y="1988840"/>
            <a:ext cx="3744416" cy="2957294"/>
          </a:xfrm>
          <a:prstGeom prst="rect">
            <a:avLst/>
          </a:prstGeom>
          <a:noFill/>
          <a:ln>
            <a:noFill/>
          </a:ln>
        </p:spPr>
      </p:pic>
    </p:spTree>
    <p:extLst>
      <p:ext uri="{BB962C8B-B14F-4D97-AF65-F5344CB8AC3E}">
        <p14:creationId xmlns:p14="http://schemas.microsoft.com/office/powerpoint/2010/main" val="5318920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solidFill>
            <a:schemeClr val="tx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vert="horz" lIns="91440" tIns="45720" rIns="91440" bIns="45720" rtlCol="0" anchor="b" anchorCtr="0">
            <a:noAutofit/>
          </a:bodyPr>
          <a:lstStyle/>
          <a:p>
            <a:pPr>
              <a:lnSpc>
                <a:spcPct val="115000"/>
              </a:lnSpc>
              <a:spcAft>
                <a:spcPts val="1000"/>
              </a:spcAft>
            </a:pPr>
            <a:r>
              <a:rPr lang="de-DE" sz="3200" b="1" dirty="0">
                <a:solidFill>
                  <a:srgbClr val="0070C0"/>
                </a:solidFill>
                <a:latin typeface="Comic Sans MS"/>
                <a:ea typeface="Calibri"/>
                <a:cs typeface="Arial"/>
              </a:rPr>
              <a:t>Extend</a:t>
            </a:r>
            <a:endParaRPr lang="en-US" sz="3200" b="1" dirty="0">
              <a:solidFill>
                <a:srgbClr val="0070C0"/>
              </a:solidFill>
              <a:latin typeface="Comic Sans MS"/>
              <a:ea typeface="Calibri"/>
              <a:cs typeface="Arial"/>
            </a:endParaRPr>
          </a:p>
        </p:txBody>
      </p:sp>
      <p:sp>
        <p:nvSpPr>
          <p:cNvPr id="3" name="מציין מיקום תוכן 2"/>
          <p:cNvSpPr>
            <a:spLocks noGrp="1"/>
          </p:cNvSpPr>
          <p:nvPr>
            <p:ph sz="quarter" idx="13"/>
          </p:nvPr>
        </p:nvSpPr>
        <p:spPr>
          <a:xfrm>
            <a:off x="4355976" y="1988840"/>
            <a:ext cx="4248472" cy="2957294"/>
          </a:xfrm>
        </p:spPr>
        <p:txBody>
          <a:bodyPr>
            <a:normAutofit/>
          </a:bodyPr>
          <a:lstStyle/>
          <a:p>
            <a:pPr marL="0" indent="0">
              <a:buNone/>
            </a:pPr>
            <a:r>
              <a:rPr lang="he-IL" sz="3200" dirty="0" smtClean="0">
                <a:latin typeface="Arial" pitchFamily="34" charset="0"/>
                <a:cs typeface="Arial" pitchFamily="34" charset="0"/>
              </a:rPr>
              <a:t>1. ממה </a:t>
            </a:r>
            <a:r>
              <a:rPr lang="he-IL" sz="3200" dirty="0">
                <a:latin typeface="Arial" pitchFamily="34" charset="0"/>
                <a:cs typeface="Arial" pitchFamily="34" charset="0"/>
              </a:rPr>
              <a:t>עשוי </a:t>
            </a:r>
            <a:r>
              <a:rPr lang="he-IL" sz="3200" dirty="0" err="1">
                <a:latin typeface="Arial" pitchFamily="34" charset="0"/>
                <a:cs typeface="Arial" pitchFamily="34" charset="0"/>
              </a:rPr>
              <a:t>ה"ג'יני</a:t>
            </a:r>
            <a:r>
              <a:rPr lang="he-IL" sz="3200" dirty="0">
                <a:latin typeface="Arial" pitchFamily="34" charset="0"/>
                <a:cs typeface="Arial" pitchFamily="34" charset="0"/>
              </a:rPr>
              <a:t>" שיוצא מהארובה?</a:t>
            </a:r>
          </a:p>
          <a:p>
            <a:pPr marL="0" indent="0">
              <a:buNone/>
            </a:pPr>
            <a:r>
              <a:rPr lang="he-IL" sz="3200" dirty="0" smtClean="0">
                <a:latin typeface="Arial" pitchFamily="34" charset="0"/>
                <a:cs typeface="Arial" pitchFamily="34" charset="0"/>
              </a:rPr>
              <a:t>2. לעיתים </a:t>
            </a:r>
            <a:r>
              <a:rPr lang="he-IL" sz="3200" dirty="0">
                <a:latin typeface="Arial" pitchFamily="34" charset="0"/>
                <a:cs typeface="Arial" pitchFamily="34" charset="0"/>
              </a:rPr>
              <a:t>הגוון של </a:t>
            </a:r>
            <a:r>
              <a:rPr lang="he-IL" sz="3200" dirty="0" err="1">
                <a:latin typeface="Arial" pitchFamily="34" charset="0"/>
                <a:cs typeface="Arial" pitchFamily="34" charset="0"/>
              </a:rPr>
              <a:t>הג'יני</a:t>
            </a:r>
            <a:r>
              <a:rPr lang="he-IL" sz="3200" dirty="0">
                <a:latin typeface="Arial" pitchFamily="34" charset="0"/>
                <a:cs typeface="Arial" pitchFamily="34" charset="0"/>
              </a:rPr>
              <a:t> הוא אפור בהיר, מה עשוי לגרום לכך?</a:t>
            </a:r>
          </a:p>
        </p:txBody>
      </p:sp>
      <p:pic>
        <p:nvPicPr>
          <p:cNvPr id="7" name="Grafik 16"/>
          <p:cNvPicPr/>
          <p:nvPr/>
        </p:nvPicPr>
        <p:blipFill>
          <a:blip r:embed="rId2">
            <a:extLst>
              <a:ext uri="{28A0092B-C50C-407E-A947-70E740481C1C}">
                <a14:useLocalDpi xmlns:a14="http://schemas.microsoft.com/office/drawing/2010/main" val="0"/>
              </a:ext>
            </a:extLst>
          </a:blip>
          <a:srcRect/>
          <a:stretch>
            <a:fillRect/>
          </a:stretch>
        </p:blipFill>
        <p:spPr bwMode="auto">
          <a:xfrm>
            <a:off x="7452320" y="476672"/>
            <a:ext cx="1152128" cy="1152128"/>
          </a:xfrm>
          <a:prstGeom prst="rect">
            <a:avLst/>
          </a:prstGeom>
          <a:noFill/>
          <a:ln>
            <a:noFill/>
          </a:ln>
        </p:spPr>
      </p:pic>
      <p:pic>
        <p:nvPicPr>
          <p:cNvPr id="8" name="תמונה 7" descr="http://upload.wikimedia.org/wikipedia/commons/thumb/2/2e/Rutenberg_Station.JPG/250px-Rutenberg_Station.JPG"/>
          <p:cNvPicPr/>
          <p:nvPr/>
        </p:nvPicPr>
        <p:blipFill>
          <a:blip r:embed="rId3">
            <a:extLst>
              <a:ext uri="{28A0092B-C50C-407E-A947-70E740481C1C}">
                <a14:useLocalDpi xmlns:a14="http://schemas.microsoft.com/office/drawing/2010/main" val="0"/>
              </a:ext>
            </a:extLst>
          </a:blip>
          <a:srcRect/>
          <a:stretch>
            <a:fillRect/>
          </a:stretch>
        </p:blipFill>
        <p:spPr bwMode="auto">
          <a:xfrm>
            <a:off x="313264" y="1988840"/>
            <a:ext cx="3744416" cy="2957294"/>
          </a:xfrm>
          <a:prstGeom prst="rect">
            <a:avLst/>
          </a:prstGeom>
          <a:noFill/>
          <a:ln>
            <a:noFill/>
          </a:ln>
        </p:spPr>
      </p:pic>
    </p:spTree>
    <p:extLst>
      <p:ext uri="{BB962C8B-B14F-4D97-AF65-F5344CB8AC3E}">
        <p14:creationId xmlns:p14="http://schemas.microsoft.com/office/powerpoint/2010/main" val="37744918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sz="quarter" idx="13"/>
          </p:nvPr>
        </p:nvSpPr>
        <p:spPr>
          <a:xfrm>
            <a:off x="611560" y="2564904"/>
            <a:ext cx="7924800" cy="1224136"/>
          </a:xfrm>
        </p:spPr>
        <p:txBody>
          <a:bodyPr>
            <a:noAutofit/>
          </a:bodyPr>
          <a:lstStyle/>
          <a:p>
            <a:r>
              <a:rPr lang="he-IL" sz="3600" dirty="0">
                <a:latin typeface="Arial" pitchFamily="34" charset="0"/>
                <a:cs typeface="Arial" pitchFamily="34" charset="0"/>
              </a:rPr>
              <a:t>הגישו את התשובות לכל המשימות לבדיקת המורה</a:t>
            </a:r>
          </a:p>
        </p:txBody>
      </p:sp>
      <p:sp>
        <p:nvSpPr>
          <p:cNvPr id="8" name="כותרת 1"/>
          <p:cNvSpPr>
            <a:spLocks noGrp="1"/>
          </p:cNvSpPr>
          <p:nvPr>
            <p:ph type="title"/>
          </p:nvPr>
        </p:nvSpPr>
        <p:spPr>
          <a:xfrm>
            <a:off x="609600" y="274638"/>
            <a:ext cx="7924800" cy="1143000"/>
          </a:xfrm>
          <a:solidFill>
            <a:schemeClr val="tx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vert="horz" lIns="91440" tIns="45720" rIns="91440" bIns="45720" rtlCol="0" anchor="b" anchorCtr="0">
            <a:noAutofit/>
          </a:bodyPr>
          <a:lstStyle/>
          <a:p>
            <a:pPr>
              <a:lnSpc>
                <a:spcPct val="115000"/>
              </a:lnSpc>
              <a:spcAft>
                <a:spcPts val="1000"/>
              </a:spcAft>
            </a:pPr>
            <a:r>
              <a:rPr lang="de-DE" sz="3200" b="1" dirty="0" smtClean="0">
                <a:solidFill>
                  <a:srgbClr val="FF9900"/>
                </a:solidFill>
                <a:latin typeface="Comic Sans MS"/>
                <a:ea typeface="Calibri"/>
                <a:cs typeface="Arial"/>
              </a:rPr>
              <a:t>Evaluate</a:t>
            </a:r>
            <a:endParaRPr lang="en-US" sz="3200" dirty="0"/>
          </a:p>
        </p:txBody>
      </p:sp>
      <p:pic>
        <p:nvPicPr>
          <p:cNvPr id="9" name="Grafik 17" descr="C:\Users\JoDi\AppData\Local\Microsoft\Windows\Temporary Internet Files\Content.IE5\L284WQCA\MC900437791[1].wmf"/>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52320" y="260648"/>
            <a:ext cx="1152128" cy="1008112"/>
          </a:xfrm>
          <a:prstGeom prst="rect">
            <a:avLst/>
          </a:prstGeom>
          <a:noFill/>
          <a:ln>
            <a:noFill/>
          </a:ln>
        </p:spPr>
      </p:pic>
    </p:spTree>
    <p:extLst>
      <p:ext uri="{BB962C8B-B14F-4D97-AF65-F5344CB8AC3E}">
        <p14:creationId xmlns:p14="http://schemas.microsoft.com/office/powerpoint/2010/main" val="2543132197"/>
      </p:ext>
    </p:extLst>
  </p:cSld>
  <p:clrMapOvr>
    <a:masterClrMapping/>
  </p:clrMapOvr>
</p:sld>
</file>

<file path=ppt/theme/theme1.xml><?xml version="1.0" encoding="utf-8"?>
<a:theme xmlns:a="http://schemas.openxmlformats.org/drawingml/2006/main" name="אופק">
  <a:themeElements>
    <a:clrScheme name="אופק">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אופק">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אופק">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89</TotalTime>
  <Words>183</Words>
  <Application>Microsoft Office PowerPoint</Application>
  <PresentationFormat>‫הצגה על המסך (4:3)</PresentationFormat>
  <Paragraphs>28</Paragraphs>
  <Slides>11</Slides>
  <Notes>0</Notes>
  <HiddenSlides>0</HiddenSlides>
  <MMClips>0</MMClips>
  <ScaleCrop>false</ScaleCrop>
  <HeadingPairs>
    <vt:vector size="4" baseType="variant">
      <vt:variant>
        <vt:lpstr>ערכת נושא</vt:lpstr>
      </vt:variant>
      <vt:variant>
        <vt:i4>1</vt:i4>
      </vt:variant>
      <vt:variant>
        <vt:lpstr>כותרות שקופיות</vt:lpstr>
      </vt:variant>
      <vt:variant>
        <vt:i4>11</vt:i4>
      </vt:variant>
    </vt:vector>
  </HeadingPairs>
  <TitlesOfParts>
    <vt:vector size="12" baseType="lpstr">
      <vt:lpstr>אופק</vt:lpstr>
      <vt:lpstr>ג'יני בבקבוק</vt:lpstr>
      <vt:lpstr>Engage</vt:lpstr>
      <vt:lpstr>Engage</vt:lpstr>
      <vt:lpstr>Explore </vt:lpstr>
      <vt:lpstr>Explore </vt:lpstr>
      <vt:lpstr>Explain</vt:lpstr>
      <vt:lpstr>Extend</vt:lpstr>
      <vt:lpstr>Extend</vt:lpstr>
      <vt:lpstr>Evaluate</vt:lpstr>
      <vt:lpstr>Engage</vt:lpstr>
      <vt:lpstr>Engage</vt:lpstr>
    </vt:vector>
  </TitlesOfParts>
  <Company>Weizmann Institute of Science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ג'יני בבקבוק</dc:title>
  <dc:creator>dvora</dc:creator>
  <cp:lastModifiedBy>admin</cp:lastModifiedBy>
  <cp:revision>7</cp:revision>
  <dcterms:created xsi:type="dcterms:W3CDTF">2015-01-05T20:42:15Z</dcterms:created>
  <dcterms:modified xsi:type="dcterms:W3CDTF">2015-01-13T12:58:37Z</dcterms:modified>
</cp:coreProperties>
</file>