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1" r:id="rId3"/>
    <p:sldId id="273" r:id="rId4"/>
    <p:sldId id="257" r:id="rId5"/>
    <p:sldId id="258" r:id="rId6"/>
    <p:sldId id="269" r:id="rId7"/>
    <p:sldId id="261" r:id="rId8"/>
    <p:sldId id="259" r:id="rId9"/>
    <p:sldId id="260" r:id="rId10"/>
    <p:sldId id="262" r:id="rId11"/>
    <p:sldId id="263" r:id="rId12"/>
    <p:sldId id="264" r:id="rId13"/>
    <p:sldId id="272" r:id="rId14"/>
    <p:sldId id="270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39" d="100"/>
          <a:sy n="39" d="100"/>
        </p:scale>
        <p:origin x="-141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2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65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15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2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03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60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00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58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28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870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EFF3-331A-4C7A-84EA-0A55A37AE8C8}" type="datetimeFigureOut">
              <a:rPr lang="he-IL" smtClean="0"/>
              <a:t>ה'/אדר/תשע"ה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B1E9-D7D3-410C-B77F-91580BB77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947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paceresearch.nasa.gov/sts-107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onfoundation.org.il/breakthrough?lang=he" TargetMode="External"/><Relationship Id="rId2" Type="http://schemas.openxmlformats.org/officeDocument/2006/relationships/hyperlink" Target="http://www.nasa.gov/audience/forstudents/#.VOogmHysXz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RpsU4ZvKQ" TargetMode="External"/><Relationship Id="rId6" Type="http://schemas.openxmlformats.org/officeDocument/2006/relationships/hyperlink" Target="https://www.youtube.com/watch?v=PcRpsU4ZvKQ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utifulchemistry.net/reaction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r7mvBjWq8" TargetMode="External"/><Relationship Id="rId2" Type="http://schemas.openxmlformats.org/officeDocument/2006/relationships/hyperlink" Target="http://beautifulchemistry.net/reac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266294"/>
            <a:ext cx="8033519" cy="5345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496" y="33961"/>
            <a:ext cx="7772400" cy="1470025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הגן הכימי</a:t>
            </a:r>
            <a:endParaRPr lang="he-IL" b="1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296" y="1235024"/>
            <a:ext cx="6400800" cy="1752600"/>
          </a:xfrm>
        </p:spPr>
        <p:txBody>
          <a:bodyPr/>
          <a:lstStyle/>
          <a:p>
            <a:r>
              <a:rPr lang="he-IL" b="1" dirty="0" smtClean="0">
                <a:solidFill>
                  <a:schemeClr val="tx1"/>
                </a:solidFill>
              </a:rPr>
              <a:t>סיפור מהחלל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867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+mn-cs"/>
              </a:rPr>
              <a:t>תוצאות:</a:t>
            </a:r>
            <a:endParaRPr lang="he-IL" dirty="0">
              <a:solidFill>
                <a:schemeClr val="bg2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42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ב</a:t>
            </a:r>
            <a:r>
              <a:rPr lang="he-IL" dirty="0" smtClean="0"/>
              <a:t>חלל </a:t>
            </a:r>
            <a:r>
              <a:rPr lang="he-IL" dirty="0"/>
              <a:t>התגבש הסידן </a:t>
            </a:r>
            <a:r>
              <a:rPr lang="he-IL" dirty="0" err="1"/>
              <a:t>הכלורי</a:t>
            </a:r>
            <a:r>
              <a:rPr lang="he-IL" dirty="0"/>
              <a:t> תחילה בצורה של כדור סימטרי לבן ולאחר מכן התחיל להוציא מחושים עבים בכיוונים אקראיים.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הקובלט </a:t>
            </a:r>
            <a:r>
              <a:rPr lang="he-IL" dirty="0" err="1"/>
              <a:t>הכלורי</a:t>
            </a:r>
            <a:r>
              <a:rPr lang="he-IL" dirty="0"/>
              <a:t> התגבש בצורת כדור פרוע כחול עם בליטות וזיפים לצדדים. 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זמן </a:t>
            </a:r>
            <a:r>
              <a:rPr lang="he-IL" dirty="0"/>
              <a:t>צמיחת הגבישים </a:t>
            </a:r>
            <a:r>
              <a:rPr lang="he-IL" dirty="0" smtClean="0"/>
              <a:t>בכדור </a:t>
            </a:r>
            <a:r>
              <a:rPr lang="he-IL" dirty="0"/>
              <a:t>הארץ </a:t>
            </a:r>
            <a:r>
              <a:rPr lang="he-IL" dirty="0" smtClean="0"/>
              <a:t>- שלושים </a:t>
            </a:r>
            <a:r>
              <a:rPr lang="he-IL" dirty="0"/>
              <a:t>דקות ואילו בחלל </a:t>
            </a:r>
            <a:r>
              <a:rPr lang="he-IL" dirty="0" smtClean="0"/>
              <a:t>-יותר </a:t>
            </a:r>
            <a:r>
              <a:rPr lang="he-IL" dirty="0"/>
              <a:t>מעשרים וארבע שעות.                                                                                          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כעבור </a:t>
            </a:r>
            <a:r>
              <a:rPr lang="he-IL" dirty="0"/>
              <a:t>שבעה ימים נערך ניסוי שני על-ידי אילן רמון ז"ל, ונמצא כי התוצאות חזרו על עצמן.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69364" y="0"/>
            <a:ext cx="79248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de-DE" sz="4800" b="1" dirty="0" smtClean="0">
                <a:solidFill>
                  <a:srgbClr val="0070C0"/>
                </a:solidFill>
                <a:latin typeface="Comic Sans MS"/>
                <a:ea typeface="Calibri"/>
                <a:cs typeface="Arial"/>
              </a:rPr>
              <a:t>Extend</a:t>
            </a:r>
            <a:endParaRPr lang="en-US" sz="3200" b="1" dirty="0">
              <a:solidFill>
                <a:srgbClr val="0070C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5" name="Grafik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84" y="202034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9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2">
                    <a:lumMod val="40000"/>
                    <a:lumOff val="60000"/>
                  </a:schemeClr>
                </a:solidFill>
                <a:cs typeface="+mn-cs"/>
              </a:rPr>
              <a:t>תוצאות הניסוי "הגן הכימי" עם גבישי סידן כלורי על כדור הארץ </a:t>
            </a:r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+mn-cs"/>
              </a:rPr>
              <a:t>ובחלל</a:t>
            </a:r>
            <a:endParaRPr lang="he-IL" dirty="0">
              <a:solidFill>
                <a:schemeClr val="bg2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u="sng" dirty="0" smtClean="0">
              <a:hlinkClick r:id="rId2"/>
            </a:endParaRPr>
          </a:p>
          <a:p>
            <a:endParaRPr lang="he-IL" u="sng" dirty="0">
              <a:hlinkClick r:id="rId2"/>
            </a:endParaRPr>
          </a:p>
          <a:p>
            <a:endParaRPr lang="he-IL" u="sng" dirty="0" smtClean="0">
              <a:hlinkClick r:id="rId2"/>
            </a:endParaRPr>
          </a:p>
          <a:p>
            <a:endParaRPr lang="he-IL" u="sng" dirty="0">
              <a:hlinkClick r:id="rId2"/>
            </a:endParaRPr>
          </a:p>
          <a:p>
            <a:endParaRPr lang="he-IL" u="sng" dirty="0" smtClean="0">
              <a:hlinkClick r:id="rId2"/>
            </a:endParaRPr>
          </a:p>
          <a:p>
            <a:endParaRPr lang="he-IL" u="sng" dirty="0">
              <a:hlinkClick r:id="rId2"/>
            </a:endParaRPr>
          </a:p>
          <a:p>
            <a:pPr marL="0" indent="0" algn="l" rtl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://spaceresearch.nasa.gov/sts-107/</a:t>
            </a:r>
            <a:endParaRPr lang="en-US" dirty="0"/>
          </a:p>
          <a:p>
            <a:endParaRPr lang="he-IL" dirty="0"/>
          </a:p>
        </p:txBody>
      </p:sp>
      <p:pic>
        <p:nvPicPr>
          <p:cNvPr id="2050" name="Picture 2" descr="תוצאות ניסו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" y="1700808"/>
            <a:ext cx="86643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108" y="5746630"/>
            <a:ext cx="8664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הממצאים התאימו </a:t>
            </a:r>
            <a:r>
              <a:rPr lang="he-IL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בחלקם לתחזיות התלמידים, עוררו התרגשות רבה. </a:t>
            </a:r>
          </a:p>
        </p:txBody>
      </p:sp>
    </p:spTree>
    <p:extLst>
      <p:ext uri="{BB962C8B-B14F-4D97-AF65-F5344CB8AC3E}">
        <p14:creationId xmlns:p14="http://schemas.microsoft.com/office/powerpoint/2010/main" val="42391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תוכננו 5 ניסויים </a:t>
            </a:r>
            <a:r>
              <a:rPr lang="he-IL" dirty="0"/>
              <a:t>נוספים על-ידי קבוצות נוער ממדינות שונות במסגרת תכנית </a:t>
            </a:r>
            <a:r>
              <a:rPr lang="en-US" dirty="0"/>
              <a:t>STARS</a:t>
            </a:r>
            <a:r>
              <a:rPr lang="he-IL" dirty="0"/>
              <a:t>. </a:t>
            </a:r>
            <a:endParaRPr lang="he-IL" dirty="0" smtClean="0"/>
          </a:p>
          <a:p>
            <a:r>
              <a:rPr lang="he-IL" dirty="0" smtClean="0"/>
              <a:t>כשמונים </a:t>
            </a:r>
            <a:r>
              <a:rPr lang="he-IL" dirty="0"/>
              <a:t>הניסויים </a:t>
            </a:r>
            <a:r>
              <a:rPr lang="he-IL" dirty="0" smtClean="0"/>
              <a:t>נערכו </a:t>
            </a:r>
            <a:r>
              <a:rPr lang="he-IL" dirty="0"/>
              <a:t>במשך שישה-עשר יום, </a:t>
            </a:r>
            <a:r>
              <a:rPr lang="he-IL" dirty="0" smtClean="0"/>
              <a:t>24\7, על-ידי </a:t>
            </a:r>
            <a:r>
              <a:rPr lang="he-IL" dirty="0"/>
              <a:t>שבעת האסטרונאוטים: ריק </a:t>
            </a:r>
            <a:r>
              <a:rPr lang="he-IL" dirty="0" err="1"/>
              <a:t>האסבנד</a:t>
            </a:r>
            <a:r>
              <a:rPr lang="he-IL" dirty="0"/>
              <a:t>, וויליאם </a:t>
            </a:r>
            <a:r>
              <a:rPr lang="he-IL" dirty="0" err="1"/>
              <a:t>מק'קול</a:t>
            </a:r>
            <a:r>
              <a:rPr lang="he-IL" dirty="0"/>
              <a:t>, מייקל אנדרסון, </a:t>
            </a:r>
            <a:r>
              <a:rPr lang="he-IL" dirty="0" err="1"/>
              <a:t>קלפאנה</a:t>
            </a:r>
            <a:r>
              <a:rPr lang="he-IL" dirty="0"/>
              <a:t> </a:t>
            </a:r>
            <a:r>
              <a:rPr lang="he-IL" dirty="0" err="1"/>
              <a:t>צ'וואלה</a:t>
            </a:r>
            <a:r>
              <a:rPr lang="he-IL" dirty="0"/>
              <a:t>, דיוויד בראון, </a:t>
            </a:r>
            <a:r>
              <a:rPr lang="he-IL" dirty="0" err="1"/>
              <a:t>לורל</a:t>
            </a:r>
            <a:r>
              <a:rPr lang="he-IL" dirty="0"/>
              <a:t> קלארק ואילן רמון. 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65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400" dirty="0" smtClean="0"/>
              <a:t>צילום של ניסוי והסבר התופעה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200" b="1" smtClean="0">
                <a:solidFill>
                  <a:srgbClr val="FF9900"/>
                </a:solidFill>
                <a:latin typeface="Comic Sans MS"/>
                <a:ea typeface="Calibri"/>
                <a:cs typeface="Arial"/>
              </a:rPr>
              <a:t>Evaluate</a:t>
            </a:r>
            <a:endParaRPr lang="en-US" sz="3200" dirty="0"/>
          </a:p>
        </p:txBody>
      </p:sp>
      <p:pic>
        <p:nvPicPr>
          <p:cNvPr id="5" name="Grafik 17" descr="C:\Users\JoDi\AppData\Local\Microsoft\Windows\Temporary Internet Files\Content.IE5\L284WQCA\MC90043779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152128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899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הרבה תכניות לנוער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9461"/>
            <a:ext cx="8229600" cy="4525963"/>
          </a:xfrm>
        </p:spPr>
        <p:txBody>
          <a:bodyPr/>
          <a:lstStyle/>
          <a:p>
            <a:r>
              <a:rPr lang="he-IL" b="1" dirty="0"/>
              <a:t> ב-</a:t>
            </a:r>
            <a:r>
              <a:rPr lang="en-US" b="1" dirty="0"/>
              <a:t>NASA</a:t>
            </a:r>
            <a:endParaRPr lang="he-IL" b="1" dirty="0"/>
          </a:p>
          <a:p>
            <a:pPr marL="0" indent="0" algn="l" rtl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://www.nasa.gov/audience/forstudents</a:t>
            </a:r>
            <a:r>
              <a:rPr lang="en-US" dirty="0" smtClean="0">
                <a:hlinkClick r:id="rId2"/>
              </a:rPr>
              <a:t>/#.</a:t>
            </a:r>
            <a:r>
              <a:rPr lang="he-IL" b="1" dirty="0" smtClean="0"/>
              <a:t> </a:t>
            </a:r>
            <a:r>
              <a:rPr lang="en-US" dirty="0" err="1" smtClean="0">
                <a:hlinkClick r:id="rId2"/>
              </a:rPr>
              <a:t>VOogmHysXzg</a:t>
            </a:r>
            <a:endParaRPr lang="he-IL" dirty="0" smtClean="0"/>
          </a:p>
          <a:p>
            <a:r>
              <a:rPr lang="he-IL" b="1" dirty="0"/>
              <a:t>ע"ש אילן רמון</a:t>
            </a:r>
            <a:endParaRPr lang="he-IL" dirty="0"/>
          </a:p>
          <a:p>
            <a:pPr marL="0" indent="0" algn="l" rtl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www.ramonfoundation.org.il/breakthrough?lang=he</a:t>
            </a:r>
            <a:endParaRPr lang="he-IL" dirty="0" smtClean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200" b="1" smtClean="0">
                <a:solidFill>
                  <a:srgbClr val="0070C0"/>
                </a:solidFill>
                <a:latin typeface="Comic Sans MS"/>
                <a:ea typeface="Calibri"/>
                <a:cs typeface="Arial"/>
              </a:rPr>
              <a:t>Extend</a:t>
            </a:r>
            <a:endParaRPr lang="en-US" sz="3200" b="1" dirty="0">
              <a:solidFill>
                <a:srgbClr val="0070C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5" name="Grafik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5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מעבורת החלל "קולומביה" התרסקה בשובה לכדור הארץ במהלך כניסתה לאטמוספרה </a:t>
            </a:r>
          </a:p>
          <a:p>
            <a:endParaRPr lang="he-IL" b="1" dirty="0"/>
          </a:p>
          <a:p>
            <a:endParaRPr lang="he-IL" b="1" dirty="0" smtClean="0"/>
          </a:p>
          <a:p>
            <a:pPr marL="0" indent="0" algn="l">
              <a:buNone/>
            </a:pPr>
            <a:r>
              <a:rPr lang="he-IL" b="1" dirty="0" smtClean="0"/>
              <a:t>1 בפברואר 2003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1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איפה היית באותו יום?</a:t>
            </a:r>
            <a:endParaRPr lang="he-IL" dirty="0"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47081"/>
            <a:ext cx="2857500" cy="3632200"/>
          </a:xfrm>
        </p:spPr>
      </p:pic>
    </p:spTree>
    <p:extLst>
      <p:ext uri="{BB962C8B-B14F-4D97-AF65-F5344CB8AC3E}">
        <p14:creationId xmlns:p14="http://schemas.microsoft.com/office/powerpoint/2010/main" val="33309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היבט אישי..</a:t>
            </a:r>
            <a:endParaRPr lang="he-IL" b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8" y="1385888"/>
            <a:ext cx="8477303" cy="54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cRpsU4ZvK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1628800"/>
            <a:ext cx="7168796" cy="4032448"/>
          </a:xfrm>
          <a:prstGeom prst="rect">
            <a:avLst/>
          </a:prstGeom>
        </p:spPr>
      </p:pic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32" y="1715595"/>
            <a:ext cx="6171948" cy="3858858"/>
          </a:xfr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 smtClean="0">
                <a:solidFill>
                  <a:srgbClr val="FF0000"/>
                </a:solidFill>
                <a:latin typeface="Comic Sans MS"/>
                <a:ea typeface="Calibri"/>
                <a:cs typeface="Arial"/>
              </a:rPr>
              <a:t>Engage</a:t>
            </a:r>
            <a:endParaRPr lang="he-I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80" y="404664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99592" y="5656960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www.youtube.com/watch?v=PcRpsU4ZvKQ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1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82188"/>
            <a:ext cx="7670025" cy="4555124"/>
          </a:xfr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644099" y="347932"/>
            <a:ext cx="7924800" cy="1247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4000" b="1" dirty="0" smtClean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4000" b="1" dirty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4000" b="1" dirty="0" smtClean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4000" b="1" dirty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4000" b="1" dirty="0" smtClean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4000" b="1" dirty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b="1" dirty="0" smtClean="0">
              <a:solidFill>
                <a:srgbClr val="00B050"/>
              </a:solidFill>
              <a:latin typeface="Comic Sans MS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solidFill>
                  <a:srgbClr val="FF0000"/>
                </a:solidFill>
                <a:latin typeface="Comic Sans MS"/>
                <a:ea typeface="Calibri"/>
                <a:cs typeface="Arial"/>
              </a:rPr>
              <a:t>Explore</a:t>
            </a:r>
            <a:endParaRPr lang="he-IL" b="1" dirty="0">
              <a:solidFill>
                <a:srgbClr val="FF000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7" name="Grafik 9" descr="C:\Users\JoDi\AppData\Local\Microsoft\Windows\Temporary Internet Files\Content.IE5\QBRIRH3O\MC90043779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7024"/>
            <a:ext cx="1008112" cy="8157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051720" y="6237312"/>
            <a:ext cx="4386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http://beautifulchemistry.net/reactions.html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09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  <a:noFill/>
        </p:spPr>
        <p:txBody>
          <a:bodyPr/>
          <a:lstStyle/>
          <a:p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+mn-cs"/>
              </a:rPr>
              <a:t>מנגנון 1</a:t>
            </a:r>
            <a:endParaRPr lang="he-IL" b="1" dirty="0">
              <a:solidFill>
                <a:schemeClr val="bg2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e-IL" dirty="0"/>
              <a:t>הגבישים גדלים בטור צומח של מעין חצאי-כדורים קטנים: בתמיסה המימית של נתרן סיליקט - "מי הזכוכית" נוצר קרום חדיר למחצה - ממברנה בצורת כדור, העשויה סיליקה ג'ל. </a:t>
            </a:r>
            <a:endParaRPr lang="he-IL" dirty="0" smtClean="0"/>
          </a:p>
          <a:p>
            <a:r>
              <a:rPr lang="he-IL" dirty="0" smtClean="0"/>
              <a:t>הגביש ממשיך </a:t>
            </a:r>
            <a:r>
              <a:rPr lang="he-IL" dirty="0"/>
              <a:t>להתמוסס, ולכן ריכוז תמיסת המלח </a:t>
            </a:r>
            <a:r>
              <a:rPr lang="he-IL" dirty="0" smtClean="0"/>
              <a:t>גבוה </a:t>
            </a:r>
            <a:r>
              <a:rPr lang="he-IL" dirty="0"/>
              <a:t>יותר בתוך הכדור המתפתח מאשר מחוצה לו. </a:t>
            </a:r>
            <a:endParaRPr lang="he-IL" dirty="0" smtClean="0"/>
          </a:p>
          <a:p>
            <a:r>
              <a:rPr lang="he-IL" dirty="0" smtClean="0"/>
              <a:t>מים </a:t>
            </a:r>
            <a:r>
              <a:rPr lang="he-IL" dirty="0"/>
              <a:t>מפעפעים פנימה וגורמים לקרום הכדורי להתנפח. הבדלי הלחצים בין חלקו העליון וחלקו התחתון גורמים לקרום להתפוצץ בחלק העליון וליצור חצי-כדור. </a:t>
            </a:r>
            <a:endParaRPr lang="he-IL" dirty="0" smtClean="0"/>
          </a:p>
          <a:p>
            <a:r>
              <a:rPr lang="he-IL" dirty="0" smtClean="0"/>
              <a:t>מתוך </a:t>
            </a:r>
            <a:r>
              <a:rPr lang="he-IL" dirty="0"/>
              <a:t>החלק העליון של הקרום ניתז כלפי מעלה זרזיף של תמיסת מלח מרוכזת ונוצר חצי כדור חדש גבוה יותר וכן הלאה. </a:t>
            </a:r>
            <a:endParaRPr lang="he-IL" dirty="0" smtClean="0"/>
          </a:p>
          <a:p>
            <a:r>
              <a:rPr lang="he-IL" dirty="0" smtClean="0"/>
              <a:t>כל </a:t>
            </a:r>
            <a:r>
              <a:rPr lang="he-IL" dirty="0"/>
              <a:t>חצאי הכדורים מתחברים זה לזה בתהליך רציף ומתפתחת צינורית מוצקה וחלולה.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09600" y="274638"/>
            <a:ext cx="7924800" cy="11381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solidFill>
                  <a:srgbClr val="FF0000"/>
                </a:solidFill>
                <a:latin typeface="Comic Sans MS"/>
                <a:ea typeface="Calibri"/>
                <a:cs typeface="Arial"/>
              </a:rPr>
              <a:t>Explain</a:t>
            </a:r>
            <a:endParaRPr lang="en-US" b="1" dirty="0">
              <a:solidFill>
                <a:srgbClr val="FF000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5" name="Grafik 15" descr="C:\Users\JoDi\AppData\Local\Microsoft\Windows\Temporary Internet Files\Content.IE5\QBRIRH3O\dglxasset[1].asp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6584"/>
            <a:ext cx="94716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0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609600" y="274638"/>
            <a:ext cx="7924800" cy="11381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solidFill>
                  <a:srgbClr val="FF0000"/>
                </a:solidFill>
                <a:latin typeface="Comic Sans MS"/>
                <a:ea typeface="Calibri"/>
                <a:cs typeface="Arial"/>
              </a:rPr>
              <a:t>Explain</a:t>
            </a:r>
            <a:endParaRPr lang="en-US" b="1" dirty="0">
              <a:solidFill>
                <a:srgbClr val="FF0000"/>
              </a:solidFill>
              <a:latin typeface="Comic Sans MS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051"/>
            <a:ext cx="8229600" cy="1143000"/>
          </a:xfrm>
          <a:noFill/>
        </p:spPr>
        <p:txBody>
          <a:bodyPr/>
          <a:lstStyle/>
          <a:p>
            <a:r>
              <a:rPr lang="he-IL" b="1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מנגנון </a:t>
            </a:r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2</a:t>
            </a:r>
            <a:endParaRPr lang="he-I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7613"/>
            <a:ext cx="8229600" cy="178965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כאשר </a:t>
            </a:r>
            <a:r>
              <a:rPr lang="he-IL" dirty="0"/>
              <a:t>מופיעות בועות גז זעירות בקצות הענפים בעת צמיחת הגבישים, הן מספקות כוח עילוי ומושכות את הענפים כלפי מעלה בקצב מואץ. </a:t>
            </a:r>
          </a:p>
        </p:txBody>
      </p:sp>
      <p:pic>
        <p:nvPicPr>
          <p:cNvPr id="4" name="Grafik 15" descr="C:\Users\JoDi\AppData\Local\Microsoft\Windows\Temporary Internet Files\Content.IE5\QBRIRH3O\dglxasset[1].asp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6584"/>
            <a:ext cx="94716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907"/>
            <a:ext cx="8229600" cy="1143000"/>
          </a:xfrm>
          <a:noFill/>
        </p:spPr>
        <p:txBody>
          <a:bodyPr/>
          <a:lstStyle/>
          <a:p>
            <a:r>
              <a:rPr lang="he-IL" b="1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מנגנון </a:t>
            </a:r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3</a:t>
            </a:r>
            <a:endParaRPr lang="he-I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91469"/>
            <a:ext cx="8640960" cy="4525963"/>
          </a:xfrm>
        </p:spPr>
        <p:txBody>
          <a:bodyPr/>
          <a:lstStyle/>
          <a:p>
            <a:r>
              <a:rPr lang="he-IL" dirty="0" smtClean="0"/>
              <a:t>כאשר שוקע "משקע" של </a:t>
            </a:r>
            <a:r>
              <a:rPr lang="he-IL" dirty="0" err="1" smtClean="0"/>
              <a:t>סיליקאט</a:t>
            </a:r>
            <a:r>
              <a:rPr lang="he-IL" dirty="0" smtClean="0"/>
              <a:t>, ריכוז התמיסה בו יורדת במקום ולכן ה"בועה" עולה. דומה יותר לצפיפות של מים. ככל </a:t>
            </a:r>
            <a:r>
              <a:rPr lang="he-IL" dirty="0" err="1" smtClean="0"/>
              <a:t>שה"בועה</a:t>
            </a:r>
            <a:r>
              <a:rPr lang="he-IL" dirty="0" smtClean="0"/>
              <a:t>" עולה יותר חומר מתמוסס ושוקע.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beautifulchemistry.net/reactions.html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 algn="l" rtl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www.youtube.com/watch?v=sAr7mvBjWq8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09600" y="274638"/>
            <a:ext cx="7924800" cy="11381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solidFill>
                  <a:srgbClr val="FF0000"/>
                </a:solidFill>
                <a:latin typeface="Comic Sans MS"/>
                <a:ea typeface="Calibri"/>
                <a:cs typeface="Arial"/>
              </a:rPr>
              <a:t>Explain</a:t>
            </a:r>
            <a:endParaRPr lang="en-US" b="1" dirty="0">
              <a:solidFill>
                <a:srgbClr val="FF000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5" name="Grafik 15" descr="C:\Users\JoDi\AppData\Local\Microsoft\Windows\Temporary Internet Files\Content.IE5\QBRIRH3O\dglxasset[1].aspx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6584"/>
            <a:ext cx="94716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+mn-cs"/>
              </a:rPr>
              <a:t>הניסוי נערך במקביל בחלל ובכדור הארץ</a:t>
            </a:r>
            <a:endParaRPr lang="he-IL" dirty="0">
              <a:solidFill>
                <a:schemeClr val="bg2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 </a:t>
            </a:r>
          </a:p>
          <a:p>
            <a:r>
              <a:rPr lang="he-IL" dirty="0" smtClean="0"/>
              <a:t>הצילומים </a:t>
            </a:r>
            <a:r>
              <a:rPr lang="he-IL" dirty="0"/>
              <a:t>ששודרו ממעבורת החלל "קולומביה" לנאס"א בזמן אמת (תוך כדי גידול) הראו הבדלים משמעותיים בין גידול הגבישים בחלל לבין גידולם על פני כדור </a:t>
            </a:r>
            <a:r>
              <a:rPr lang="he-IL" dirty="0" smtClean="0"/>
              <a:t>הארץ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79648" y="5013176"/>
            <a:ext cx="79248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de-DE" sz="4800" b="1" dirty="0" smtClean="0">
                <a:solidFill>
                  <a:srgbClr val="0070C0"/>
                </a:solidFill>
                <a:latin typeface="Comic Sans MS"/>
                <a:ea typeface="Calibri"/>
                <a:cs typeface="Arial"/>
              </a:rPr>
              <a:t>Extend</a:t>
            </a:r>
            <a:endParaRPr lang="en-US" sz="3200" b="1" dirty="0">
              <a:solidFill>
                <a:srgbClr val="0070C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5" name="Grafik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68" y="52152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+mn-cs"/>
              </a:rPr>
              <a:t>מדוע נבחרו החומרים סידן כלורי וקובלט כלורי?</a:t>
            </a:r>
            <a:endParaRPr lang="he-IL" sz="3200" b="1" dirty="0">
              <a:solidFill>
                <a:schemeClr val="bg2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00201"/>
            <a:ext cx="5050904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התרכובת </a:t>
            </a:r>
            <a:r>
              <a:rPr lang="he-IL" dirty="0"/>
              <a:t>קובלט כלורי </a:t>
            </a:r>
            <a:r>
              <a:rPr lang="es-PE" dirty="0" err="1"/>
              <a:t>CoCl</a:t>
            </a:r>
            <a:r>
              <a:rPr lang="en-US" baseline="-25000" dirty="0" smtClean="0"/>
              <a:t>2</a:t>
            </a:r>
            <a:r>
              <a:rPr lang="he-IL" baseline="-25000" dirty="0" smtClean="0"/>
              <a:t> </a:t>
            </a:r>
            <a:r>
              <a:rPr lang="he-IL" dirty="0" smtClean="0"/>
              <a:t>הוא </a:t>
            </a:r>
            <a:r>
              <a:rPr lang="he-IL" dirty="0"/>
              <a:t>אדום ולאחר הכנסתה ל"מי-זכוכית" צבעה משתנה לכחול. צבעה של התרכובת סידן כלורי </a:t>
            </a:r>
            <a:r>
              <a:rPr lang="es-PE" smtClean="0"/>
              <a:t>CaCl</a:t>
            </a:r>
            <a:r>
              <a:rPr lang="en-US" baseline="-25000" dirty="0"/>
              <a:t>2</a:t>
            </a:r>
            <a:r>
              <a:rPr lang="he-IL" dirty="0" smtClean="0"/>
              <a:t>הוא </a:t>
            </a:r>
            <a:r>
              <a:rPr lang="he-IL" dirty="0"/>
              <a:t>לבן.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צבעי </a:t>
            </a:r>
            <a:r>
              <a:rPr lang="he-IL" dirty="0"/>
              <a:t>הדגל של מדינת ישראל.                                                                                                           </a:t>
            </a:r>
            <a:endParaRPr lang="en-US" dirty="0"/>
          </a:p>
          <a:p>
            <a:endParaRPr lang="he-IL" dirty="0"/>
          </a:p>
        </p:txBody>
      </p:sp>
      <p:pic>
        <p:nvPicPr>
          <p:cNvPr id="4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7"/>
            <a:ext cx="2232248" cy="306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79648" y="5013176"/>
            <a:ext cx="79248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de-DE" sz="4800" b="1" dirty="0" smtClean="0">
                <a:solidFill>
                  <a:srgbClr val="0070C0"/>
                </a:solidFill>
                <a:latin typeface="Comic Sans MS"/>
                <a:ea typeface="Calibri"/>
                <a:cs typeface="Arial"/>
              </a:rPr>
              <a:t>Extend</a:t>
            </a:r>
            <a:endParaRPr lang="en-US" sz="3200" b="1" dirty="0">
              <a:solidFill>
                <a:srgbClr val="0070C0"/>
              </a:solidFill>
              <a:latin typeface="Comic Sans MS"/>
              <a:ea typeface="Calibri"/>
              <a:cs typeface="Arial"/>
            </a:endParaRPr>
          </a:p>
        </p:txBody>
      </p:sp>
      <p:pic>
        <p:nvPicPr>
          <p:cNvPr id="6" name="Grafik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68" y="52152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3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Ilan and chem garde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60648"/>
            <a:ext cx="7447301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3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421</Words>
  <Application>Microsoft Office PowerPoint</Application>
  <PresentationFormat>On-screen Show (4:3)</PresentationFormat>
  <Paragraphs>68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הגן הכימי</vt:lpstr>
      <vt:lpstr>Engage</vt:lpstr>
      <vt:lpstr>PowerPoint Presentation</vt:lpstr>
      <vt:lpstr>מנגנון 1</vt:lpstr>
      <vt:lpstr>מנגנון 2</vt:lpstr>
      <vt:lpstr>מנגנון 3</vt:lpstr>
      <vt:lpstr>הניסוי נערך במקביל בחלל ובכדור הארץ</vt:lpstr>
      <vt:lpstr>מדוע נבחרו החומרים סידן כלורי וקובלט כלורי?</vt:lpstr>
      <vt:lpstr>PowerPoint Presentation</vt:lpstr>
      <vt:lpstr>תוצאות:</vt:lpstr>
      <vt:lpstr>תוצאות הניסוי "הגן הכימי" עם גבישי סידן כלורי על כדור הארץ ובחלל</vt:lpstr>
      <vt:lpstr>PowerPoint Presentation</vt:lpstr>
      <vt:lpstr>PowerPoint Presentation</vt:lpstr>
      <vt:lpstr>הרבה תכניות לנוער</vt:lpstr>
      <vt:lpstr>PowerPoint Presentation</vt:lpstr>
      <vt:lpstr>איפה היית באותו יום?</vt:lpstr>
      <vt:lpstr>היבט אישי..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2015-02-21T20:22:04Z</dcterms:created>
  <dcterms:modified xsi:type="dcterms:W3CDTF">2015-02-24T12:50:59Z</dcterms:modified>
</cp:coreProperties>
</file>