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9933"/>
    <a:srgbClr val="FFCC66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AEB3EE-9B1F-47BE-A9E8-16A5908496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69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7" name="Picture 15" descr="ctcwvnix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04800"/>
            <a:ext cx="4419600" cy="3624263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"/>
            <a:ext cx="4648200" cy="4114800"/>
          </a:xfrm>
          <a:noFill/>
        </p:spPr>
        <p:txBody>
          <a:bodyPr/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572000"/>
            <a:ext cx="46482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54F958-59CF-47B0-A03E-BA9CB7584DDD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4D147-CE29-4DDC-BB95-40E56AA6B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589756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589756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E267AE2-5CAD-432B-99F1-E5D5CB68A7E4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D7BAC-225B-496F-AA5E-2337431A3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173D527-0774-4A24-84F0-B1FC58DA7DA8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5B476-4FB1-4DF5-BE82-5362E469E2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DED2D5A-E2ED-4D26-97E5-878C3026E167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D6712-4ECA-44C2-BDBC-E01F1CDFF6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40FF00-9CEC-40B5-B515-23D24AF9DED3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A734D-0A7E-473D-99E0-C6FD29DEEF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BE413F-1D32-47F2-9C34-3AAF1F33C429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7F9B9-9511-4EFA-8B55-285F70D8D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BAEA7C-C4C4-43FE-AE00-8E1B725F618F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261B3-7298-4560-A69F-0948207D0D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41330E3-3D86-4B1C-856E-08C8236E3655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BFF3F-9500-40C4-AFB0-F7751C98C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9424BD6-2C2E-4892-BF33-859DE616B4E2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BC1F4-246F-4A8E-822F-880C1016E0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0" y="62484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21AF728-87A9-40F5-B838-E9D011CB42E4}" type="datetime1">
              <a:rPr lang="en-US"/>
              <a:pPr/>
              <a:t>8/5/2014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2209800" y="6629400"/>
            <a:ext cx="4800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Template from www.brainybetty.com</a:t>
            </a: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30F48-D65B-4850-8CA2-9A45E3AB73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701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סגנון כותרת של תבנית בסיס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68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294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CA024090-70B8-401F-A33F-1BA98499383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42" name="Picture 18" descr="ctcwvnix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67600" y="0"/>
            <a:ext cx="1676400" cy="13747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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None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14488"/>
            <a:ext cx="4648200" cy="2857496"/>
          </a:xfrm>
        </p:spPr>
        <p:txBody>
          <a:bodyPr/>
          <a:lstStyle/>
          <a:p>
            <a:r>
              <a:rPr lang="he-IL" dirty="0" smtClean="0"/>
              <a:t>תגובת השעון!</a:t>
            </a:r>
            <a:endParaRPr lang="he-I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מה מקור השם?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6CC-C280-40FD-AD2D-FCAD7349FF70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chemeClr val="tx1"/>
                </a:solidFill>
              </a:rPr>
              <a:t>מהן התמיסות?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2071678"/>
            <a:ext cx="8750206" cy="35433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 smtClean="0"/>
              <a:t> תמיסה </a:t>
            </a:r>
            <a:r>
              <a:rPr lang="en-US" dirty="0" smtClean="0"/>
              <a:t>A</a:t>
            </a:r>
            <a:r>
              <a:rPr lang="he-IL" dirty="0" smtClean="0"/>
              <a:t> </a:t>
            </a:r>
            <a:r>
              <a:rPr lang="he-IL" dirty="0" err="1" smtClean="0"/>
              <a:t>– א</a:t>
            </a:r>
            <a:r>
              <a:rPr lang="he-IL" dirty="0" smtClean="0"/>
              <a:t>שלגן יודי, </a:t>
            </a:r>
            <a:r>
              <a:rPr lang="en-US" dirty="0" smtClean="0"/>
              <a:t>KI 0.1M</a:t>
            </a:r>
            <a:endParaRPr lang="he-IL" dirty="0" smtClean="0"/>
          </a:p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 smtClean="0"/>
              <a:t>תמיסה </a:t>
            </a:r>
            <a:r>
              <a:rPr lang="en-US" dirty="0" smtClean="0"/>
              <a:t>B</a:t>
            </a:r>
            <a:r>
              <a:rPr lang="he-IL" dirty="0" smtClean="0"/>
              <a:t> </a:t>
            </a:r>
            <a:r>
              <a:rPr lang="he-IL" dirty="0" err="1" smtClean="0"/>
              <a:t>– מ</a:t>
            </a:r>
            <a:r>
              <a:rPr lang="he-IL" dirty="0" smtClean="0"/>
              <a:t>י חמצן,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2 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 </a:t>
            </a:r>
            <a:r>
              <a:rPr lang="en-US" dirty="0" smtClean="0"/>
              <a:t>3%</a:t>
            </a:r>
            <a:r>
              <a:rPr lang="he-IL" dirty="0" smtClean="0"/>
              <a:t> בסביבה חומצית + עמילן.</a:t>
            </a:r>
          </a:p>
          <a:p>
            <a:pPr>
              <a:spcAft>
                <a:spcPts val="2400"/>
              </a:spcAft>
              <a:buClr>
                <a:srgbClr val="C00000"/>
              </a:buClr>
            </a:pPr>
            <a:r>
              <a:rPr lang="he-IL" dirty="0" smtClean="0"/>
              <a:t>מעכב –</a:t>
            </a:r>
            <a:r>
              <a:rPr lang="he-IL" dirty="0" err="1" smtClean="0"/>
              <a:t> נת</a:t>
            </a:r>
            <a:r>
              <a:rPr lang="he-IL" dirty="0" smtClean="0"/>
              <a:t>רן </a:t>
            </a:r>
            <a:r>
              <a:rPr lang="he-IL" dirty="0" err="1" smtClean="0"/>
              <a:t>תיוסולפאט</a:t>
            </a:r>
            <a:r>
              <a:rPr lang="he-IL" dirty="0" smtClean="0"/>
              <a:t>, </a:t>
            </a:r>
            <a:r>
              <a:rPr lang="en-US" dirty="0" smtClean="0"/>
              <a:t>Na</a:t>
            </a:r>
            <a:r>
              <a:rPr lang="en-US" baseline="-25000" dirty="0" smtClean="0"/>
              <a:t>2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dirty="0" smtClean="0"/>
              <a:t>⋅5H</a:t>
            </a:r>
            <a:r>
              <a:rPr lang="en-US" baseline="-25000" dirty="0" smtClean="0"/>
              <a:t>2</a:t>
            </a:r>
            <a:r>
              <a:rPr lang="en-US" dirty="0" smtClean="0"/>
              <a:t>O ~0.05M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6CC-C280-40FD-AD2D-FCAD7349FF70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solidFill>
                  <a:schemeClr val="tx1"/>
                </a:solidFill>
              </a:rPr>
              <a:t>אילו תגובות מתרחשות?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56" y="1714488"/>
            <a:ext cx="8686800" cy="49292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  <a:buNone/>
            </a:pPr>
            <a:r>
              <a:rPr lang="he-IL" dirty="0" smtClean="0"/>
              <a:t> יוד </a:t>
            </a:r>
            <a:r>
              <a:rPr lang="en-US" dirty="0" smtClean="0"/>
              <a:t>I</a:t>
            </a:r>
            <a:r>
              <a:rPr lang="en-US" baseline="-25000" dirty="0" smtClean="0"/>
              <a:t>2</a:t>
            </a:r>
            <a:r>
              <a:rPr lang="he-IL" baseline="-25000" dirty="0" smtClean="0"/>
              <a:t> </a:t>
            </a:r>
            <a:r>
              <a:rPr lang="he-IL" dirty="0" smtClean="0"/>
              <a:t>יוצר תגובת צבע (כחול כהה-שחור) עם עמילן</a:t>
            </a:r>
          </a:p>
          <a:p>
            <a:pPr>
              <a:spcAft>
                <a:spcPts val="2400"/>
              </a:spcAft>
              <a:buNone/>
            </a:pPr>
            <a:r>
              <a:rPr lang="he-IL" b="1" dirty="0" smtClean="0">
                <a:solidFill>
                  <a:srgbClr val="C00000"/>
                </a:solidFill>
              </a:rPr>
              <a:t>תגובה איטית</a:t>
            </a:r>
          </a:p>
          <a:p>
            <a:pPr algn="l" rtl="0">
              <a:spcAft>
                <a:spcPts val="2400"/>
              </a:spcAft>
              <a:buNone/>
            </a:pPr>
            <a:r>
              <a:rPr lang="en-US" dirty="0" smtClean="0">
                <a:solidFill>
                  <a:srgbClr val="C00000"/>
                </a:solidFill>
              </a:rPr>
              <a:t>1.</a:t>
            </a:r>
            <a:r>
              <a:rPr lang="en-US" dirty="0" smtClean="0"/>
              <a:t>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2 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 + 2H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30000" dirty="0" smtClean="0"/>
              <a:t>+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 2I</a:t>
            </a:r>
            <a:r>
              <a:rPr lang="en-US" baseline="30000" dirty="0" smtClean="0"/>
              <a:t>−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 </a:t>
            </a:r>
            <a:r>
              <a:rPr lang="en-US" dirty="0" smtClean="0"/>
              <a:t> + → I</a:t>
            </a:r>
            <a:r>
              <a:rPr lang="en-US" baseline="-25000" dirty="0" smtClean="0"/>
              <a:t>2(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 </a:t>
            </a:r>
            <a:r>
              <a:rPr lang="en-US" dirty="0" smtClean="0"/>
              <a:t> + 4H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marL="514350" indent="-514350" algn="r">
              <a:buNone/>
            </a:pPr>
            <a:endParaRPr lang="he-IL" b="1" dirty="0" smtClean="0">
              <a:solidFill>
                <a:srgbClr val="C00000"/>
              </a:solidFill>
            </a:endParaRPr>
          </a:p>
          <a:p>
            <a:pPr marL="514350" indent="-514350" algn="r">
              <a:buNone/>
            </a:pPr>
            <a:r>
              <a:rPr lang="he-IL" b="1" dirty="0" smtClean="0">
                <a:solidFill>
                  <a:srgbClr val="C00000"/>
                </a:solidFill>
              </a:rPr>
              <a:t>תגובה מהירה</a:t>
            </a:r>
          </a:p>
          <a:p>
            <a:pPr marL="514350" indent="-514350" algn="l" rtl="0">
              <a:buAutoNum type="arabicPeriod" startAt="2"/>
            </a:pPr>
            <a:r>
              <a:rPr lang="en-US" dirty="0" smtClean="0"/>
              <a:t>2S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2−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 + I</a:t>
            </a:r>
            <a:r>
              <a:rPr lang="en-US" baseline="-25000" dirty="0" smtClean="0"/>
              <a:t>2(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 → S</a:t>
            </a:r>
            <a:r>
              <a:rPr lang="en-US" baseline="-25000" dirty="0" smtClean="0"/>
              <a:t>4</a:t>
            </a:r>
            <a:r>
              <a:rPr lang="en-US" dirty="0" smtClean="0"/>
              <a:t>O</a:t>
            </a:r>
            <a:r>
              <a:rPr lang="en-US" baseline="-25000" dirty="0" smtClean="0"/>
              <a:t>6</a:t>
            </a:r>
            <a:r>
              <a:rPr lang="en-US" baseline="30000" dirty="0" smtClean="0"/>
              <a:t>2−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 + 2I</a:t>
            </a:r>
            <a:r>
              <a:rPr lang="en-US" baseline="30000" dirty="0" smtClean="0"/>
              <a:t>−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6CC-C280-40FD-AD2D-FCAD7349FF70}" type="slidenum">
              <a:rPr lang="en-US"/>
              <a:pPr/>
              <a:t>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7010400" cy="931168"/>
          </a:xfrm>
        </p:spPr>
        <p:txBody>
          <a:bodyPr/>
          <a:lstStyle/>
          <a:p>
            <a:r>
              <a:rPr lang="he-IL" dirty="0" smtClean="0">
                <a:solidFill>
                  <a:schemeClr val="tx1"/>
                </a:solidFill>
              </a:rPr>
              <a:t>קצב התרחשות התגובות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" name="מלבן מעוגל 6"/>
          <p:cNvSpPr/>
          <p:nvPr/>
        </p:nvSpPr>
        <p:spPr bwMode="auto">
          <a:xfrm>
            <a:off x="500034" y="2571744"/>
            <a:ext cx="2643206" cy="15001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sz="2400" b="1" baseline="0" dirty="0" smtClean="0"/>
              <a:t>שחור</a:t>
            </a:r>
            <a:r>
              <a:rPr lang="he-IL" sz="2400" dirty="0" smtClean="0"/>
              <a:t> (עמילן)</a:t>
            </a:r>
            <a:endParaRPr kumimoji="0" 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מלבן מעוגל 7"/>
          <p:cNvSpPr/>
          <p:nvPr/>
        </p:nvSpPr>
        <p:spPr bwMode="auto">
          <a:xfrm>
            <a:off x="5500694" y="2500306"/>
            <a:ext cx="2571768" cy="157163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en-US" sz="2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sz="2400" b="1" baseline="0" dirty="0" smtClean="0"/>
              <a:t>חסר צבע</a:t>
            </a:r>
            <a:endParaRPr kumimoji="0" 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53353" y="1124744"/>
            <a:ext cx="1643074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2000" b="1" baseline="-25000" dirty="0" smtClean="0"/>
              <a:t>2</a:t>
            </a:r>
            <a:r>
              <a:rPr lang="he-IL" sz="2000" b="1" baseline="-25000" dirty="0" smtClean="0"/>
              <a:t> </a:t>
            </a:r>
            <a:r>
              <a:rPr lang="he-IL" sz="2000" b="1" dirty="0" smtClean="0"/>
              <a:t>מחמצן</a:t>
            </a:r>
          </a:p>
          <a:p>
            <a:pPr algn="r" rtl="1"/>
            <a:endParaRPr lang="he-IL" sz="1000" b="1" dirty="0" smtClean="0"/>
          </a:p>
          <a:p>
            <a:pPr algn="ctr" rtl="1"/>
            <a:r>
              <a:rPr lang="he-IL" sz="2000" b="1" dirty="0" smtClean="0">
                <a:solidFill>
                  <a:srgbClr val="FF0000"/>
                </a:solidFill>
              </a:rPr>
              <a:t>א י ט י</a:t>
            </a:r>
            <a:endParaRPr lang="he-IL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3465" y="4613712"/>
            <a:ext cx="15716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dirty="0" smtClean="0"/>
              <a:t> </a:t>
            </a:r>
            <a:r>
              <a:rPr lang="en-US" sz="2000" b="1" dirty="0" smtClean="0"/>
              <a:t>S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2000" b="1" baseline="-25000" dirty="0" smtClean="0"/>
              <a:t>3</a:t>
            </a:r>
            <a:r>
              <a:rPr lang="en-US" sz="2000" b="1" baseline="30000" dirty="0" smtClean="0"/>
              <a:t>2-</a:t>
            </a:r>
            <a:r>
              <a:rPr lang="he-IL" sz="2000" b="1" baseline="-25000" dirty="0" smtClean="0"/>
              <a:t> </a:t>
            </a:r>
            <a:r>
              <a:rPr lang="he-IL" sz="2000" b="1" dirty="0" smtClean="0"/>
              <a:t>מחזר</a:t>
            </a:r>
          </a:p>
          <a:p>
            <a:pPr algn="ctr" rtl="1"/>
            <a:r>
              <a:rPr lang="he-IL" sz="2000" b="1" dirty="0" smtClean="0">
                <a:solidFill>
                  <a:srgbClr val="FF0000"/>
                </a:solidFill>
              </a:rPr>
              <a:t>מהיר</a:t>
            </a:r>
            <a:endParaRPr lang="he-IL" sz="2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600" y="5766355"/>
            <a:ext cx="6643734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he-IL" sz="2400" b="1" dirty="0" smtClean="0"/>
              <a:t>כאשר </a:t>
            </a:r>
            <a:r>
              <a:rPr lang="he-IL" sz="2400" b="1" dirty="0" err="1" smtClean="0"/>
              <a:t>התיוסולפט</a:t>
            </a:r>
            <a:r>
              <a:rPr lang="he-IL" sz="2400" b="1" dirty="0" smtClean="0"/>
              <a:t> מגיב במלואו, מתאסף יוד במערכת ומתקבל צבע שחור יציב.</a:t>
            </a:r>
            <a:endParaRPr lang="he-IL" sz="2400" b="1" dirty="0"/>
          </a:p>
        </p:txBody>
      </p:sp>
      <p:cxnSp>
        <p:nvCxnSpPr>
          <p:cNvPr id="3" name="מחבר ישר 2"/>
          <p:cNvCxnSpPr/>
          <p:nvPr/>
        </p:nvCxnSpPr>
        <p:spPr bwMode="auto">
          <a:xfrm flipV="1">
            <a:off x="6728629" y="1556792"/>
            <a:ext cx="0" cy="72749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מחבר ישר 4"/>
          <p:cNvCxnSpPr/>
          <p:nvPr/>
        </p:nvCxnSpPr>
        <p:spPr bwMode="auto">
          <a:xfrm flipH="1">
            <a:off x="1763688" y="1556792"/>
            <a:ext cx="496494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מחבר חץ ישר 14"/>
          <p:cNvCxnSpPr/>
          <p:nvPr/>
        </p:nvCxnSpPr>
        <p:spPr bwMode="auto">
          <a:xfrm>
            <a:off x="1763688" y="1556792"/>
            <a:ext cx="0" cy="7989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6" name="קבוצה 15"/>
          <p:cNvGrpSpPr/>
          <p:nvPr/>
        </p:nvGrpSpPr>
        <p:grpSpPr>
          <a:xfrm flipH="1" flipV="1">
            <a:off x="1767299" y="4214248"/>
            <a:ext cx="4964941" cy="798928"/>
            <a:chOff x="1946653" y="4149080"/>
            <a:chExt cx="4964941" cy="798928"/>
          </a:xfrm>
        </p:grpSpPr>
        <p:cxnSp>
          <p:nvCxnSpPr>
            <p:cNvPr id="17" name="מחבר ישר 16"/>
            <p:cNvCxnSpPr/>
            <p:nvPr/>
          </p:nvCxnSpPr>
          <p:spPr bwMode="auto">
            <a:xfrm flipV="1">
              <a:off x="6911594" y="4149080"/>
              <a:ext cx="0" cy="72749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מחבר ישר 17"/>
            <p:cNvCxnSpPr/>
            <p:nvPr/>
          </p:nvCxnSpPr>
          <p:spPr bwMode="auto">
            <a:xfrm flipH="1">
              <a:off x="1946653" y="4149080"/>
              <a:ext cx="496494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מחבר חץ ישר 18"/>
            <p:cNvCxnSpPr/>
            <p:nvPr/>
          </p:nvCxnSpPr>
          <p:spPr bwMode="auto">
            <a:xfrm>
              <a:off x="1946653" y="4149080"/>
              <a:ext cx="0" cy="79892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36CC-C280-40FD-AD2D-FCAD7349FF70}" type="slidenum">
              <a:rPr lang="en-US"/>
              <a:pPr/>
              <a:t>5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500042"/>
            <a:ext cx="7010400" cy="1219200"/>
          </a:xfrm>
        </p:spPr>
        <p:txBody>
          <a:bodyPr/>
          <a:lstStyle/>
          <a:p>
            <a:r>
              <a:rPr lang="he-IL" dirty="0" smtClean="0">
                <a:solidFill>
                  <a:schemeClr val="tx1"/>
                </a:solidFill>
              </a:rPr>
              <a:t>מאחורי הקלעים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832"/>
            <a:ext cx="8938320" cy="43577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2400"/>
              </a:spcAft>
            </a:pPr>
            <a:r>
              <a:rPr lang="he-IL" sz="2800" dirty="0" smtClean="0"/>
              <a:t> נפח </a:t>
            </a:r>
            <a:r>
              <a:rPr lang="he-IL" sz="2800" dirty="0" err="1" smtClean="0"/>
              <a:t>התיוסולפאט</a:t>
            </a:r>
            <a:r>
              <a:rPr lang="he-IL" sz="2800" dirty="0"/>
              <a:t> </a:t>
            </a:r>
            <a:r>
              <a:rPr lang="he-IL" sz="2800" dirty="0" smtClean="0"/>
              <a:t>שמוסף קובע את זמן הופעת הצבע השחור</a:t>
            </a:r>
          </a:p>
          <a:p>
            <a:pPr>
              <a:spcAft>
                <a:spcPts val="2400"/>
              </a:spcAft>
            </a:pPr>
            <a:r>
              <a:rPr lang="he-IL" sz="2800" dirty="0" smtClean="0"/>
              <a:t>כיוון שקצב תגובה תלוי בטמפרטורה זמן זה יכול להשתנות בהתאם לטמפרטורה בה מתבצע הניסוי.</a:t>
            </a:r>
          </a:p>
          <a:p>
            <a:pPr>
              <a:spcAft>
                <a:spcPts val="2400"/>
              </a:spcAft>
            </a:pPr>
            <a:r>
              <a:rPr lang="he-IL" sz="2800" dirty="0" smtClean="0"/>
              <a:t>הכנת תמיסת המעכב תהיה בהתאם –</a:t>
            </a:r>
            <a:r>
              <a:rPr lang="he-IL" sz="2800" dirty="0" err="1" smtClean="0"/>
              <a:t> רי</a:t>
            </a:r>
            <a:r>
              <a:rPr lang="he-IL" sz="2800" dirty="0" smtClean="0"/>
              <a:t>כוז </a:t>
            </a:r>
            <a:r>
              <a:rPr lang="he-IL" sz="2800" dirty="0" err="1" smtClean="0"/>
              <a:t>התיוסולפאט</a:t>
            </a:r>
            <a:r>
              <a:rPr lang="he-IL" sz="2800" dirty="0" smtClean="0"/>
              <a:t> בתמיסת המעכב תקבע על פי הטמפרטורה.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6">
  <a:themeElements>
    <a:clrScheme name="ערכת נושא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רכת נושא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ערכת נושא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רכת נושא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Design6</Template>
  <TotalTime>106</TotalTime>
  <Words>188</Words>
  <Application>Microsoft Office PowerPoint</Application>
  <PresentationFormat>‫הצגה על המסך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Design6</vt:lpstr>
      <vt:lpstr>תגובת השעון!</vt:lpstr>
      <vt:lpstr>מהן התמיסות?</vt:lpstr>
      <vt:lpstr>אילו תגובות מתרחשות?</vt:lpstr>
      <vt:lpstr>קצב התרחשות התגובות</vt:lpstr>
      <vt:lpstr>מאחורי הקלעים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Dvora</dc:creator>
  <cp:lastModifiedBy>Windows User</cp:lastModifiedBy>
  <cp:revision>15</cp:revision>
  <dcterms:created xsi:type="dcterms:W3CDTF">2014-02-12T20:33:55Z</dcterms:created>
  <dcterms:modified xsi:type="dcterms:W3CDTF">2014-08-05T11:47:30Z</dcterms:modified>
</cp:coreProperties>
</file>